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handoutMasterIdLst>
    <p:handoutMasterId r:id="rId8"/>
  </p:handoutMasterIdLst>
  <p:sldIdLst>
    <p:sldId id="3111" r:id="rId5"/>
    <p:sldId id="3449"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8EE"/>
    <a:srgbClr val="FD5FDB"/>
    <a:srgbClr val="FF00FF"/>
    <a:srgbClr val="8C3836"/>
    <a:srgbClr val="ADC579"/>
    <a:srgbClr val="DDE7C7"/>
    <a:srgbClr val="B3C981"/>
    <a:srgbClr val="E6E6E6"/>
    <a:srgbClr val="C1D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6995C2-F718-41A3-A7CB-C04C639D86EE}" v="1" dt="2023-03-22T01:19:45.9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344"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野澤美雪 / NOZAWA，MIYUKI" userId="95949a39-c9f2-4281-972e-c60c6cc37300" providerId="ADAL" clId="{396995C2-F718-41A3-A7CB-C04C639D86EE}"/>
    <pc:docChg chg="undo custSel modSld">
      <pc:chgData name="野澤美雪 / NOZAWA，MIYUKI" userId="95949a39-c9f2-4281-972e-c60c6cc37300" providerId="ADAL" clId="{396995C2-F718-41A3-A7CB-C04C639D86EE}" dt="2023-03-22T08:05:14.272" v="421" actId="20577"/>
      <pc:docMkLst>
        <pc:docMk/>
      </pc:docMkLst>
      <pc:sldChg chg="addSp modSp mod">
        <pc:chgData name="野澤美雪 / NOZAWA，MIYUKI" userId="95949a39-c9f2-4281-972e-c60c6cc37300" providerId="ADAL" clId="{396995C2-F718-41A3-A7CB-C04C639D86EE}" dt="2023-03-22T08:05:14.272" v="421" actId="20577"/>
        <pc:sldMkLst>
          <pc:docMk/>
          <pc:sldMk cId="432259569" sldId="3449"/>
        </pc:sldMkLst>
        <pc:spChg chg="add mod">
          <ac:chgData name="野澤美雪 / NOZAWA，MIYUKI" userId="95949a39-c9f2-4281-972e-c60c6cc37300" providerId="ADAL" clId="{396995C2-F718-41A3-A7CB-C04C639D86EE}" dt="2023-03-22T08:05:14.272" v="421" actId="20577"/>
          <ac:spMkLst>
            <pc:docMk/>
            <pc:sldMk cId="432259569" sldId="3449"/>
            <ac:spMk id="3" creationId="{60BD9FBF-1B09-3FE5-157C-0222564ED04D}"/>
          </ac:spMkLst>
        </pc:spChg>
        <pc:spChg chg="mod">
          <ac:chgData name="野澤美雪 / NOZAWA，MIYUKI" userId="95949a39-c9f2-4281-972e-c60c6cc37300" providerId="ADAL" clId="{396995C2-F718-41A3-A7CB-C04C639D86EE}" dt="2023-03-22T01:19:44.607" v="1" actId="1036"/>
          <ac:spMkLst>
            <pc:docMk/>
            <pc:sldMk cId="432259569" sldId="3449"/>
            <ac:spMk id="7" creationId="{8E231AFD-2E9B-4159-8C06-3742381DD8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4"/>
            <a:ext cx="2919412" cy="493713"/>
          </a:xfrm>
          <a:prstGeom prst="rect">
            <a:avLst/>
          </a:prstGeom>
        </p:spPr>
        <p:txBody>
          <a:bodyPr vert="horz" lIns="91409" tIns="45705" rIns="91409" bIns="45705" rtlCol="0"/>
          <a:lstStyle>
            <a:lvl1pPr algn="r">
              <a:defRPr sz="1200"/>
            </a:lvl1pPr>
          </a:lstStyle>
          <a:p>
            <a:fld id="{702258A1-9417-4717-BFE1-3A142F5BCBAA}" type="datetimeFigureOut">
              <a:rPr kumimoji="1" lang="ja-JP" altLang="en-US" smtClean="0"/>
              <a:t>2023/3/22</a:t>
            </a:fld>
            <a:endParaRPr kumimoji="1" lang="ja-JP" altLang="en-US"/>
          </a:p>
        </p:txBody>
      </p:sp>
      <p:sp>
        <p:nvSpPr>
          <p:cNvPr id="4" name="フッター プレースホルダー 3"/>
          <p:cNvSpPr>
            <a:spLocks noGrp="1"/>
          </p:cNvSpPr>
          <p:nvPr>
            <p:ph type="ftr" sz="quarter" idx="2"/>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09" tIns="45705" rIns="91409" bIns="45705" rtlCol="0" anchor="b"/>
          <a:lstStyle>
            <a:lvl1pPr algn="r">
              <a:defRPr sz="1200"/>
            </a:lvl1pPr>
          </a:lstStyle>
          <a:p>
            <a:fld id="{80A8E6CC-7544-4CD3-8242-F9F4698E59C7}" type="slidenum">
              <a:rPr kumimoji="1" lang="ja-JP" altLang="en-US" smtClean="0"/>
              <a:t>‹#›</a:t>
            </a:fld>
            <a:endParaRPr kumimoji="1" lang="ja-JP" altLang="en-US"/>
          </a:p>
        </p:txBody>
      </p:sp>
    </p:spTree>
    <p:extLst>
      <p:ext uri="{BB962C8B-B14F-4D97-AF65-F5344CB8AC3E}">
        <p14:creationId xmlns:p14="http://schemas.microsoft.com/office/powerpoint/2010/main" val="3863258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4"/>
            <a:ext cx="2919412" cy="493713"/>
          </a:xfrm>
          <a:prstGeom prst="rect">
            <a:avLst/>
          </a:prstGeom>
        </p:spPr>
        <p:txBody>
          <a:bodyPr vert="horz" lIns="91409" tIns="45705" rIns="91409" bIns="45705" rtlCol="0"/>
          <a:lstStyle>
            <a:lvl1pPr algn="r">
              <a:defRPr sz="1200"/>
            </a:lvl1pPr>
          </a:lstStyle>
          <a:p>
            <a:fld id="{F6CD342C-5781-4295-BA92-C3AEA63DB1FC}" type="datetimeFigureOut">
              <a:rPr kumimoji="1" lang="ja-JP" altLang="en-US" smtClean="0"/>
              <a:t>2023/3/22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9" tIns="45705" rIns="91409" bIns="45705" rtlCol="0" anchor="ctr"/>
          <a:lstStyle/>
          <a:p>
            <a:endParaRPr lang="ja-JP" altLang="en-US"/>
          </a:p>
        </p:txBody>
      </p:sp>
      <p:sp>
        <p:nvSpPr>
          <p:cNvPr id="5" name="ノート プレースホルダー 4"/>
          <p:cNvSpPr>
            <a:spLocks noGrp="1"/>
          </p:cNvSpPr>
          <p:nvPr>
            <p:ph type="body" sz="quarter" idx="3"/>
          </p:nvPr>
        </p:nvSpPr>
        <p:spPr>
          <a:xfrm>
            <a:off x="673104" y="4686300"/>
            <a:ext cx="5389563" cy="4440238"/>
          </a:xfrm>
          <a:prstGeom prst="rect">
            <a:avLst/>
          </a:prstGeom>
        </p:spPr>
        <p:txBody>
          <a:bodyPr vert="horz" lIns="91409" tIns="45705" rIns="91409"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09" tIns="45705" rIns="91409" bIns="45705" rtlCol="0" anchor="b"/>
          <a:lstStyle>
            <a:lvl1pPr algn="r">
              <a:defRPr sz="1200"/>
            </a:lvl1pPr>
          </a:lstStyle>
          <a:p>
            <a:fld id="{900564DB-7B66-4DA9-AAC8-09E7DBD0131A}" type="slidenum">
              <a:rPr kumimoji="1" lang="ja-JP" altLang="en-US" smtClean="0"/>
              <a:t>‹#›</a:t>
            </a:fld>
            <a:endParaRPr kumimoji="1" lang="ja-JP" altLang="en-US"/>
          </a:p>
        </p:txBody>
      </p:sp>
    </p:spTree>
    <p:extLst>
      <p:ext uri="{BB962C8B-B14F-4D97-AF65-F5344CB8AC3E}">
        <p14:creationId xmlns:p14="http://schemas.microsoft.com/office/powerpoint/2010/main" val="36180285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4F56196-E4E5-47E2-B66B-55A8CCE05A4E}"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0D6D15D-229F-4B09-96D4-B65DC6EFAE06}"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2819262-40C8-4D04-856A-6D5F9EC135DA}"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F2DBD-6A41-4ED6-A5DA-761B856DE759}"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106A83C-5C19-443E-8EBE-FCA3B6111B3A}"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D5CD55D-7505-4BBA-BEBA-92D52DB6820C}" type="datetime1">
              <a:rPr kumimoji="1" lang="ja-JP" altLang="en-US" smtClean="0"/>
              <a:t>2023/3/22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E4066BB-4A03-4B26-AF9B-389CBB3BDA84}" type="datetime1">
              <a:rPr kumimoji="1" lang="ja-JP" altLang="en-US" smtClean="0"/>
              <a:t>2023/3/22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35664F3-B63C-448D-B1D4-9E6B3C4CE2C8}" type="datetime1">
              <a:rPr kumimoji="1" lang="ja-JP" altLang="en-US" smtClean="0"/>
              <a:t>2023/3/22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BA57FD6-D213-4F2F-907B-D2A6724920B8}" type="datetime1">
              <a:rPr kumimoji="1" lang="ja-JP" altLang="en-US" smtClean="0"/>
              <a:t>2023/3/22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E43EDE-FF86-4030-B215-85B83B848849}" type="datetime1">
              <a:rPr kumimoji="1" lang="ja-JP" altLang="en-US" smtClean="0"/>
              <a:t>2023/3/22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D1B5FE0-38A2-416A-AE45-B59F58428386}" type="datetime1">
              <a:rPr kumimoji="1" lang="ja-JP" altLang="en-US" smtClean="0"/>
              <a:t>2023/3/22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42BE8-3AEA-4BED-9005-942EBA61CA13}" type="datetime1">
              <a:rPr kumimoji="1" lang="ja-JP" altLang="en-US" smtClean="0"/>
              <a:t>2023/3/22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13A4C85-3BC2-4A18-9633-C309602F11A5}"/>
              </a:ext>
            </a:extLst>
          </p:cNvPr>
          <p:cNvSpPr txBox="1">
            <a:spLocks/>
          </p:cNvSpPr>
          <p:nvPr/>
        </p:nvSpPr>
        <p:spPr>
          <a:xfrm>
            <a:off x="72531" y="1650661"/>
            <a:ext cx="9034040" cy="30679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国民健康保険システム標準化</a:t>
            </a: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指定都市の機能要件における区の情報の定義</a:t>
            </a:r>
            <a:endParaRPr lang="en-US" altLang="ja-JP" sz="2800" dirty="0">
              <a:latin typeface="Meiryo UI" panose="020B0604030504040204" pitchFamily="50" charset="-128"/>
              <a:ea typeface="Meiryo UI" panose="020B0604030504040204" pitchFamily="50" charset="-128"/>
            </a:endParaRPr>
          </a:p>
        </p:txBody>
      </p:sp>
      <p:sp>
        <p:nvSpPr>
          <p:cNvPr id="2" name="Rectangle 5">
            <a:extLst>
              <a:ext uri="{FF2B5EF4-FFF2-40B4-BE49-F238E27FC236}">
                <a16:creationId xmlns:a16="http://schemas.microsoft.com/office/drawing/2014/main" id="{C3F24D6C-D148-9E56-B79A-C687BB3B3500}"/>
              </a:ext>
            </a:extLst>
          </p:cNvPr>
          <p:cNvSpPr txBox="1">
            <a:spLocks noChangeArrowheads="1"/>
          </p:cNvSpPr>
          <p:nvPr/>
        </p:nvSpPr>
        <p:spPr>
          <a:xfrm>
            <a:off x="7305576" y="0"/>
            <a:ext cx="1800996" cy="540336"/>
          </a:xfrm>
          <a:prstGeom prst="rect">
            <a:avLst/>
          </a:prstGeom>
        </p:spPr>
        <p:txBody>
          <a:bodyPr tIns="90000" bIns="90000" anchor="ctr"/>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800" kern="0" dirty="0">
                <a:latin typeface="Meiryo UI" panose="020B0604030504040204" pitchFamily="50" charset="-128"/>
                <a:ea typeface="Meiryo UI" panose="020B0604030504040204" pitchFamily="50" charset="-128"/>
              </a:rPr>
              <a:t>本紙（別添１）</a:t>
            </a:r>
            <a:endParaRPr lang="en-US" altLang="ja-JP" sz="18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37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8E231AFD-2E9B-4159-8C06-3742381DD86A}"/>
              </a:ext>
            </a:extLst>
          </p:cNvPr>
          <p:cNvSpPr/>
          <p:nvPr/>
        </p:nvSpPr>
        <p:spPr>
          <a:xfrm>
            <a:off x="204178" y="211417"/>
            <a:ext cx="86724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〇　指定都市向け機能・帳票要件において記載している</a:t>
            </a:r>
            <a:r>
              <a:rPr lang="ja-JP" altLang="en-US" sz="1200" b="1" u="sng" dirty="0">
                <a:latin typeface="Meiryo UI" panose="020B0604030504040204" pitchFamily="50" charset="-128"/>
                <a:ea typeface="Meiryo UI" panose="020B0604030504040204" pitchFamily="50" charset="-128"/>
              </a:rPr>
              <a:t>区の情報（以下「区情報」という。）の定義</a:t>
            </a:r>
            <a:r>
              <a:rPr lang="ja-JP" altLang="en-US" sz="1200" dirty="0">
                <a:latin typeface="Meiryo UI" panose="020B0604030504040204" pitchFamily="50" charset="-128"/>
                <a:ea typeface="Meiryo UI" panose="020B0604030504040204" pitchFamily="50" charset="-128"/>
              </a:rPr>
              <a:t>は以下の通り。</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3">
            <a:extLst>
              <a:ext uri="{FF2B5EF4-FFF2-40B4-BE49-F238E27FC236}">
                <a16:creationId xmlns:a16="http://schemas.microsoft.com/office/drawing/2014/main" id="{1A20A0FB-CD1F-7F41-2991-2A7EE9F336E0}"/>
              </a:ext>
            </a:extLst>
          </p:cNvPr>
          <p:cNvGraphicFramePr>
            <a:graphicFrameLocks noGrp="1"/>
          </p:cNvGraphicFramePr>
          <p:nvPr>
            <p:extLst>
              <p:ext uri="{D42A27DB-BD31-4B8C-83A1-F6EECF244321}">
                <p14:modId xmlns:p14="http://schemas.microsoft.com/office/powerpoint/2010/main" val="704969060"/>
              </p:ext>
            </p:extLst>
          </p:nvPr>
        </p:nvGraphicFramePr>
        <p:xfrm>
          <a:off x="252000" y="811812"/>
          <a:ext cx="8689242" cy="3038445"/>
        </p:xfrm>
        <a:graphic>
          <a:graphicData uri="http://schemas.openxmlformats.org/drawingml/2006/table">
            <a:tbl>
              <a:tblPr firstRow="1" bandRow="1">
                <a:tableStyleId>{5940675A-B579-460E-94D1-54222C63F5DA}</a:tableStyleId>
              </a:tblPr>
              <a:tblGrid>
                <a:gridCol w="377796">
                  <a:extLst>
                    <a:ext uri="{9D8B030D-6E8A-4147-A177-3AD203B41FA5}">
                      <a16:colId xmlns:a16="http://schemas.microsoft.com/office/drawing/2014/main" val="3132768546"/>
                    </a:ext>
                  </a:extLst>
                </a:gridCol>
                <a:gridCol w="533986">
                  <a:extLst>
                    <a:ext uri="{9D8B030D-6E8A-4147-A177-3AD203B41FA5}">
                      <a16:colId xmlns:a16="http://schemas.microsoft.com/office/drawing/2014/main" val="4185124954"/>
                    </a:ext>
                  </a:extLst>
                </a:gridCol>
                <a:gridCol w="649605">
                  <a:extLst>
                    <a:ext uri="{9D8B030D-6E8A-4147-A177-3AD203B41FA5}">
                      <a16:colId xmlns:a16="http://schemas.microsoft.com/office/drawing/2014/main" val="3103025063"/>
                    </a:ext>
                  </a:extLst>
                </a:gridCol>
                <a:gridCol w="4195980">
                  <a:extLst>
                    <a:ext uri="{9D8B030D-6E8A-4147-A177-3AD203B41FA5}">
                      <a16:colId xmlns:a16="http://schemas.microsoft.com/office/drawing/2014/main" val="3407381910"/>
                    </a:ext>
                  </a:extLst>
                </a:gridCol>
                <a:gridCol w="2931875">
                  <a:extLst>
                    <a:ext uri="{9D8B030D-6E8A-4147-A177-3AD203B41FA5}">
                      <a16:colId xmlns:a16="http://schemas.microsoft.com/office/drawing/2014/main" val="3147665916"/>
                    </a:ext>
                  </a:extLst>
                </a:gridCol>
              </a:tblGrid>
              <a:tr h="478125">
                <a:tc>
                  <a:txBody>
                    <a:bodyPr/>
                    <a:lstStyle/>
                    <a:p>
                      <a:pPr algn="ctr"/>
                      <a:r>
                        <a:rPr kumimoji="1" lang="en-US" altLang="ja-JP" sz="1100" dirty="0">
                          <a:latin typeface="Meiryo UI" panose="020B0604030504040204" pitchFamily="50" charset="-128"/>
                          <a:ea typeface="Meiryo UI" panose="020B0604030504040204" pitchFamily="50" charset="-128"/>
                        </a:rPr>
                        <a:t>No.</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関連</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b="1" u="sng" dirty="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用途</a:t>
                      </a:r>
                      <a:endParaRPr kumimoji="1" lang="en-US" altLang="ja-JP"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215525">
                <a:tc>
                  <a:txBody>
                    <a:bodyPr/>
                    <a:lstStyle/>
                    <a:p>
                      <a:pPr algn="ctr"/>
                      <a:r>
                        <a:rPr kumimoji="1" lang="en-US" altLang="ja-JP" sz="1050">
                          <a:latin typeface="Meiryo UI" panose="020B0604030504040204" pitchFamily="50" charset="-128"/>
                          <a:ea typeface="Meiryo UI" panose="020B0604030504040204" pitchFamily="50" charset="-128"/>
                        </a:rPr>
                        <a:t>1</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宛名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所管区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被保険者の最新の居住地が属する行政区</a:t>
                      </a:r>
                    </a:p>
                  </a:txBody>
                  <a:tcPr/>
                </a:tc>
                <a:tc>
                  <a:txBody>
                    <a:bodyPr/>
                    <a:lstStyle/>
                    <a:p>
                      <a:r>
                        <a:rPr kumimoji="1" lang="ja-JP" altLang="en-US" sz="105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437780576"/>
                  </a:ext>
                </a:extLst>
              </a:tr>
              <a:tr h="324105">
                <a:tc>
                  <a:txBody>
                    <a:bodyPr/>
                    <a:lstStyle/>
                    <a:p>
                      <a:pPr algn="ctr"/>
                      <a:r>
                        <a:rPr kumimoji="1" lang="en-US" altLang="ja-JP" sz="1050">
                          <a:latin typeface="Meiryo UI" panose="020B0604030504040204" pitchFamily="50" charset="-128"/>
                          <a:ea typeface="Meiryo UI" panose="020B0604030504040204" pitchFamily="50" charset="-128"/>
                        </a:rPr>
                        <a:t>2</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被保険者の資格に係る行政処理を行う行政区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証などの証明者がいずれの行政区であるかを明確にするため。</a:t>
                      </a:r>
                    </a:p>
                  </a:txBody>
                  <a:tcPr/>
                </a:tc>
                <a:extLst>
                  <a:ext uri="{0D108BD9-81ED-4DB2-BD59-A6C34878D82A}">
                    <a16:rowId xmlns:a16="http://schemas.microsoft.com/office/drawing/2014/main" val="393524301"/>
                  </a:ext>
                </a:extLst>
              </a:tr>
              <a:tr h="200657">
                <a:tc>
                  <a:txBody>
                    <a:bodyPr/>
                    <a:lstStyle/>
                    <a:p>
                      <a:pPr algn="ctr"/>
                      <a:r>
                        <a:rPr kumimoji="1" lang="en-US" altLang="ja-JP" sz="1050">
                          <a:latin typeface="Meiryo UI" panose="020B0604030504040204" pitchFamily="50" charset="-128"/>
                          <a:ea typeface="Meiryo UI" panose="020B0604030504040204" pitchFamily="50" charset="-128"/>
                        </a:rPr>
                        <a:t>3</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被保険者の賦課に係る行政処理を行う行政区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通知書などの証明者がいずれの行政区であるかを明確にするため。</a:t>
                      </a:r>
                    </a:p>
                  </a:txBody>
                  <a:tcPr/>
                </a:tc>
                <a:extLst>
                  <a:ext uri="{0D108BD9-81ED-4DB2-BD59-A6C34878D82A}">
                    <a16:rowId xmlns:a16="http://schemas.microsoft.com/office/drawing/2014/main" val="1578255914"/>
                  </a:ext>
                </a:extLst>
              </a:tr>
              <a:tr h="0">
                <a:tc>
                  <a:txBody>
                    <a:bodyPr/>
                    <a:lstStyle/>
                    <a:p>
                      <a:pPr algn="ctr"/>
                      <a:r>
                        <a:rPr kumimoji="1" lang="en-US" altLang="ja-JP" sz="1050">
                          <a:latin typeface="Meiryo UI" panose="020B0604030504040204" pitchFamily="50" charset="-128"/>
                          <a:ea typeface="Meiryo UI" panose="020B0604030504040204" pitchFamily="50" charset="-128"/>
                        </a:rPr>
                        <a:t>4</a:t>
                      </a:r>
                      <a:endParaRPr kumimoji="1" lang="ja-JP" altLang="en-US" sz="105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50">
                          <a:latin typeface="Meiryo UI" panose="020B0604030504040204" pitchFamily="50" charset="-128"/>
                          <a:ea typeface="Meiryo UI" panose="020B0604030504040204" pitchFamily="50" charset="-128"/>
                        </a:rPr>
                        <a:t>給付</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診療区</a:t>
                      </a:r>
                    </a:p>
                  </a:txBody>
                  <a:tcPr anchor="ctr"/>
                </a:tc>
                <a:tc>
                  <a:txBody>
                    <a:bodyPr/>
                    <a:lstStyle/>
                    <a:p>
                      <a:r>
                        <a:rPr kumimoji="1" lang="ja-JP" altLang="en-US" sz="1050">
                          <a:latin typeface="Meiryo UI" panose="020B0604030504040204" pitchFamily="50" charset="-128"/>
                          <a:ea typeface="Meiryo UI" panose="020B0604030504040204" pitchFamily="50" charset="-128"/>
                        </a:rPr>
                        <a:t>各種レセプトに対し事務処理を行う行政区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医療機関等の受診時点の世帯主の資格区を把握し、レセプトのエラー対応に利用するため。</a:t>
                      </a:r>
                    </a:p>
                  </a:txBody>
                  <a:tcPr/>
                </a:tc>
                <a:extLst>
                  <a:ext uri="{0D108BD9-81ED-4DB2-BD59-A6C34878D82A}">
                    <a16:rowId xmlns:a16="http://schemas.microsoft.com/office/drawing/2014/main" val="96749570"/>
                  </a:ext>
                </a:extLst>
              </a:tr>
              <a:tr h="139443">
                <a:tc>
                  <a:txBody>
                    <a:bodyPr/>
                    <a:lstStyle/>
                    <a:p>
                      <a:pPr algn="ctr"/>
                      <a:r>
                        <a:rPr kumimoji="1" lang="en-US" altLang="ja-JP" sz="1050">
                          <a:latin typeface="Meiryo UI" panose="020B0604030504040204" pitchFamily="50" charset="-128"/>
                          <a:ea typeface="Meiryo UI" panose="020B0604030504040204" pitchFamily="50" charset="-128"/>
                        </a:rPr>
                        <a:t>5</a:t>
                      </a:r>
                      <a:endParaRPr kumimoji="1" lang="ja-JP" altLang="en-US" sz="105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a:txBody>
                    <a:bodyPr/>
                    <a:lstStyle/>
                    <a:p>
                      <a:pPr algn="ctr"/>
                      <a:r>
                        <a:rPr kumimoji="1" lang="ja-JP" altLang="en-US" sz="1050">
                          <a:latin typeface="Meiryo UI" panose="020B0604030504040204" pitchFamily="50" charset="-128"/>
                          <a:ea typeface="Meiryo UI" panose="020B0604030504040204" pitchFamily="50" charset="-128"/>
                        </a:rPr>
                        <a:t>受付区</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被保険者が給付申請を行った際に、申請から支給までの対応を行う行政区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申請ごとに一つの行政区が一貫した対応を行うため。</a:t>
                      </a:r>
                    </a:p>
                  </a:txBody>
                  <a:tcPr/>
                </a:tc>
                <a:extLst>
                  <a:ext uri="{0D108BD9-81ED-4DB2-BD59-A6C34878D82A}">
                    <a16:rowId xmlns:a16="http://schemas.microsoft.com/office/drawing/2014/main" val="659814006"/>
                  </a:ext>
                </a:extLst>
              </a:tr>
              <a:tr h="281752">
                <a:tc>
                  <a:txBody>
                    <a:bodyPr/>
                    <a:lstStyle/>
                    <a:p>
                      <a:pPr algn="ctr"/>
                      <a:r>
                        <a:rPr kumimoji="1" lang="en-US" altLang="ja-JP" sz="1050" dirty="0">
                          <a:latin typeface="Meiryo UI" panose="020B0604030504040204" pitchFamily="50" charset="-128"/>
                          <a:ea typeface="Meiryo UI" panose="020B0604030504040204" pitchFamily="50" charset="-128"/>
                        </a:rPr>
                        <a:t>6</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被保険者から納付された保険料（税）が財務管理上、計上される行政区</a:t>
                      </a:r>
                    </a:p>
                  </a:txBody>
                  <a:tcPr/>
                </a:tc>
                <a:tc>
                  <a:txBody>
                    <a:bodyPr/>
                    <a:lstStyle/>
                    <a:p>
                      <a:r>
                        <a:rPr kumimoji="1" lang="ja-JP" altLang="en-US" sz="1050" dirty="0">
                          <a:latin typeface="Meiryo UI" panose="020B0604030504040204" pitchFamily="50" charset="-128"/>
                          <a:ea typeface="Meiryo UI" panose="020B0604030504040204" pitchFamily="50" charset="-128"/>
                        </a:rPr>
                        <a:t>財務管理上、いずれの行政区で計上されるべき保険料（税）かを明確にするため。</a:t>
                      </a:r>
                    </a:p>
                  </a:txBody>
                  <a:tcPr/>
                </a:tc>
                <a:extLst>
                  <a:ext uri="{0D108BD9-81ED-4DB2-BD59-A6C34878D82A}">
                    <a16:rowId xmlns:a16="http://schemas.microsoft.com/office/drawing/2014/main" val="1283105021"/>
                  </a:ext>
                </a:extLst>
              </a:tr>
              <a:tr h="281752">
                <a:tc>
                  <a:txBody>
                    <a:bodyPr/>
                    <a:lstStyle/>
                    <a:p>
                      <a:pPr algn="ctr"/>
                      <a:r>
                        <a:rPr kumimoji="1" lang="en-US" altLang="ja-JP" sz="1050" dirty="0">
                          <a:latin typeface="Meiryo UI" panose="020B0604030504040204" pitchFamily="50" charset="-128"/>
                          <a:ea typeface="Meiryo UI" panose="020B0604030504040204" pitchFamily="50" charset="-128"/>
                        </a:rPr>
                        <a:t>7</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滞納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処分区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被保険者の処分に係る行政処理を行う行政区</a:t>
                      </a:r>
                    </a:p>
                  </a:txBody>
                  <a:tcPr/>
                </a:tc>
                <a:tc>
                  <a:txBody>
                    <a:bodyPr/>
                    <a:lstStyle/>
                    <a:p>
                      <a:r>
                        <a:rPr kumimoji="1" lang="ja-JP" altLang="en-US" sz="1050" dirty="0">
                          <a:latin typeface="Meiryo UI" panose="020B0604030504040204" pitchFamily="50" charset="-128"/>
                          <a:ea typeface="Meiryo UI" panose="020B0604030504040204" pitchFamily="50" charset="-128"/>
                        </a:rPr>
                        <a:t>行政</a:t>
                      </a:r>
                      <a:r>
                        <a:rPr kumimoji="1" lang="ja-JP" altLang="en-US" sz="1050" strike="noStrike" dirty="0">
                          <a:solidFill>
                            <a:schemeClr val="tx1"/>
                          </a:solidFill>
                          <a:latin typeface="Meiryo UI" panose="020B0604030504040204" pitchFamily="50" charset="-128"/>
                          <a:ea typeface="Meiryo UI" panose="020B0604030504040204" pitchFamily="50" charset="-128"/>
                        </a:rPr>
                        <a:t>処分</a:t>
                      </a:r>
                      <a:r>
                        <a:rPr kumimoji="1" lang="ja-JP" altLang="en-US" sz="1050" dirty="0">
                          <a:latin typeface="Meiryo UI" panose="020B0604030504040204" pitchFamily="50" charset="-128"/>
                          <a:ea typeface="Meiryo UI" panose="020B0604030504040204" pitchFamily="50" charset="-128"/>
                        </a:rPr>
                        <a:t>をいずれの行政区が行うかを明確にするため。</a:t>
                      </a:r>
                    </a:p>
                  </a:txBody>
                  <a:tcPr/>
                </a:tc>
                <a:extLst>
                  <a:ext uri="{0D108BD9-81ED-4DB2-BD59-A6C34878D82A}">
                    <a16:rowId xmlns:a16="http://schemas.microsoft.com/office/drawing/2014/main" val="1139695562"/>
                  </a:ext>
                </a:extLst>
              </a:tr>
            </a:tbl>
          </a:graphicData>
        </a:graphic>
      </p:graphicFrame>
      <p:sp>
        <p:nvSpPr>
          <p:cNvPr id="3" name="正方形/長方形 2">
            <a:extLst>
              <a:ext uri="{FF2B5EF4-FFF2-40B4-BE49-F238E27FC236}">
                <a16:creationId xmlns:a16="http://schemas.microsoft.com/office/drawing/2014/main" id="{60BD9FBF-1B09-3FE5-157C-0222564ED04D}"/>
              </a:ext>
            </a:extLst>
          </p:cNvPr>
          <p:cNvSpPr/>
          <p:nvPr/>
        </p:nvSpPr>
        <p:spPr>
          <a:xfrm>
            <a:off x="200713" y="4156495"/>
            <a:ext cx="86724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〇　なお、行政区とする範囲については、行政区と同等の権限を設定して事務を行っている支所及び出張所も含める。行政区の管理については、「本紙（別添３）指定都市向け機能要件の策定における行政区関連の検討過程について」の「４．行政区への保険者番号の付番に関する機能」において整理し、具体的な管理方法を示している。</a:t>
            </a:r>
          </a:p>
        </p:txBody>
      </p:sp>
    </p:spTree>
    <p:extLst>
      <p:ext uri="{BB962C8B-B14F-4D97-AF65-F5344CB8AC3E}">
        <p14:creationId xmlns:p14="http://schemas.microsoft.com/office/powerpoint/2010/main" val="4322595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9998fb-10e3-408c-a036-282b210bae51">
      <Terms xmlns="http://schemas.microsoft.com/office/infopath/2007/PartnerControls"/>
    </lcf76f155ced4ddcb4097134ff3c332f>
    <TaxCatchAll xmlns="36aa6b61-6875-499d-baac-75d67abe0f3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F0A40D866770841BFAF1942E268FAD4" ma:contentTypeVersion="12" ma:contentTypeDescription="新しいドキュメントを作成します。" ma:contentTypeScope="" ma:versionID="1cea5fe2ef018714b9b9a87b94b6b973">
  <xsd:schema xmlns:xsd="http://www.w3.org/2001/XMLSchema" xmlns:xs="http://www.w3.org/2001/XMLSchema" xmlns:p="http://schemas.microsoft.com/office/2006/metadata/properties" xmlns:ns2="b99998fb-10e3-408c-a036-282b210bae51" xmlns:ns3="36aa6b61-6875-499d-baac-75d67abe0f30" targetNamespace="http://schemas.microsoft.com/office/2006/metadata/properties" ma:root="true" ma:fieldsID="e2586afde03111dca77f37e4110caffd" ns2:_="" ns3:_="">
    <xsd:import namespace="b99998fb-10e3-408c-a036-282b210bae51"/>
    <xsd:import namespace="36aa6b61-6875-499d-baac-75d67abe0f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9998fb-10e3-408c-a036-282b210bae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9dd84382-b38c-4eba-b7c2-4a66a077def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descriptio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aa6b61-6875-499d-baac-75d67abe0f30"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abebd27f-c787-42ab-82b3-91203a9c236c}" ma:internalName="TaxCatchAll" ma:showField="CatchAllData" ma:web="36aa6b61-6875-499d-baac-75d67abe0f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F52176-7389-4638-9804-BDBFD8E8748F}">
  <ds:schemaRefs>
    <ds:schemaRef ds:uri="http://schemas.microsoft.com/sharepoint/v3/contenttype/forms"/>
  </ds:schemaRefs>
</ds:datastoreItem>
</file>

<file path=customXml/itemProps2.xml><?xml version="1.0" encoding="utf-8"?>
<ds:datastoreItem xmlns:ds="http://schemas.openxmlformats.org/officeDocument/2006/customXml" ds:itemID="{4CBE61BF-8676-4C87-8781-47F4DF985F79}">
  <ds:schemaRefs>
    <ds:schemaRef ds:uri="http://purl.org/dc/elements/1.1/"/>
    <ds:schemaRef ds:uri="http://schemas.microsoft.com/office/2006/metadata/properties"/>
    <ds:schemaRef ds:uri="b99998fb-10e3-408c-a036-282b210bae5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D00A3E66-81EF-406C-A18C-0EF4FC9266D3}"/>
</file>

<file path=docProps/app.xml><?xml version="1.0" encoding="utf-8"?>
<Properties xmlns="http://schemas.openxmlformats.org/officeDocument/2006/extended-properties" xmlns:vt="http://schemas.openxmlformats.org/officeDocument/2006/docPropsVTypes">
  <TotalTime>825</TotalTime>
  <Words>391</Words>
  <PresentationFormat>画面に合わせる (4:3)</PresentationFormat>
  <Paragraphs>47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2021-08-20T08:07:01Z</cp:lastPrinted>
  <dcterms:created xsi:type="dcterms:W3CDTF">2017-02-28T14:15:35Z</dcterms:created>
  <dcterms:modified xsi:type="dcterms:W3CDTF">2023-03-22T08:05:24Z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0x010100AF0A40D866770841BFAF1942E268FAD4</vt:lpwstr>
  </property>
</Properties>
</file>