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4" r:id="rId5"/>
  </p:sldMasterIdLst>
  <p:notesMasterIdLst>
    <p:notesMasterId r:id="rId10"/>
  </p:notesMasterIdLst>
  <p:handoutMasterIdLst>
    <p:handoutMasterId r:id="rId11"/>
  </p:handoutMasterIdLst>
  <p:sldIdLst>
    <p:sldId id="2147477056" r:id="rId6"/>
    <p:sldId id="2147477077" r:id="rId7"/>
    <p:sldId id="2147477065" r:id="rId8"/>
    <p:sldId id="2147477049" r:id="rId9"/>
  </p:sldIdLst>
  <p:sldSz cx="9906000" cy="6858000" type="A4"/>
  <p:notesSz cx="8623300" cy="1253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D0A60-8060-6E70-5B00-63217A56FDD3}" name="珠美 山﨑" initials="珠美"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6F5"/>
    <a:srgbClr val="DF637E"/>
    <a:srgbClr val="7EC4C1"/>
    <a:srgbClr val="E4E2ED"/>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6" autoAdjust="0"/>
    <p:restoredTop sz="97115" autoAdjust="0"/>
  </p:normalViewPr>
  <p:slideViewPr>
    <p:cSldViewPr>
      <p:cViewPr varScale="1">
        <p:scale>
          <a:sx n="155" d="100"/>
          <a:sy n="155" d="100"/>
        </p:scale>
        <p:origin x="1972" y="88"/>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884542" y="1"/>
            <a:ext cx="3736764" cy="629081"/>
          </a:xfrm>
          <a:prstGeom prst="rect">
            <a:avLst/>
          </a:prstGeom>
        </p:spPr>
        <p:txBody>
          <a:bodyPr vert="horz" lIns="115544" tIns="57772" rIns="115544" bIns="57772" rtlCol="0"/>
          <a:lstStyle>
            <a:lvl1pPr algn="r">
              <a:defRPr sz="1500"/>
            </a:lvl1pPr>
          </a:lstStyle>
          <a:p>
            <a:fld id="{BC100692-EAF4-2D4D-8CB7-4A95778DD0E4}"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884542" y="11908996"/>
            <a:ext cx="3736764" cy="629080"/>
          </a:xfrm>
          <a:prstGeom prst="rect">
            <a:avLst/>
          </a:prstGeom>
        </p:spPr>
        <p:txBody>
          <a:bodyPr vert="horz" lIns="115544" tIns="57772" rIns="115544" bIns="57772" rtlCol="0" anchor="b"/>
          <a:lstStyle>
            <a:lvl1pPr algn="r">
              <a:defRPr sz="15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p:cNvSpPr>
            <a:spLocks noGrp="1"/>
          </p:cNvSpPr>
          <p:nvPr>
            <p:ph type="dt" idx="1"/>
          </p:nvPr>
        </p:nvSpPr>
        <p:spPr>
          <a:xfrm>
            <a:off x="4884542" y="1"/>
            <a:ext cx="3736764" cy="629081"/>
          </a:xfrm>
          <a:prstGeom prst="rect">
            <a:avLst/>
          </a:prstGeom>
        </p:spPr>
        <p:txBody>
          <a:bodyPr vert="horz" lIns="115544" tIns="57772" rIns="115544" bIns="57772" rtlCol="0"/>
          <a:lstStyle>
            <a:lvl1pPr algn="r">
              <a:defRPr sz="1500"/>
            </a:lvl1pPr>
          </a:lstStyle>
          <a:p>
            <a:fld id="{B37A305E-D807-3946-A1A4-56C9B77AFB38}"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1255713" y="1568450"/>
            <a:ext cx="6111875" cy="4230688"/>
          </a:xfrm>
          <a:prstGeom prst="rect">
            <a:avLst/>
          </a:prstGeom>
          <a:noFill/>
          <a:ln w="12700">
            <a:solidFill>
              <a:prstClr val="black"/>
            </a:solidFill>
          </a:ln>
        </p:spPr>
        <p:txBody>
          <a:bodyPr vert="horz" lIns="115544" tIns="57772" rIns="115544" bIns="57772" rtlCol="0" anchor="ctr"/>
          <a:lstStyle/>
          <a:p>
            <a:endParaRPr lang="ja-JP" altLang="en-US"/>
          </a:p>
        </p:txBody>
      </p:sp>
      <p:sp>
        <p:nvSpPr>
          <p:cNvPr id="5" name="ノート プレースホルダー 4"/>
          <p:cNvSpPr>
            <a:spLocks noGrp="1"/>
          </p:cNvSpPr>
          <p:nvPr>
            <p:ph type="body" sz="quarter" idx="3"/>
          </p:nvPr>
        </p:nvSpPr>
        <p:spPr>
          <a:xfrm>
            <a:off x="862330" y="6033949"/>
            <a:ext cx="6898640" cy="4936867"/>
          </a:xfrm>
          <a:prstGeom prst="rect">
            <a:avLst/>
          </a:prstGeom>
        </p:spPr>
        <p:txBody>
          <a:bodyPr vert="horz" lIns="115544" tIns="57772" rIns="115544" bIns="57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7" name="スライド番号プレースホルダー 6"/>
          <p:cNvSpPr>
            <a:spLocks noGrp="1"/>
          </p:cNvSpPr>
          <p:nvPr>
            <p:ph type="sldNum" sz="quarter" idx="5"/>
          </p:nvPr>
        </p:nvSpPr>
        <p:spPr>
          <a:xfrm>
            <a:off x="4884542" y="11908996"/>
            <a:ext cx="3736764" cy="629080"/>
          </a:xfrm>
          <a:prstGeom prst="rect">
            <a:avLst/>
          </a:prstGeom>
        </p:spPr>
        <p:txBody>
          <a:bodyPr vert="horz" lIns="115544" tIns="57772" rIns="115544" bIns="57772" rtlCol="0" anchor="b"/>
          <a:lstStyle>
            <a:lvl1pPr algn="r">
              <a:defRPr sz="15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339518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249547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0"/>
            <a:ext cx="9907200" cy="52060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7"/>
            <a:ext cx="3896710" cy="52060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27311"/>
            <a:ext cx="9906000" cy="64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200" y="517574"/>
            <a:ext cx="9907200" cy="34546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t">
            <a:sp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3424" y="0"/>
            <a:ext cx="9907200" cy="36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51000" tIns="204750" rIns="292500" bIns="585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36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360000"/>
          </a:xfrm>
        </p:spPr>
        <p:txBody>
          <a:bodyPr tIns="324000" rIns="288000" bIns="36000"/>
          <a:lstStyle>
            <a:lvl1pPr>
              <a:defRPr sz="16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65468" y="6551318"/>
            <a:ext cx="630513" cy="278421"/>
          </a:xfrm>
          <a:prstGeom prst="rect">
            <a:avLst/>
          </a:prstGeom>
        </p:spPr>
        <p:txBody>
          <a:bodyPr vert="horz" lIns="0" tIns="0" rIns="0" bIns="0" rtlCol="0" anchor="t"/>
          <a:lstStyle>
            <a:lvl1pPr algn="r">
              <a:defRPr sz="1138"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0C1B511E-7CA6-6B37-7DF3-19D62CF49C55}"/>
              </a:ext>
            </a:extLst>
          </p:cNvPr>
          <p:cNvSpPr>
            <a:spLocks noGrp="1"/>
          </p:cNvSpPr>
          <p:nvPr>
            <p:ph idx="1"/>
          </p:nvPr>
        </p:nvSpPr>
        <p:spPr>
          <a:xfrm>
            <a:off x="360086" y="1879526"/>
            <a:ext cx="9185828" cy="4449838"/>
          </a:xfrm>
        </p:spPr>
        <p:txBody>
          <a:bodyPr>
            <a:normAutofit/>
          </a:bodyPr>
          <a:lstStyle>
            <a:lvl1pPr marL="146250" indent="-146250">
              <a:lnSpc>
                <a:spcPct val="100000"/>
              </a:lnSpc>
              <a:spcBef>
                <a:spcPts val="0"/>
              </a:spcBef>
              <a:spcAft>
                <a:spcPts val="0"/>
              </a:spcAft>
              <a:buNone/>
              <a:defRPr sz="1138">
                <a:latin typeface="UD デジタル 教科書体 NK-R" panose="02020400000000000000" pitchFamily="18" charset="-128"/>
                <a:ea typeface="UD デジタル 教科書体 NK-R" panose="02020400000000000000" pitchFamily="18" charset="-128"/>
              </a:defRPr>
            </a:lvl1pPr>
            <a:lvl2pPr marL="180980" indent="0">
              <a:buNone/>
              <a:defRPr sz="1138">
                <a:latin typeface="UD デジタル 教科書体 NK-R" panose="02020400000000000000" pitchFamily="18" charset="-128"/>
                <a:ea typeface="UD デジタル 教科書体 NK-R" panose="02020400000000000000" pitchFamily="18" charset="-128"/>
              </a:defRPr>
            </a:lvl2pPr>
            <a:lvl3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3pPr>
            <a:lvl4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4pPr>
            <a:lvl5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5pPr>
          </a:lstStyle>
          <a:p>
            <a:pPr lvl="0"/>
            <a:r>
              <a:rPr lang="ja-JP" altLang="en-US" dirty="0"/>
              <a:t>マスター テキストの書式設定</a:t>
            </a:r>
            <a:endParaRPr lang="en-US" altLang="ja-JP" dirty="0"/>
          </a:p>
        </p:txBody>
      </p:sp>
    </p:spTree>
    <p:extLst>
      <p:ext uri="{BB962C8B-B14F-4D97-AF65-F5344CB8AC3E}">
        <p14:creationId xmlns:p14="http://schemas.microsoft.com/office/powerpoint/2010/main" val="184488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53053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2408216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335387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63254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314014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345718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スライド番号プレースホルダー 2">
            <a:extLst>
              <a:ext uri="{FF2B5EF4-FFF2-40B4-BE49-F238E27FC236}">
                <a16:creationId xmlns:a16="http://schemas.microsoft.com/office/drawing/2014/main" id="{23F60695-C0E9-D3B9-641B-1766573BA023}"/>
              </a:ext>
            </a:extLst>
          </p:cNvPr>
          <p:cNvSpPr>
            <a:spLocks noGrp="1"/>
          </p:cNvSpPr>
          <p:nvPr>
            <p:ph type="sldNum" sz="quarter" idx="4"/>
          </p:nvPr>
        </p:nvSpPr>
        <p:spPr>
          <a:xfrm>
            <a:off x="9143534" y="6569111"/>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1047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1"/>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108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8"/>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540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14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94799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83026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77029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71246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9299"/>
            <a:ext cx="3913874" cy="317651"/>
          </a:xfrm>
        </p:spPr>
        <p:txBody>
          <a:bodyPr wrap="square" lIns="0" tIns="0" rIns="0" bIns="0" anchor="b">
            <a:spAutoFit/>
          </a:bodyPr>
          <a:lstStyle>
            <a:lvl1pPr marL="0" indent="0">
              <a:spcAft>
                <a:spcPts val="400"/>
              </a:spcAft>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2021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年</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4</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月</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8" r:id="rId1"/>
    <p:sldLayoutId id="2147483713"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 id="2147483726"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7056024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https://www.notalone-cao.go.jp/" TargetMode="External"/><Relationship Id="rId5" Type="http://schemas.openxmlformats.org/officeDocument/2006/relationships/image" Target="../media/image8.png"/><Relationship Id="rId10" Type="http://schemas.openxmlformats.org/officeDocument/2006/relationships/hyperlink" Target="https://www.notalone-cas.go.jp/"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hyperlink" Target="https://notalone-cao.go.jp/under18/"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9920EE-46E4-E7D4-EB1C-BB35893C9286}"/>
              </a:ext>
            </a:extLst>
          </p:cNvPr>
          <p:cNvSpPr txBox="1"/>
          <p:nvPr/>
        </p:nvSpPr>
        <p:spPr>
          <a:xfrm>
            <a:off x="273698" y="692696"/>
            <a:ext cx="9499252" cy="5930341"/>
          </a:xfrm>
          <a:prstGeom prst="rect">
            <a:avLst/>
          </a:prstGeom>
          <a:noFill/>
        </p:spPr>
        <p:txBody>
          <a:bodyPr wrap="square">
            <a:spAutoFit/>
          </a:bodyPr>
          <a:lstStyle/>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「明日から来なくていいから。」社会人３年目の冬、突然上司からそう言われた。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経営悪化の噂はあったが、クビになるとは夢にも思わなかった。</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15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何も考えられず、黙ってうなずき、言われるがまま、荷物をまとめて寮を出た。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外は肌を刺すような寒さだった。仕事も家も失い、貯金もほとんどない。</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手持ちの現金と電子マネーが、合わせて２万ほど。</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親は入院中で頼ることはできず、</a:t>
            </a:r>
            <a:r>
              <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時間営業の</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1500"/>
              </a:spcAft>
              <a:buClrTx/>
              <a:buSzTx/>
              <a:buFontTx/>
              <a:buNone/>
              <a:tabLst/>
              <a:defRPr/>
            </a:pPr>
            <a:r>
              <a:rPr lang="ja-JP" altLang="en-US" sz="220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ファミリーレストランで夜</a:t>
            </a: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を明かすしかなかった。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とりあえずアルバイトをしようとネットで検索して、</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履歴書がいることに気付いた。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履歴書には、住所を書く欄があったはず。</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家がない今の自分が、</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15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どうやって仕事を見つければいいのだろう。</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店員に追い出されるまで、ただぼうぜんと座っていた。</a:t>
            </a:r>
          </a:p>
        </p:txBody>
      </p:sp>
      <p:sp>
        <p:nvSpPr>
          <p:cNvPr id="7" name="スライド番号プレースホルダー 6">
            <a:extLst>
              <a:ext uri="{FF2B5EF4-FFF2-40B4-BE49-F238E27FC236}">
                <a16:creationId xmlns:a16="http://schemas.microsoft.com/office/drawing/2014/main" id="{BE4CE4C8-D72B-B177-7EA2-8AF3E567D147}"/>
              </a:ext>
            </a:extLst>
          </p:cNvPr>
          <p:cNvSpPr>
            <a:spLocks noGrp="1"/>
          </p:cNvSpPr>
          <p:nvPr>
            <p:ph type="sldNum" sz="quarter" idx="4"/>
          </p:nvPr>
        </p:nvSpPr>
        <p:spPr>
          <a:xfrm>
            <a:off x="9194242" y="6511806"/>
            <a:ext cx="648000" cy="252000"/>
          </a:xfrm>
        </p:spPr>
        <p:txBody>
          <a:bodyPr anchor="b"/>
          <a:lstStyle/>
          <a:p>
            <a:fld id="{48F63A3B-78C7-47BE-AE5E-E10140E04643}" type="slidenum">
              <a:rPr lang="en-US" smtClean="0"/>
              <a:pPr/>
              <a:t>1</a:t>
            </a:fld>
            <a:endParaRPr lang="en-US" dirty="0"/>
          </a:p>
        </p:txBody>
      </p:sp>
      <p:pic>
        <p:nvPicPr>
          <p:cNvPr id="4" name="図 3" descr="床, 屋内, 部屋, テーブル が含まれている画像&#10;&#10;自動的に生成された説明">
            <a:extLst>
              <a:ext uri="{FF2B5EF4-FFF2-40B4-BE49-F238E27FC236}">
                <a16:creationId xmlns:a16="http://schemas.microsoft.com/office/drawing/2014/main" id="{A1DCCF42-45BC-0A0A-E4D9-3E0669491341}"/>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harpenSoften amount="-25000"/>
                    </a14:imgEffect>
                    <a14:imgEffect>
                      <a14:colorTemperature colorTemp="53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31595" t="11613" r="-1636" b="12700"/>
          <a:stretch/>
        </p:blipFill>
        <p:spPr>
          <a:xfrm>
            <a:off x="5898836" y="3933056"/>
            <a:ext cx="3733466" cy="2269372"/>
          </a:xfrm>
          <a:prstGeom prst="rect">
            <a:avLst/>
          </a:prstGeom>
          <a:ln>
            <a:noFill/>
          </a:ln>
          <a:effectLst>
            <a:softEdge rad="584200"/>
          </a:effectLst>
        </p:spPr>
      </p:pic>
      <p:sp>
        <p:nvSpPr>
          <p:cNvPr id="12" name="タイトル 1">
            <a:extLst>
              <a:ext uri="{FF2B5EF4-FFF2-40B4-BE49-F238E27FC236}">
                <a16:creationId xmlns:a16="http://schemas.microsoft.com/office/drawing/2014/main" id="{56699A13-B37C-A917-D6F1-69B90B379600}"/>
              </a:ext>
            </a:extLst>
          </p:cNvPr>
          <p:cNvSpPr>
            <a:spLocks noGrp="1"/>
          </p:cNvSpPr>
          <p:nvPr>
            <p:ph type="title"/>
          </p:nvPr>
        </p:nvSpPr>
        <p:spPr>
          <a:xfrm>
            <a:off x="0" y="0"/>
            <a:ext cx="9906000" cy="539750"/>
          </a:xfrm>
        </p:spPr>
        <p:txBody>
          <a:bodyPr tIns="360000" rIns="360000" bIns="36000"/>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272"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こんなことが起こった時、どのような制度が使えるでしょうか。</a:t>
            </a:r>
          </a:p>
        </p:txBody>
      </p:sp>
      <p:sp>
        <p:nvSpPr>
          <p:cNvPr id="2" name="テキスト ボックス 1">
            <a:extLst>
              <a:ext uri="{FF2B5EF4-FFF2-40B4-BE49-F238E27FC236}">
                <a16:creationId xmlns:a16="http://schemas.microsoft.com/office/drawing/2014/main" id="{B9CE6CC3-B00C-5BC7-0586-56D093F2512F}"/>
              </a:ext>
            </a:extLst>
          </p:cNvPr>
          <p:cNvSpPr txBox="1"/>
          <p:nvPr/>
        </p:nvSpPr>
        <p:spPr>
          <a:xfrm>
            <a:off x="1469831" y="2010441"/>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さ</a:t>
            </a:r>
          </a:p>
        </p:txBody>
      </p:sp>
      <p:sp>
        <p:nvSpPr>
          <p:cNvPr id="5" name="テキスト ボックス 4">
            <a:extLst>
              <a:ext uri="{FF2B5EF4-FFF2-40B4-BE49-F238E27FC236}">
                <a16:creationId xmlns:a16="http://schemas.microsoft.com/office/drawing/2014/main" id="{10660A58-CF39-8307-6C2C-5AAA2442EB21}"/>
              </a:ext>
            </a:extLst>
          </p:cNvPr>
          <p:cNvSpPr txBox="1"/>
          <p:nvPr/>
        </p:nvSpPr>
        <p:spPr>
          <a:xfrm>
            <a:off x="4690368" y="3814445"/>
            <a:ext cx="866835"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けん さく</a:t>
            </a:r>
          </a:p>
        </p:txBody>
      </p:sp>
      <p:sp>
        <p:nvSpPr>
          <p:cNvPr id="6" name="テキスト ボックス 5">
            <a:extLst>
              <a:ext uri="{FF2B5EF4-FFF2-40B4-BE49-F238E27FC236}">
                <a16:creationId xmlns:a16="http://schemas.microsoft.com/office/drawing/2014/main" id="{2E9183DB-D3DA-6F17-DADB-F7132B21588F}"/>
              </a:ext>
            </a:extLst>
          </p:cNvPr>
          <p:cNvSpPr txBox="1"/>
          <p:nvPr/>
        </p:nvSpPr>
        <p:spPr>
          <a:xfrm>
            <a:off x="3131424" y="4608155"/>
            <a:ext cx="513350"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らん</a:t>
            </a:r>
          </a:p>
        </p:txBody>
      </p:sp>
      <p:sp>
        <p:nvSpPr>
          <p:cNvPr id="8" name="テキスト ボックス 7">
            <a:extLst>
              <a:ext uri="{FF2B5EF4-FFF2-40B4-BE49-F238E27FC236}">
                <a16:creationId xmlns:a16="http://schemas.microsoft.com/office/drawing/2014/main" id="{793067AB-D778-A2EA-6D9F-3350A38FDA55}"/>
              </a:ext>
            </a:extLst>
          </p:cNvPr>
          <p:cNvSpPr txBox="1"/>
          <p:nvPr/>
        </p:nvSpPr>
        <p:spPr>
          <a:xfrm>
            <a:off x="450834" y="4202052"/>
            <a:ext cx="970463"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り   れき  しょ                   </a:t>
            </a:r>
          </a:p>
        </p:txBody>
      </p:sp>
      <p:sp>
        <p:nvSpPr>
          <p:cNvPr id="9" name="テキスト ボックス 8">
            <a:extLst>
              <a:ext uri="{FF2B5EF4-FFF2-40B4-BE49-F238E27FC236}">
                <a16:creationId xmlns:a16="http://schemas.microsoft.com/office/drawing/2014/main" id="{AE6B62CA-C436-2E29-F17F-729481199E35}"/>
              </a:ext>
            </a:extLst>
          </p:cNvPr>
          <p:cNvSpPr txBox="1"/>
          <p:nvPr/>
        </p:nvSpPr>
        <p:spPr>
          <a:xfrm>
            <a:off x="2322612" y="1411119"/>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だま</a:t>
            </a:r>
          </a:p>
        </p:txBody>
      </p:sp>
      <p:sp>
        <p:nvSpPr>
          <p:cNvPr id="10" name="テキスト ボックス 9">
            <a:extLst>
              <a:ext uri="{FF2B5EF4-FFF2-40B4-BE49-F238E27FC236}">
                <a16:creationId xmlns:a16="http://schemas.microsoft.com/office/drawing/2014/main" id="{A2696717-4974-B4BA-DAF4-01E0F69D7727}"/>
              </a:ext>
            </a:extLst>
          </p:cNvPr>
          <p:cNvSpPr txBox="1"/>
          <p:nvPr/>
        </p:nvSpPr>
        <p:spPr>
          <a:xfrm>
            <a:off x="1751112" y="1004178"/>
            <a:ext cx="520700"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うわさ</a:t>
            </a:r>
          </a:p>
        </p:txBody>
      </p:sp>
      <p:sp>
        <p:nvSpPr>
          <p:cNvPr id="11" name="テキスト ボックス 10">
            <a:extLst>
              <a:ext uri="{FF2B5EF4-FFF2-40B4-BE49-F238E27FC236}">
                <a16:creationId xmlns:a16="http://schemas.microsoft.com/office/drawing/2014/main" id="{1AF2862B-90D2-B5B8-7BA1-FF953FECE900}"/>
              </a:ext>
            </a:extLst>
          </p:cNvPr>
          <p:cNvSpPr txBox="1"/>
          <p:nvPr/>
        </p:nvSpPr>
        <p:spPr>
          <a:xfrm>
            <a:off x="7736800" y="1411119"/>
            <a:ext cx="576064"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りょう</a:t>
            </a:r>
          </a:p>
        </p:txBody>
      </p:sp>
      <p:sp>
        <p:nvSpPr>
          <p:cNvPr id="13" name="テキスト ボックス 12">
            <a:extLst>
              <a:ext uri="{FF2B5EF4-FFF2-40B4-BE49-F238E27FC236}">
                <a16:creationId xmlns:a16="http://schemas.microsoft.com/office/drawing/2014/main" id="{15004FAC-0E1A-3910-6198-2C93AE911343}"/>
              </a:ext>
            </a:extLst>
          </p:cNvPr>
          <p:cNvSpPr txBox="1"/>
          <p:nvPr/>
        </p:nvSpPr>
        <p:spPr>
          <a:xfrm>
            <a:off x="6125468" y="609079"/>
            <a:ext cx="866835"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とつ ぜん</a:t>
            </a:r>
          </a:p>
        </p:txBody>
      </p:sp>
      <p:sp>
        <p:nvSpPr>
          <p:cNvPr id="14" name="テキスト ボックス 13">
            <a:extLst>
              <a:ext uri="{FF2B5EF4-FFF2-40B4-BE49-F238E27FC236}">
                <a16:creationId xmlns:a16="http://schemas.microsoft.com/office/drawing/2014/main" id="{8282CE0C-19FE-23E7-482D-33143BC72F05}"/>
              </a:ext>
            </a:extLst>
          </p:cNvPr>
          <p:cNvSpPr txBox="1"/>
          <p:nvPr/>
        </p:nvSpPr>
        <p:spPr>
          <a:xfrm>
            <a:off x="946499" y="2010441"/>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はだ</a:t>
            </a:r>
          </a:p>
        </p:txBody>
      </p:sp>
      <p:sp>
        <p:nvSpPr>
          <p:cNvPr id="15" name="テキスト ボックス 14">
            <a:extLst>
              <a:ext uri="{FF2B5EF4-FFF2-40B4-BE49-F238E27FC236}">
                <a16:creationId xmlns:a16="http://schemas.microsoft.com/office/drawing/2014/main" id="{006D2943-23F0-949E-DC7C-C6FD80C6C191}"/>
              </a:ext>
            </a:extLst>
          </p:cNvPr>
          <p:cNvSpPr txBox="1"/>
          <p:nvPr/>
        </p:nvSpPr>
        <p:spPr>
          <a:xfrm>
            <a:off x="2055912" y="2802498"/>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たよ</a:t>
            </a:r>
          </a:p>
        </p:txBody>
      </p:sp>
    </p:spTree>
    <p:extLst>
      <p:ext uri="{BB962C8B-B14F-4D97-AF65-F5344CB8AC3E}">
        <p14:creationId xmlns:p14="http://schemas.microsoft.com/office/powerpoint/2010/main" val="51298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9191614" y="6510053"/>
            <a:ext cx="630513" cy="278421"/>
          </a:xfrm>
        </p:spPr>
        <p:txBody>
          <a:bodyPr anchor="b"/>
          <a:lstStyle/>
          <a:p>
            <a:fld id="{48F63A3B-78C7-47BE-AE5E-E10140E04643}" type="slidenum">
              <a:rPr lang="en-US" smtClean="0"/>
              <a:pPr/>
              <a:t>2</a:t>
            </a:fld>
            <a:endParaRPr lang="en-US" dirty="0"/>
          </a:p>
        </p:txBody>
      </p:sp>
      <p:grpSp>
        <p:nvGrpSpPr>
          <p:cNvPr id="23" name="グループ化 22">
            <a:extLst>
              <a:ext uri="{FF2B5EF4-FFF2-40B4-BE49-F238E27FC236}">
                <a16:creationId xmlns:a16="http://schemas.microsoft.com/office/drawing/2014/main" id="{512CC698-AD06-6928-3A82-80F8CAB27278}"/>
              </a:ext>
            </a:extLst>
          </p:cNvPr>
          <p:cNvGrpSpPr/>
          <p:nvPr/>
        </p:nvGrpSpPr>
        <p:grpSpPr>
          <a:xfrm>
            <a:off x="5313040" y="616332"/>
            <a:ext cx="4434776" cy="292388"/>
            <a:chOff x="5313040" y="616332"/>
            <a:chExt cx="4434776" cy="292388"/>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5313040" y="616332"/>
              <a:ext cx="4434776" cy="292388"/>
            </a:xfrm>
            <a:prstGeom prst="rect">
              <a:avLst/>
            </a:prstGeom>
            <a:noFill/>
          </p:spPr>
          <p:txBody>
            <a:bodyPr wrap="square">
              <a:spAutoFit/>
            </a:bodyPr>
            <a:lstStyle/>
            <a:p>
              <a:pPr algn="ctr"/>
              <a:r>
                <a:rPr kumimoji="1" lang="ja-JP" altLang="en-US" sz="1300" b="1" dirty="0">
                  <a:latin typeface="UD デジタル 教科書体 NK-R" panose="02020400000000000000" pitchFamily="18" charset="-128"/>
                  <a:ea typeface="UD デジタル 教科書体 NK-R" panose="020204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300" b="1" dirty="0">
                  <a:latin typeface="UD デジタル 教科書体 NK-R" panose="02020400000000000000" pitchFamily="18" charset="-128"/>
                  <a:ea typeface="UD デジタル 教科書体 NK-R" panose="02020400000000000000" pitchFamily="18" charset="-128"/>
                </a:rPr>
                <a:t>　　　　　　　　　　　　　　　　　　　　　　　　　　）</a:t>
              </a:r>
              <a:endParaRPr kumimoji="1" lang="en-US" altLang="ja-JP" sz="975"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5374468" y="891407"/>
              <a:ext cx="43119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1789460" y="127540"/>
            <a:ext cx="7541056" cy="369332"/>
          </a:xfrm>
          <a:prstGeom prst="rect">
            <a:avLst/>
          </a:prstGeom>
          <a:noFill/>
        </p:spPr>
        <p:txBody>
          <a:bodyPr wrap="square">
            <a:spAutoFit/>
          </a:bodyPr>
          <a:lstStyle/>
          <a:p>
            <a:pPr marL="643500" indent="-643500"/>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ストーリーのようなできごとが起こったときに使えそうな</a:t>
            </a:r>
            <a:r>
              <a:rPr lang="ja-JP"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を調べてみましょう。</a:t>
            </a:r>
            <a:endParaRPr lang="ja-JP" altLang="en-US" dirty="0"/>
          </a:p>
        </p:txBody>
      </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30310" y="1358497"/>
            <a:ext cx="3591001" cy="16983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sp>
        <p:nvSpPr>
          <p:cNvPr id="142" name="正方形/長方形 141">
            <a:extLst>
              <a:ext uri="{FF2B5EF4-FFF2-40B4-BE49-F238E27FC236}">
                <a16:creationId xmlns:a16="http://schemas.microsoft.com/office/drawing/2014/main" id="{11F147C2-8553-6141-A898-1D4D37F2AE24}"/>
              </a:ext>
            </a:extLst>
          </p:cNvPr>
          <p:cNvSpPr/>
          <p:nvPr/>
        </p:nvSpPr>
        <p:spPr>
          <a:xfrm>
            <a:off x="294897" y="676936"/>
            <a:ext cx="4835284" cy="785328"/>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marL="285750" indent="-285750">
              <a:buFont typeface="Arial" panose="020B0604020202020204" pitchFamily="34" charset="0"/>
              <a:buChar cha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政府のウェブページを活用して、対応方法として使えそうな制度を二つ探して、制度名と制度の内容、対象者や申請先を書いてみましょう。</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8" name="グループ化 107">
            <a:extLst>
              <a:ext uri="{FF2B5EF4-FFF2-40B4-BE49-F238E27FC236}">
                <a16:creationId xmlns:a16="http://schemas.microsoft.com/office/drawing/2014/main" id="{BE6BF6EC-7BE2-E19E-3DF2-3108CB2D1C9D}"/>
              </a:ext>
            </a:extLst>
          </p:cNvPr>
          <p:cNvGrpSpPr/>
          <p:nvPr/>
        </p:nvGrpSpPr>
        <p:grpSpPr>
          <a:xfrm>
            <a:off x="245287" y="1462264"/>
            <a:ext cx="4884893" cy="2372214"/>
            <a:chOff x="4692208" y="1310052"/>
            <a:chExt cx="4884893" cy="2372214"/>
          </a:xfrm>
        </p:grpSpPr>
        <p:sp>
          <p:nvSpPr>
            <p:cNvPr id="98" name="正方形/長方形 97">
              <a:extLst>
                <a:ext uri="{FF2B5EF4-FFF2-40B4-BE49-F238E27FC236}">
                  <a16:creationId xmlns:a16="http://schemas.microsoft.com/office/drawing/2014/main" id="{28A07780-6100-209D-D8D5-42802C175785}"/>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（１）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4" name="グループ化 103">
              <a:extLst>
                <a:ext uri="{FF2B5EF4-FFF2-40B4-BE49-F238E27FC236}">
                  <a16:creationId xmlns:a16="http://schemas.microsoft.com/office/drawing/2014/main" id="{CAB5DA72-C16C-6B78-7F2C-CF95B446E39E}"/>
                </a:ext>
              </a:extLst>
            </p:cNvPr>
            <p:cNvGrpSpPr/>
            <p:nvPr/>
          </p:nvGrpSpPr>
          <p:grpSpPr>
            <a:xfrm>
              <a:off x="4995267" y="1597215"/>
              <a:ext cx="4581834" cy="2085051"/>
              <a:chOff x="5179950" y="1595878"/>
              <a:chExt cx="4506194" cy="1984684"/>
            </a:xfrm>
          </p:grpSpPr>
          <p:sp>
            <p:nvSpPr>
              <p:cNvPr id="99" name="大かっこ 98">
                <a:extLst>
                  <a:ext uri="{FF2B5EF4-FFF2-40B4-BE49-F238E27FC236}">
                    <a16:creationId xmlns:a16="http://schemas.microsoft.com/office/drawing/2014/main" id="{621AF02E-688C-E339-42FF-73A0249F5CB4}"/>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大かっこ 99">
                <a:extLst>
                  <a:ext uri="{FF2B5EF4-FFF2-40B4-BE49-F238E27FC236}">
                    <a16:creationId xmlns:a16="http://schemas.microsoft.com/office/drawing/2014/main" id="{423A1734-7146-DD9E-EB88-1C543139FD1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nvGrpSpPr>
          <p:cNvPr id="8" name="グループ化 7">
            <a:extLst>
              <a:ext uri="{FF2B5EF4-FFF2-40B4-BE49-F238E27FC236}">
                <a16:creationId xmlns:a16="http://schemas.microsoft.com/office/drawing/2014/main" id="{BB2CCDBE-D92D-EB6B-B282-274ACA38FBDD}"/>
              </a:ext>
            </a:extLst>
          </p:cNvPr>
          <p:cNvGrpSpPr/>
          <p:nvPr/>
        </p:nvGrpSpPr>
        <p:grpSpPr>
          <a:xfrm>
            <a:off x="5466794" y="980728"/>
            <a:ext cx="4175469" cy="5648723"/>
            <a:chOff x="361669" y="974734"/>
            <a:chExt cx="4175469" cy="5648723"/>
          </a:xfrm>
        </p:grpSpPr>
        <p:grpSp>
          <p:nvGrpSpPr>
            <p:cNvPr id="134" name="グループ化 133">
              <a:extLst>
                <a:ext uri="{FF2B5EF4-FFF2-40B4-BE49-F238E27FC236}">
                  <a16:creationId xmlns:a16="http://schemas.microsoft.com/office/drawing/2014/main" id="{FD6B5FE2-352F-F559-00A9-DC1FB6F710EB}"/>
                </a:ext>
              </a:extLst>
            </p:cNvPr>
            <p:cNvGrpSpPr/>
            <p:nvPr/>
          </p:nvGrpSpPr>
          <p:grpSpPr>
            <a:xfrm>
              <a:off x="370918" y="974734"/>
              <a:ext cx="4166220" cy="2921591"/>
              <a:chOff x="433969" y="876751"/>
              <a:chExt cx="4166220" cy="2921591"/>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433969" y="876751"/>
                <a:ext cx="4166220" cy="2921591"/>
              </a:xfrm>
              <a:prstGeom prst="roundRect">
                <a:avLst>
                  <a:gd name="adj" fmla="val 4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grpSp>
            <p:nvGrpSpPr>
              <p:cNvPr id="133" name="グループ化 132">
                <a:extLst>
                  <a:ext uri="{FF2B5EF4-FFF2-40B4-BE49-F238E27FC236}">
                    <a16:creationId xmlns:a16="http://schemas.microsoft.com/office/drawing/2014/main" id="{73BC21A5-6A43-EAFE-F9FD-35619D0A6A85}"/>
                  </a:ext>
                </a:extLst>
              </p:cNvPr>
              <p:cNvGrpSpPr/>
              <p:nvPr/>
            </p:nvGrpSpPr>
            <p:grpSpPr>
              <a:xfrm>
                <a:off x="561164" y="988100"/>
                <a:ext cx="3823804" cy="2623403"/>
                <a:chOff x="561164" y="988100"/>
                <a:chExt cx="3823804" cy="2623403"/>
              </a:xfrm>
            </p:grpSpPr>
            <p:grpSp>
              <p:nvGrpSpPr>
                <p:cNvPr id="126" name="グループ化 125">
                  <a:extLst>
                    <a:ext uri="{FF2B5EF4-FFF2-40B4-BE49-F238E27FC236}">
                      <a16:creationId xmlns:a16="http://schemas.microsoft.com/office/drawing/2014/main" id="{0BB5AAE6-5DEF-C9D0-6C02-E6BA409F0466}"/>
                    </a:ext>
                  </a:extLst>
                </p:cNvPr>
                <p:cNvGrpSpPr/>
                <p:nvPr/>
              </p:nvGrpSpPr>
              <p:grpSpPr>
                <a:xfrm>
                  <a:off x="763049" y="988100"/>
                  <a:ext cx="3621919" cy="796633"/>
                  <a:chOff x="681001" y="524365"/>
                  <a:chExt cx="3621919" cy="796633"/>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2114275" y="1067082"/>
                    <a:ext cx="2188645"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681001" y="524365"/>
                    <a:ext cx="2250561" cy="527067"/>
                  </a:xfrm>
                  <a:prstGeom prst="rect">
                    <a:avLst/>
                  </a:prstGeom>
                  <a:noFill/>
                </p:spPr>
                <p:txBody>
                  <a:bodyPr wrap="square">
                    <a:spAutoFit/>
                  </a:bodyPr>
                  <a:lstStyle/>
                  <a:p>
                    <a:pPr algn="ctr"/>
                    <a:r>
                      <a:rPr kumimoji="1" lang="ja-JP" altLang="en-US" sz="1625" b="1" dirty="0">
                        <a:latin typeface="UD デジタル 教科書体 NK-R" panose="02020400000000000000" pitchFamily="18" charset="-128"/>
                        <a:ea typeface="UD デジタル 教科書体 NK-R" panose="02020400000000000000" pitchFamily="18" charset="-128"/>
                      </a:rPr>
                      <a:t>あなたはひとりじゃない </a:t>
                    </a:r>
                    <a:br>
                      <a:rPr kumimoji="1" lang="en-US" altLang="ja-JP" sz="1625" b="1" dirty="0">
                        <a:latin typeface="UD デジタル 教科書体 NK-R" panose="02020400000000000000" pitchFamily="18" charset="-128"/>
                        <a:ea typeface="UD デジタル 教科書体 NK-R" panose="02020400000000000000" pitchFamily="18" charset="-128"/>
                      </a:rPr>
                    </a:b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561164" y="1944153"/>
                  <a:ext cx="3821325" cy="461665"/>
                </a:xfrm>
                <a:prstGeom prst="rect">
                  <a:avLst/>
                </a:prstGeom>
                <a:noFill/>
              </p:spPr>
              <p:txBody>
                <a:bodyPr wrap="square">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nvGrpSpPr>
                <p:cNvPr id="130" name="グループ化 129">
                  <a:extLst>
                    <a:ext uri="{FF2B5EF4-FFF2-40B4-BE49-F238E27FC236}">
                      <a16:creationId xmlns:a16="http://schemas.microsoft.com/office/drawing/2014/main" id="{CDB886B3-12D9-FE38-1D08-53712A9B35CA}"/>
                    </a:ext>
                  </a:extLst>
                </p:cNvPr>
                <p:cNvGrpSpPr/>
                <p:nvPr/>
              </p:nvGrpSpPr>
              <p:grpSpPr>
                <a:xfrm>
                  <a:off x="749964" y="2723765"/>
                  <a:ext cx="3525730" cy="887738"/>
                  <a:chOff x="760176" y="2723765"/>
                  <a:chExt cx="3525730" cy="887738"/>
                </a:xfrm>
              </p:grpSpPr>
              <p:grpSp>
                <p:nvGrpSpPr>
                  <p:cNvPr id="125" name="グループ化 124">
                    <a:extLst>
                      <a:ext uri="{FF2B5EF4-FFF2-40B4-BE49-F238E27FC236}">
                        <a16:creationId xmlns:a16="http://schemas.microsoft.com/office/drawing/2014/main" id="{26BB1F41-0797-A251-935B-017713C89868}"/>
                      </a:ext>
                    </a:extLst>
                  </p:cNvPr>
                  <p:cNvGrpSpPr/>
                  <p:nvPr/>
                </p:nvGrpSpPr>
                <p:grpSpPr>
                  <a:xfrm>
                    <a:off x="768621" y="2742206"/>
                    <a:ext cx="3517285" cy="790548"/>
                    <a:chOff x="505242" y="2512912"/>
                    <a:chExt cx="3517285" cy="790548"/>
                  </a:xfrm>
                </p:grpSpPr>
                <p:sp>
                  <p:nvSpPr>
                    <p:cNvPr id="115" name="テキスト ボックス 114">
                      <a:extLst>
                        <a:ext uri="{FF2B5EF4-FFF2-40B4-BE49-F238E27FC236}">
                          <a16:creationId xmlns:a16="http://schemas.microsoft.com/office/drawing/2014/main" id="{339FDAB1-3862-E74C-842E-2DF63416E885}"/>
                        </a:ext>
                      </a:extLst>
                    </p:cNvPr>
                    <p:cNvSpPr txBox="1"/>
                    <p:nvPr/>
                  </p:nvSpPr>
                  <p:spPr>
                    <a:xfrm>
                      <a:off x="3071610" y="2512912"/>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38EB9E7D-01C8-301D-62D0-569AF6A1D7E4}"/>
                        </a:ext>
                      </a:extLst>
                    </p:cNvPr>
                    <p:cNvGrpSpPr/>
                    <p:nvPr/>
                  </p:nvGrpSpPr>
                  <p:grpSpPr>
                    <a:xfrm>
                      <a:off x="554015" y="2677649"/>
                      <a:ext cx="2653448" cy="302478"/>
                      <a:chOff x="554015" y="2677649"/>
                      <a:chExt cx="2653448" cy="302478"/>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1018381" y="2677649"/>
                        <a:ext cx="2189082" cy="3003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1147955" y="2737752"/>
                        <a:ext cx="1549977" cy="242375"/>
                      </a:xfrm>
                      <a:prstGeom prst="rect">
                        <a:avLst/>
                      </a:prstGeom>
                      <a:noFill/>
                    </p:spPr>
                    <p:txBody>
                      <a:bodyPr wrap="square" rtlCol="0" anchor="ctr">
                        <a:spAutoFit/>
                      </a:bodyPr>
                      <a:lstStyle/>
                      <a:p>
                        <a:pPr defTabSz="742950">
                          <a:defRPr/>
                        </a:pPr>
                        <a:r>
                          <a:rPr kumimoji="1" lang="ja-JP" altLang="en-US" sz="975" spc="81" dirty="0">
                            <a:solidFill>
                              <a:prstClr val="black"/>
                            </a:solidFill>
                            <a:latin typeface="UD デジタル 教科書体 NK-R" panose="02020400000000000000" pitchFamily="18" charset="-128"/>
                            <a:ea typeface="UD デジタル 教科書体 NK-R" panose="02020400000000000000" pitchFamily="18" charset="-128"/>
                          </a:rPr>
                          <a:t>あなたはひとりじゃない</a:t>
                        </a:r>
                      </a:p>
                    </p:txBody>
                  </p:sp>
                  <p:sp>
                    <p:nvSpPr>
                      <p:cNvPr id="116" name="テキスト ボックス 115">
                        <a:extLst>
                          <a:ext uri="{FF2B5EF4-FFF2-40B4-BE49-F238E27FC236}">
                            <a16:creationId xmlns:a16="http://schemas.microsoft.com/office/drawing/2014/main" id="{C4779A7E-0E69-BEDD-66ED-EDD2A77316EA}"/>
                          </a:ext>
                        </a:extLst>
                      </p:cNvPr>
                      <p:cNvSpPr txBox="1"/>
                      <p:nvPr/>
                    </p:nvSpPr>
                    <p:spPr>
                      <a:xfrm>
                        <a:off x="554015" y="2718488"/>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（検索）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18" name="テキスト ボックス 117">
                      <a:extLst>
                        <a:ext uri="{FF2B5EF4-FFF2-40B4-BE49-F238E27FC236}">
                          <a16:creationId xmlns:a16="http://schemas.microsoft.com/office/drawing/2014/main" id="{78B60D8A-CCB4-2C66-7A95-44D0C2B93EF3}"/>
                        </a:ext>
                      </a:extLst>
                    </p:cNvPr>
                    <p:cNvSpPr txBox="1"/>
                    <p:nvPr/>
                  </p:nvSpPr>
                  <p:spPr>
                    <a:xfrm>
                      <a:off x="505242" y="3049544"/>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URL</a:t>
                      </a:r>
                      <a:r>
                        <a:rPr kumimoji="1" lang="ja-JP" altLang="en-US" sz="1050" b="1" dirty="0">
                          <a:latin typeface="UD デジタル 教科書体 NK-R" panose="02020400000000000000" pitchFamily="18" charset="-128"/>
                          <a:ea typeface="UD デジタル 教科書体 NK-R" panose="02020400000000000000" pitchFamily="18" charset="-128"/>
                        </a:rPr>
                        <a:t>）</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27" name="正方形/長方形 126">
                    <a:extLst>
                      <a:ext uri="{FF2B5EF4-FFF2-40B4-BE49-F238E27FC236}">
                        <a16:creationId xmlns:a16="http://schemas.microsoft.com/office/drawing/2014/main" id="{CE3CC726-6899-2552-4FBA-701BF952383E}"/>
                      </a:ext>
                    </a:extLst>
                  </p:cNvPr>
                  <p:cNvSpPr/>
                  <p:nvPr/>
                </p:nvSpPr>
                <p:spPr>
                  <a:xfrm>
                    <a:off x="760176" y="2723765"/>
                    <a:ext cx="3505307" cy="887738"/>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200" dirty="0">
                      <a:solidFill>
                        <a:sysClr val="windowText" lastClr="000000"/>
                      </a:solidFill>
                    </a:endParaRPr>
                  </a:p>
                </p:txBody>
              </p:sp>
            </p:grpSp>
          </p:grpSp>
        </p:grpSp>
        <p:grpSp>
          <p:nvGrpSpPr>
            <p:cNvPr id="6" name="グループ化 5">
              <a:extLst>
                <a:ext uri="{FF2B5EF4-FFF2-40B4-BE49-F238E27FC236}">
                  <a16:creationId xmlns:a16="http://schemas.microsoft.com/office/drawing/2014/main" id="{E095AFF3-89ED-915D-B540-CC425CDA7F50}"/>
                </a:ext>
              </a:extLst>
            </p:cNvPr>
            <p:cNvGrpSpPr/>
            <p:nvPr/>
          </p:nvGrpSpPr>
          <p:grpSpPr>
            <a:xfrm>
              <a:off x="361669" y="4002017"/>
              <a:ext cx="4094212" cy="2621440"/>
              <a:chOff x="-107854" y="3150477"/>
              <a:chExt cx="4094212" cy="2621440"/>
            </a:xfrm>
          </p:grpSpPr>
          <p:grpSp>
            <p:nvGrpSpPr>
              <p:cNvPr id="114" name="グループ化 113">
                <a:extLst>
                  <a:ext uri="{FF2B5EF4-FFF2-40B4-BE49-F238E27FC236}">
                    <a16:creationId xmlns:a16="http://schemas.microsoft.com/office/drawing/2014/main" id="{37A93A03-762A-4198-D81F-B8E97703E0A0}"/>
                  </a:ext>
                </a:extLst>
              </p:cNvPr>
              <p:cNvGrpSpPr/>
              <p:nvPr/>
            </p:nvGrpSpPr>
            <p:grpSpPr>
              <a:xfrm>
                <a:off x="-107854" y="3150477"/>
                <a:ext cx="4094212" cy="2621440"/>
                <a:chOff x="328899" y="2827803"/>
                <a:chExt cx="4094212" cy="2621440"/>
              </a:xfrm>
            </p:grpSpPr>
            <p:sp>
              <p:nvSpPr>
                <p:cNvPr id="9" name="テキスト ボックス 8">
                  <a:extLst>
                    <a:ext uri="{FF2B5EF4-FFF2-40B4-BE49-F238E27FC236}">
                      <a16:creationId xmlns:a16="http://schemas.microsoft.com/office/drawing/2014/main" id="{3FD483FF-1A09-5691-9934-77EE2C3AC256}"/>
                    </a:ext>
                  </a:extLst>
                </p:cNvPr>
                <p:cNvSpPr txBox="1"/>
                <p:nvPr/>
              </p:nvSpPr>
              <p:spPr>
                <a:xfrm>
                  <a:off x="356610" y="2827803"/>
                  <a:ext cx="1180580" cy="246221"/>
                </a:xfrm>
                <a:prstGeom prst="rect">
                  <a:avLst/>
                </a:prstGeom>
                <a:solidFill>
                  <a:schemeClr val="bg1"/>
                </a:solidFill>
              </p:spPr>
              <p:txBody>
                <a:bodyPr wrap="square">
                  <a:spAutoFit/>
                </a:bodyPr>
                <a:lstStyle/>
                <a:p>
                  <a:pPr algn="ctr">
                    <a:spcAft>
                      <a:spcPts val="600"/>
                    </a:spcAft>
                  </a:pPr>
                  <a:r>
                    <a:rPr lang="ja-JP" altLang="en-US" sz="1000" b="1" i="0" dirty="0">
                      <a:solidFill>
                        <a:srgbClr val="000000"/>
                      </a:solidFill>
                      <a:effectLst/>
                      <a:latin typeface="UD デジタル 教科書体 NK-R" panose="02020400000000000000" pitchFamily="18" charset="-128"/>
                      <a:ea typeface="UD デジタル 教科書体 NK-R" panose="02020400000000000000" pitchFamily="18" charset="-128"/>
                    </a:rPr>
                    <a:t>（画面イメージ）</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0" name="矢印: 右 49">
                  <a:extLst>
                    <a:ext uri="{FF2B5EF4-FFF2-40B4-BE49-F238E27FC236}">
                      <a16:creationId xmlns:a16="http://schemas.microsoft.com/office/drawing/2014/main" id="{250DEF5E-55F1-9927-EFF0-3BF38F3B2DCC}"/>
                    </a:ext>
                  </a:extLst>
                </p:cNvPr>
                <p:cNvSpPr/>
                <p:nvPr/>
              </p:nvSpPr>
              <p:spPr>
                <a:xfrm>
                  <a:off x="1596630" y="4094783"/>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正方形/長方形 61">
                  <a:extLst>
                    <a:ext uri="{FF2B5EF4-FFF2-40B4-BE49-F238E27FC236}">
                      <a16:creationId xmlns:a16="http://schemas.microsoft.com/office/drawing/2014/main" id="{7CDD44C6-BAF8-A842-C4CD-A38548848B91}"/>
                    </a:ext>
                  </a:extLst>
                </p:cNvPr>
                <p:cNvSpPr/>
                <p:nvPr/>
              </p:nvSpPr>
              <p:spPr>
                <a:xfrm>
                  <a:off x="4173311"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3" name="正方形/長方形 62">
                  <a:extLst>
                    <a:ext uri="{FF2B5EF4-FFF2-40B4-BE49-F238E27FC236}">
                      <a16:creationId xmlns:a16="http://schemas.microsoft.com/office/drawing/2014/main" id="{AEEACDF8-F632-D4D0-EB88-B47D1CA0E2C4}"/>
                    </a:ext>
                  </a:extLst>
                </p:cNvPr>
                <p:cNvSpPr/>
                <p:nvPr/>
              </p:nvSpPr>
              <p:spPr>
                <a:xfrm>
                  <a:off x="4192621"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84" name="グループ化 83">
                  <a:extLst>
                    <a:ext uri="{FF2B5EF4-FFF2-40B4-BE49-F238E27FC236}">
                      <a16:creationId xmlns:a16="http://schemas.microsoft.com/office/drawing/2014/main" id="{E73AAB46-021E-2B4B-0D84-DDF99C59A99C}"/>
                    </a:ext>
                  </a:extLst>
                </p:cNvPr>
                <p:cNvGrpSpPr/>
                <p:nvPr/>
              </p:nvGrpSpPr>
              <p:grpSpPr>
                <a:xfrm>
                  <a:off x="3159167" y="3028355"/>
                  <a:ext cx="1263944" cy="2420888"/>
                  <a:chOff x="3159167" y="3028355"/>
                  <a:chExt cx="1263944" cy="2420888"/>
                </a:xfrm>
              </p:grpSpPr>
              <p:pic>
                <p:nvPicPr>
                  <p:cNvPr id="59" name="図 58">
                    <a:extLst>
                      <a:ext uri="{FF2B5EF4-FFF2-40B4-BE49-F238E27FC236}">
                        <a16:creationId xmlns:a16="http://schemas.microsoft.com/office/drawing/2014/main" id="{F27A1EAC-29A8-44A3-A9A7-D1185E161D2D}"/>
                      </a:ext>
                    </a:extLst>
                  </p:cNvPr>
                  <p:cNvPicPr>
                    <a:picLocks noChangeAspect="1"/>
                  </p:cNvPicPr>
                  <p:nvPr/>
                </p:nvPicPr>
                <p:blipFill>
                  <a:blip r:embed="rId4"/>
                  <a:stretch>
                    <a:fillRect/>
                  </a:stretch>
                </p:blipFill>
                <p:spPr>
                  <a:xfrm>
                    <a:off x="3159167" y="3028355"/>
                    <a:ext cx="1263944" cy="2420888"/>
                  </a:xfrm>
                  <a:prstGeom prst="rect">
                    <a:avLst/>
                  </a:prstGeom>
                </p:spPr>
              </p:pic>
              <p:pic>
                <p:nvPicPr>
                  <p:cNvPr id="66" name="図 6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EE13851-E4B5-443F-169A-B79B744804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11" t="13756" r="9288" b="20286"/>
                  <a:stretch/>
                </p:blipFill>
                <p:spPr>
                  <a:xfrm>
                    <a:off x="3272342" y="3289729"/>
                    <a:ext cx="1041487" cy="1938437"/>
                  </a:xfrm>
                  <a:prstGeom prst="rect">
                    <a:avLst/>
                  </a:prstGeom>
                </p:spPr>
              </p:pic>
              <p:sp>
                <p:nvSpPr>
                  <p:cNvPr id="67" name="四角形: 角を丸くする 66">
                    <a:extLst>
                      <a:ext uri="{FF2B5EF4-FFF2-40B4-BE49-F238E27FC236}">
                        <a16:creationId xmlns:a16="http://schemas.microsoft.com/office/drawing/2014/main" id="{0F6BBA09-D661-2B06-75B2-17096685ED1A}"/>
                      </a:ext>
                    </a:extLst>
                  </p:cNvPr>
                  <p:cNvSpPr/>
                  <p:nvPr/>
                </p:nvSpPr>
                <p:spPr>
                  <a:xfrm>
                    <a:off x="3308500" y="4653136"/>
                    <a:ext cx="965279"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当てはまると思うものを１つ選んでタップしましょう</a:t>
                    </a:r>
                  </a:p>
                </p:txBody>
              </p:sp>
            </p:grpSp>
            <p:sp>
              <p:nvSpPr>
                <p:cNvPr id="18" name="正方形/長方形 17">
                  <a:extLst>
                    <a:ext uri="{FF2B5EF4-FFF2-40B4-BE49-F238E27FC236}">
                      <a16:creationId xmlns:a16="http://schemas.microsoft.com/office/drawing/2014/main" id="{D17D1049-37C5-1030-630F-2A3701FD5FDF}"/>
                    </a:ext>
                  </a:extLst>
                </p:cNvPr>
                <p:cNvSpPr/>
                <p:nvPr/>
              </p:nvSpPr>
              <p:spPr>
                <a:xfrm>
                  <a:off x="440958" y="4739428"/>
                  <a:ext cx="899395"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97" name="グループ化 96">
                  <a:extLst>
                    <a:ext uri="{FF2B5EF4-FFF2-40B4-BE49-F238E27FC236}">
                      <a16:creationId xmlns:a16="http://schemas.microsoft.com/office/drawing/2014/main" id="{F7DDE6D1-C60E-F5A3-F1AC-E4442C8A406F}"/>
                    </a:ext>
                  </a:extLst>
                </p:cNvPr>
                <p:cNvGrpSpPr/>
                <p:nvPr/>
              </p:nvGrpSpPr>
              <p:grpSpPr>
                <a:xfrm>
                  <a:off x="328899" y="3028355"/>
                  <a:ext cx="1263944" cy="2420888"/>
                  <a:chOff x="328899" y="3028355"/>
                  <a:chExt cx="1263944" cy="2420888"/>
                </a:xfrm>
              </p:grpSpPr>
              <p:pic>
                <p:nvPicPr>
                  <p:cNvPr id="5" name="図 4">
                    <a:extLst>
                      <a:ext uri="{FF2B5EF4-FFF2-40B4-BE49-F238E27FC236}">
                        <a16:creationId xmlns:a16="http://schemas.microsoft.com/office/drawing/2014/main" id="{4C70A056-B549-FBBE-A77C-07738BBBFB63}"/>
                      </a:ext>
                    </a:extLst>
                  </p:cNvPr>
                  <p:cNvPicPr>
                    <a:picLocks noChangeAspect="1"/>
                  </p:cNvPicPr>
                  <p:nvPr/>
                </p:nvPicPr>
                <p:blipFill>
                  <a:blip r:embed="rId4"/>
                  <a:stretch>
                    <a:fillRect/>
                  </a:stretch>
                </p:blipFill>
                <p:spPr>
                  <a:xfrm>
                    <a:off x="328899" y="3028355"/>
                    <a:ext cx="1263944" cy="2420888"/>
                  </a:xfrm>
                  <a:prstGeom prst="rect">
                    <a:avLst/>
                  </a:prstGeom>
                </p:spPr>
              </p:pic>
              <p:grpSp>
                <p:nvGrpSpPr>
                  <p:cNvPr id="95" name="グループ化 94">
                    <a:extLst>
                      <a:ext uri="{FF2B5EF4-FFF2-40B4-BE49-F238E27FC236}">
                        <a16:creationId xmlns:a16="http://schemas.microsoft.com/office/drawing/2014/main" id="{63033FF7-3EB0-61F4-FBF3-C015F929AA0D}"/>
                      </a:ext>
                    </a:extLst>
                  </p:cNvPr>
                  <p:cNvGrpSpPr/>
                  <p:nvPr/>
                </p:nvGrpSpPr>
                <p:grpSpPr>
                  <a:xfrm>
                    <a:off x="424312" y="3240977"/>
                    <a:ext cx="1055483" cy="1928148"/>
                    <a:chOff x="424312" y="3240977"/>
                    <a:chExt cx="1055483" cy="1928148"/>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D55318D-CF74-18F8-BA6B-645AC03F43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921" r="23711" b="35909"/>
                    <a:stretch/>
                  </p:blipFill>
                  <p:spPr>
                    <a:xfrm>
                      <a:off x="424312" y="4696510"/>
                      <a:ext cx="1055483" cy="472615"/>
                    </a:xfrm>
                    <a:prstGeom prst="rect">
                      <a:avLst/>
                    </a:prstGeom>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196FA4BB-A6AF-EB90-E317-738C83D26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052" r="30783" b="77134"/>
                    <a:stretch/>
                  </p:blipFill>
                  <p:spPr>
                    <a:xfrm>
                      <a:off x="462274" y="3240977"/>
                      <a:ext cx="979559" cy="420009"/>
                    </a:xfrm>
                    <a:prstGeom prst="rect">
                      <a:avLst/>
                    </a:prstGeom>
                  </p:spPr>
                </p:pic>
                <p:sp>
                  <p:nvSpPr>
                    <p:cNvPr id="12" name="テキスト ボックス 11">
                      <a:extLst>
                        <a:ext uri="{FF2B5EF4-FFF2-40B4-BE49-F238E27FC236}">
                          <a16:creationId xmlns:a16="http://schemas.microsoft.com/office/drawing/2014/main" id="{B0A9F906-8C76-58EE-6AEA-E8F1D13894EC}"/>
                        </a:ext>
                      </a:extLst>
                    </p:cNvPr>
                    <p:cNvSpPr txBox="1"/>
                    <p:nvPr/>
                  </p:nvSpPr>
                  <p:spPr>
                    <a:xfrm>
                      <a:off x="435089" y="3700477"/>
                      <a:ext cx="900412" cy="996033"/>
                    </a:xfrm>
                    <a:prstGeom prst="rect">
                      <a:avLst/>
                    </a:prstGeom>
                    <a:noFill/>
                  </p:spPr>
                  <p:txBody>
                    <a:bodyPr wrap="square" lIns="36000" tIns="36000" rIns="36000" bIns="36000">
                      <a:spAutoFit/>
                    </a:bodyPr>
                    <a:lstStyle/>
                    <a:p>
                      <a:pPr algn="just">
                        <a:spcAft>
                          <a:spcPts val="600"/>
                        </a:spcAft>
                      </a:pPr>
                      <a:r>
                        <a:rPr lang="ja-JP" altLang="en-US" sz="500" b="1" i="0" dirty="0">
                          <a:solidFill>
                            <a:srgbClr val="000000"/>
                          </a:solidFill>
                          <a:effectLst/>
                          <a:latin typeface="+mn-ea"/>
                        </a:rPr>
                        <a:t>誰にも頼れず、ひとりで悩みごとをかかえていませんか。</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いくつかのご質問に答えていただくことにより、約</a:t>
                      </a:r>
                      <a:r>
                        <a:rPr lang="en-US" altLang="ja-JP" sz="500" b="1" dirty="0">
                          <a:solidFill>
                            <a:srgbClr val="000000"/>
                          </a:solidFill>
                          <a:latin typeface="+mn-ea"/>
                        </a:rPr>
                        <a:t>150</a:t>
                      </a:r>
                      <a:r>
                        <a:rPr lang="ja-JP" altLang="en-US" sz="500" b="1" i="0" dirty="0">
                          <a:solidFill>
                            <a:srgbClr val="000000"/>
                          </a:solidFill>
                          <a:effectLst/>
                          <a:latin typeface="+mn-ea"/>
                        </a:rPr>
                        <a:t>の支援制度や窓口の中から、あなたの状況に合った支援をチャットボットで探すことができます。</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あなたのための支援をぜひご利用ください。</a:t>
                      </a:r>
                      <a:endParaRPr lang="ja-JP" altLang="en-US" sz="500" dirty="0">
                        <a:latin typeface="+mn-ea"/>
                      </a:endParaRPr>
                    </a:p>
                  </p:txBody>
                </p:sp>
              </p:grpSp>
              <p:grpSp>
                <p:nvGrpSpPr>
                  <p:cNvPr id="96" name="グループ化 95">
                    <a:extLst>
                      <a:ext uri="{FF2B5EF4-FFF2-40B4-BE49-F238E27FC236}">
                        <a16:creationId xmlns:a16="http://schemas.microsoft.com/office/drawing/2014/main" id="{146C26DD-7A42-6C18-0B5D-A2FADB941C66}"/>
                      </a:ext>
                    </a:extLst>
                  </p:cNvPr>
                  <p:cNvGrpSpPr/>
                  <p:nvPr/>
                </p:nvGrpSpPr>
                <p:grpSpPr>
                  <a:xfrm>
                    <a:off x="836342" y="4817284"/>
                    <a:ext cx="475959" cy="470642"/>
                    <a:chOff x="836342" y="4817284"/>
                    <a:chExt cx="475959" cy="470642"/>
                  </a:xfrm>
                </p:grpSpPr>
                <p:cxnSp>
                  <p:nvCxnSpPr>
                    <p:cNvPr id="72" name="直線矢印コネクタ 71">
                      <a:extLst>
                        <a:ext uri="{FF2B5EF4-FFF2-40B4-BE49-F238E27FC236}">
                          <a16:creationId xmlns:a16="http://schemas.microsoft.com/office/drawing/2014/main" id="{748E6C01-D1F7-B59B-CB72-A992A25F0583}"/>
                        </a:ext>
                      </a:extLst>
                    </p:cNvPr>
                    <p:cNvCxnSpPr>
                      <a:cxnSpLocks/>
                    </p:cNvCxnSpPr>
                    <p:nvPr/>
                  </p:nvCxnSpPr>
                  <p:spPr>
                    <a:xfrm flipV="1">
                      <a:off x="1064568" y="4817284"/>
                      <a:ext cx="0" cy="324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99A4A2E9-84CE-8663-C99E-D2A5017ECD79}"/>
                        </a:ext>
                      </a:extLst>
                    </p:cNvPr>
                    <p:cNvSpPr/>
                    <p:nvPr/>
                  </p:nvSpPr>
                  <p:spPr>
                    <a:xfrm>
                      <a:off x="836342" y="5141284"/>
                      <a:ext cx="475959" cy="146642"/>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タップ</a:t>
                      </a:r>
                    </a:p>
                  </p:txBody>
                </p:sp>
              </p:grpSp>
            </p:grpSp>
            <p:grpSp>
              <p:nvGrpSpPr>
                <p:cNvPr id="93" name="グループ化 92">
                  <a:extLst>
                    <a:ext uri="{FF2B5EF4-FFF2-40B4-BE49-F238E27FC236}">
                      <a16:creationId xmlns:a16="http://schemas.microsoft.com/office/drawing/2014/main" id="{B8F5A939-ECFF-8A5E-8DD1-72E54FABC49D}"/>
                    </a:ext>
                  </a:extLst>
                </p:cNvPr>
                <p:cNvGrpSpPr/>
                <p:nvPr/>
              </p:nvGrpSpPr>
              <p:grpSpPr>
                <a:xfrm>
                  <a:off x="1744840" y="3028355"/>
                  <a:ext cx="1263944" cy="2420888"/>
                  <a:chOff x="1744840" y="3028355"/>
                  <a:chExt cx="1263944" cy="2420888"/>
                </a:xfrm>
              </p:grpSpPr>
              <p:grpSp>
                <p:nvGrpSpPr>
                  <p:cNvPr id="48" name="グループ化 47">
                    <a:extLst>
                      <a:ext uri="{FF2B5EF4-FFF2-40B4-BE49-F238E27FC236}">
                        <a16:creationId xmlns:a16="http://schemas.microsoft.com/office/drawing/2014/main" id="{C478784E-CAD2-95C6-6D09-266C154C9D91}"/>
                      </a:ext>
                    </a:extLst>
                  </p:cNvPr>
                  <p:cNvGrpSpPr/>
                  <p:nvPr/>
                </p:nvGrpSpPr>
                <p:grpSpPr>
                  <a:xfrm>
                    <a:off x="1744840" y="3028355"/>
                    <a:ext cx="1263944" cy="2420888"/>
                    <a:chOff x="1634600" y="3028355"/>
                    <a:chExt cx="1263944" cy="2420888"/>
                  </a:xfrm>
                </p:grpSpPr>
                <p:grpSp>
                  <p:nvGrpSpPr>
                    <p:cNvPr id="34" name="グループ化 33">
                      <a:extLst>
                        <a:ext uri="{FF2B5EF4-FFF2-40B4-BE49-F238E27FC236}">
                          <a16:creationId xmlns:a16="http://schemas.microsoft.com/office/drawing/2014/main" id="{1FB654D7-C2F2-CEAE-D5B8-62E3760E19BA}"/>
                        </a:ext>
                      </a:extLst>
                    </p:cNvPr>
                    <p:cNvGrpSpPr/>
                    <p:nvPr/>
                  </p:nvGrpSpPr>
                  <p:grpSpPr>
                    <a:xfrm>
                      <a:off x="1634600" y="3028355"/>
                      <a:ext cx="1263944" cy="2420888"/>
                      <a:chOff x="1634600" y="3028355"/>
                      <a:chExt cx="1263944" cy="2420888"/>
                    </a:xfrm>
                  </p:grpSpPr>
                  <p:pic>
                    <p:nvPicPr>
                      <p:cNvPr id="20" name="図 19">
                        <a:extLst>
                          <a:ext uri="{FF2B5EF4-FFF2-40B4-BE49-F238E27FC236}">
                            <a16:creationId xmlns:a16="http://schemas.microsoft.com/office/drawing/2014/main" id="{DE890A78-090B-2F40-D62E-7DAB64C09421}"/>
                          </a:ext>
                        </a:extLst>
                      </p:cNvPr>
                      <p:cNvPicPr>
                        <a:picLocks noChangeAspect="1"/>
                      </p:cNvPicPr>
                      <p:nvPr/>
                    </p:nvPicPr>
                    <p:blipFill>
                      <a:blip r:embed="rId4"/>
                      <a:stretch>
                        <a:fillRect/>
                      </a:stretch>
                    </p:blipFill>
                    <p:spPr>
                      <a:xfrm>
                        <a:off x="1634600" y="3028355"/>
                        <a:ext cx="1263944" cy="2420888"/>
                      </a:xfrm>
                      <a:prstGeom prst="rect">
                        <a:avLst/>
                      </a:prstGeom>
                    </p:spPr>
                  </p:pic>
                  <p:pic>
                    <p:nvPicPr>
                      <p:cNvPr id="29" name="図 28">
                        <a:extLst>
                          <a:ext uri="{FF2B5EF4-FFF2-40B4-BE49-F238E27FC236}">
                            <a16:creationId xmlns:a16="http://schemas.microsoft.com/office/drawing/2014/main" id="{24BD805C-ED6D-3B5F-39CA-D53A7D61E947}"/>
                          </a:ext>
                        </a:extLst>
                      </p:cNvPr>
                      <p:cNvPicPr>
                        <a:picLocks noChangeAspect="1"/>
                      </p:cNvPicPr>
                      <p:nvPr/>
                    </p:nvPicPr>
                    <p:blipFill>
                      <a:blip r:embed="rId8"/>
                      <a:stretch>
                        <a:fillRect/>
                      </a:stretch>
                    </p:blipFill>
                    <p:spPr>
                      <a:xfrm>
                        <a:off x="1732464" y="3348090"/>
                        <a:ext cx="1068066" cy="1238721"/>
                      </a:xfrm>
                      <a:prstGeom prst="rect">
                        <a:avLst/>
                      </a:prstGeom>
                    </p:spPr>
                  </p:pic>
                  <p:sp>
                    <p:nvSpPr>
                      <p:cNvPr id="31" name="正方形/長方形 30">
                        <a:extLst>
                          <a:ext uri="{FF2B5EF4-FFF2-40B4-BE49-F238E27FC236}">
                            <a16:creationId xmlns:a16="http://schemas.microsoft.com/office/drawing/2014/main" id="{BB829BEC-9534-91FF-C9AC-2731D84FDC89}"/>
                          </a:ext>
                        </a:extLst>
                      </p:cNvPr>
                      <p:cNvSpPr/>
                      <p:nvPr/>
                    </p:nvSpPr>
                    <p:spPr>
                      <a:xfrm>
                        <a:off x="2648744"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6" name="正方形/長方形 35">
                        <a:extLst>
                          <a:ext uri="{FF2B5EF4-FFF2-40B4-BE49-F238E27FC236}">
                            <a16:creationId xmlns:a16="http://schemas.microsoft.com/office/drawing/2014/main" id="{EAE511DD-EA6A-ED2C-5B0C-98C2568B7322}"/>
                          </a:ext>
                        </a:extLst>
                      </p:cNvPr>
                      <p:cNvSpPr/>
                      <p:nvPr/>
                    </p:nvSpPr>
                    <p:spPr>
                      <a:xfrm>
                        <a:off x="2668054"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sp>
                  <p:nvSpPr>
                    <p:cNvPr id="40" name="正方形/長方形 39">
                      <a:extLst>
                        <a:ext uri="{FF2B5EF4-FFF2-40B4-BE49-F238E27FC236}">
                          <a16:creationId xmlns:a16="http://schemas.microsoft.com/office/drawing/2014/main" id="{A895B79F-C995-6585-D7D0-D6574F0F5C99}"/>
                        </a:ext>
                      </a:extLst>
                    </p:cNvPr>
                    <p:cNvSpPr/>
                    <p:nvPr/>
                  </p:nvSpPr>
                  <p:spPr>
                    <a:xfrm>
                      <a:off x="1789350" y="3858495"/>
                      <a:ext cx="825264"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cxnSp>
                <p:nvCxnSpPr>
                  <p:cNvPr id="80" name="直線矢印コネクタ 79">
                    <a:extLst>
                      <a:ext uri="{FF2B5EF4-FFF2-40B4-BE49-F238E27FC236}">
                        <a16:creationId xmlns:a16="http://schemas.microsoft.com/office/drawing/2014/main" id="{2E9D05F5-658C-7394-2749-3D13AE7E64E2}"/>
                      </a:ext>
                    </a:extLst>
                  </p:cNvPr>
                  <p:cNvCxnSpPr>
                    <a:cxnSpLocks/>
                  </p:cNvCxnSpPr>
                  <p:nvPr/>
                </p:nvCxnSpPr>
                <p:spPr>
                  <a:xfrm flipV="1">
                    <a:off x="2216696" y="4009867"/>
                    <a:ext cx="0" cy="648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0C03BE86-4B63-048B-0606-13C6D41CEA4E}"/>
                      </a:ext>
                    </a:extLst>
                  </p:cNvPr>
                  <p:cNvSpPr/>
                  <p:nvPr/>
                </p:nvSpPr>
                <p:spPr>
                  <a:xfrm>
                    <a:off x="1906086" y="4653136"/>
                    <a:ext cx="742658"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郵便番号を入力してみましょう</a:t>
                    </a:r>
                  </a:p>
                </p:txBody>
              </p:sp>
            </p:grpSp>
          </p:grpSp>
          <p:sp>
            <p:nvSpPr>
              <p:cNvPr id="135" name="矢印: 右 134">
                <a:extLst>
                  <a:ext uri="{FF2B5EF4-FFF2-40B4-BE49-F238E27FC236}">
                    <a16:creationId xmlns:a16="http://schemas.microsoft.com/office/drawing/2014/main" id="{49B6CD9E-D32B-E71A-A7BE-54210E246974}"/>
                  </a:ext>
                </a:extLst>
              </p:cNvPr>
              <p:cNvSpPr/>
              <p:nvPr/>
            </p:nvSpPr>
            <p:spPr>
              <a:xfrm>
                <a:off x="2577548" y="4417457"/>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grpSp>
      </p:grpSp>
      <p:sp>
        <p:nvSpPr>
          <p:cNvPr id="13" name="テキスト ボックス 12">
            <a:extLst>
              <a:ext uri="{FF2B5EF4-FFF2-40B4-BE49-F238E27FC236}">
                <a16:creationId xmlns:a16="http://schemas.microsoft.com/office/drawing/2014/main" id="{7A0B2B1E-BCC1-6100-508B-20039041CC37}"/>
              </a:ext>
            </a:extLst>
          </p:cNvPr>
          <p:cNvSpPr txBox="1"/>
          <p:nvPr/>
        </p:nvSpPr>
        <p:spPr>
          <a:xfrm>
            <a:off x="187207" y="126800"/>
            <a:ext cx="1338314" cy="37882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643500" indent="-643500" algn="ctr"/>
            <a:r>
              <a:rPr lang="ja-JP" altLang="en-US" sz="1625"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　</a:t>
            </a:r>
            <a:endParaRPr lang="ja-JP" altLang="en-US" sz="1625" dirty="0"/>
          </a:p>
        </p:txBody>
      </p:sp>
      <p:grpSp>
        <p:nvGrpSpPr>
          <p:cNvPr id="15" name="グループ化 14">
            <a:extLst>
              <a:ext uri="{FF2B5EF4-FFF2-40B4-BE49-F238E27FC236}">
                <a16:creationId xmlns:a16="http://schemas.microsoft.com/office/drawing/2014/main" id="{054D9108-0468-EA39-1315-F5525982EB61}"/>
              </a:ext>
            </a:extLst>
          </p:cNvPr>
          <p:cNvGrpSpPr/>
          <p:nvPr/>
        </p:nvGrpSpPr>
        <p:grpSpPr>
          <a:xfrm>
            <a:off x="251585" y="4081122"/>
            <a:ext cx="4884893" cy="2372214"/>
            <a:chOff x="4692208" y="1310052"/>
            <a:chExt cx="4884893" cy="2372214"/>
          </a:xfrm>
        </p:grpSpPr>
        <p:sp>
          <p:nvSpPr>
            <p:cNvPr id="16" name="正方形/長方形 15">
              <a:extLst>
                <a:ext uri="{FF2B5EF4-FFF2-40B4-BE49-F238E27FC236}">
                  <a16:creationId xmlns:a16="http://schemas.microsoft.com/office/drawing/2014/main" id="{50E7E43F-E78B-AF78-D03C-557D48569C78}"/>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（２）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72EDB221-5000-6A7A-A6CC-59986B90BF95}"/>
                </a:ext>
              </a:extLst>
            </p:cNvPr>
            <p:cNvGrpSpPr/>
            <p:nvPr/>
          </p:nvGrpSpPr>
          <p:grpSpPr>
            <a:xfrm>
              <a:off x="4995267" y="1597215"/>
              <a:ext cx="4581834" cy="2085051"/>
              <a:chOff x="5179950" y="1595878"/>
              <a:chExt cx="4506194" cy="1984684"/>
            </a:xfrm>
          </p:grpSpPr>
          <p:sp>
            <p:nvSpPr>
              <p:cNvPr id="19" name="大かっこ 18">
                <a:extLst>
                  <a:ext uri="{FF2B5EF4-FFF2-40B4-BE49-F238E27FC236}">
                    <a16:creationId xmlns:a16="http://schemas.microsoft.com/office/drawing/2014/main" id="{8905E623-D1B8-4F96-87A7-0600870A2B43}"/>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3D43131A-3ECE-B747-56DB-582D6D9217F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pic>
        <p:nvPicPr>
          <p:cNvPr id="14" name="図 13">
            <a:extLst>
              <a:ext uri="{FF2B5EF4-FFF2-40B4-BE49-F238E27FC236}">
                <a16:creationId xmlns:a16="http://schemas.microsoft.com/office/drawing/2014/main" id="{024266E5-A542-9B4F-4B55-E7417D53A7D7}"/>
              </a:ext>
            </a:extLst>
          </p:cNvPr>
          <p:cNvPicPr>
            <a:picLocks noChangeAspect="1"/>
          </p:cNvPicPr>
          <p:nvPr/>
        </p:nvPicPr>
        <p:blipFill>
          <a:blip r:embed="rId9"/>
          <a:stretch>
            <a:fillRect/>
          </a:stretch>
        </p:blipFill>
        <p:spPr>
          <a:xfrm>
            <a:off x="8570975" y="3026100"/>
            <a:ext cx="610814" cy="619377"/>
          </a:xfrm>
          <a:prstGeom prst="rect">
            <a:avLst/>
          </a:prstGeom>
        </p:spPr>
      </p:pic>
      <p:sp>
        <p:nvSpPr>
          <p:cNvPr id="22" name="テキスト ボックス 21">
            <a:hlinkClick r:id="rId10"/>
            <a:extLst>
              <a:ext uri="{FF2B5EF4-FFF2-40B4-BE49-F238E27FC236}">
                <a16:creationId xmlns:a16="http://schemas.microsoft.com/office/drawing/2014/main" id="{CDD40951-C3AC-5AEC-A88D-F0095A634402}"/>
              </a:ext>
            </a:extLst>
          </p:cNvPr>
          <p:cNvSpPr txBox="1"/>
          <p:nvPr/>
        </p:nvSpPr>
        <p:spPr>
          <a:xfrm>
            <a:off x="6313622" y="3388586"/>
            <a:ext cx="2238088" cy="242374"/>
          </a:xfrm>
          <a:prstGeom prst="rect">
            <a:avLst/>
          </a:prstGeom>
          <a:noFill/>
        </p:spPr>
        <p:txBody>
          <a:bodyPr wrap="square">
            <a:spAutoFit/>
          </a:bodyPr>
          <a:lstStyle/>
          <a:p>
            <a:pPr defTabSz="742950">
              <a:defRPr/>
            </a:pPr>
            <a:r>
              <a:rPr lang="en-US" altLang="ja-JP" sz="975" kern="0" dirty="0">
                <a:latin typeface="UD デジタル 教科書体 NK-R" panose="02020400000000000000" pitchFamily="18" charset="-128"/>
                <a:ea typeface="UD デジタル 教科書体 NK-R" panose="02020400000000000000" pitchFamily="18" charset="-128"/>
                <a:hlinkClick r:id="rId11">
                  <a:extLst>
                    <a:ext uri="{A12FA001-AC4F-418D-AE19-62706E023703}">
                      <ahyp:hlinkClr xmlns:ahyp="http://schemas.microsoft.com/office/drawing/2018/hyperlinkcolor" val="tx"/>
                    </a:ext>
                  </a:extLst>
                </a:hlinkClick>
              </a:rPr>
              <a:t>https://www.notalone-cao.go.jp/</a:t>
            </a:r>
            <a:endParaRPr lang="ja-JP" altLang="en-US" sz="975"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2764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D3E3BC04-FB2F-BD15-D6D0-E5CD5F48616A}"/>
              </a:ext>
            </a:extLst>
          </p:cNvPr>
          <p:cNvSpPr>
            <a:spLocks noGrp="1"/>
          </p:cNvSpPr>
          <p:nvPr>
            <p:ph type="title"/>
          </p:nvPr>
        </p:nvSpPr>
        <p:spPr/>
        <p:txBody>
          <a:bodyPr tIns="360000" rIns="360000" bIns="72000"/>
          <a:lstStyle/>
          <a:p>
            <a:r>
              <a:rPr lang="ja-JP" altLang="en-US" dirty="0"/>
              <a:t>あなたはひとりじゃない（内閣府孤独・孤立対策ウェブサイト）　チャットボット表示例</a:t>
            </a:r>
          </a:p>
        </p:txBody>
      </p:sp>
      <p:sp>
        <p:nvSpPr>
          <p:cNvPr id="3" name="スライド番号プレースホルダー 2">
            <a:extLst>
              <a:ext uri="{FF2B5EF4-FFF2-40B4-BE49-F238E27FC236}">
                <a16:creationId xmlns:a16="http://schemas.microsoft.com/office/drawing/2014/main" id="{3602CEDF-A50C-D830-144B-07ABF3939A0B}"/>
              </a:ext>
            </a:extLst>
          </p:cNvPr>
          <p:cNvSpPr>
            <a:spLocks noGrp="1"/>
          </p:cNvSpPr>
          <p:nvPr>
            <p:ph type="sldNum" sz="quarter" idx="4"/>
          </p:nvPr>
        </p:nvSpPr>
        <p:spPr>
          <a:xfrm>
            <a:off x="9201472" y="6514756"/>
            <a:ext cx="630513" cy="278421"/>
          </a:xfrm>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grpSp>
        <p:nvGrpSpPr>
          <p:cNvPr id="208" name="グループ化 207">
            <a:extLst>
              <a:ext uri="{FF2B5EF4-FFF2-40B4-BE49-F238E27FC236}">
                <a16:creationId xmlns:a16="http://schemas.microsoft.com/office/drawing/2014/main" id="{75D943D5-2084-03F5-F686-8EB54F12810D}"/>
              </a:ext>
            </a:extLst>
          </p:cNvPr>
          <p:cNvGrpSpPr/>
          <p:nvPr/>
        </p:nvGrpSpPr>
        <p:grpSpPr>
          <a:xfrm>
            <a:off x="272480" y="4653136"/>
            <a:ext cx="9316177" cy="2059458"/>
            <a:chOff x="301825" y="388902"/>
            <a:chExt cx="9316177" cy="2059458"/>
          </a:xfrm>
        </p:grpSpPr>
        <p:sp>
          <p:nvSpPr>
            <p:cNvPr id="34" name="テキスト ボックス 33">
              <a:extLst>
                <a:ext uri="{FF2B5EF4-FFF2-40B4-BE49-F238E27FC236}">
                  <a16:creationId xmlns:a16="http://schemas.microsoft.com/office/drawing/2014/main" id="{31C4E374-90FB-18D9-EEAD-F2518BBE98AC}"/>
                </a:ext>
              </a:extLst>
            </p:cNvPr>
            <p:cNvSpPr txBox="1"/>
            <p:nvPr/>
          </p:nvSpPr>
          <p:spPr>
            <a:xfrm>
              <a:off x="301825" y="388902"/>
              <a:ext cx="743515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（３）　突然解雇されて、お金がない場合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103" name="グループ化 102">
              <a:extLst>
                <a:ext uri="{FF2B5EF4-FFF2-40B4-BE49-F238E27FC236}">
                  <a16:creationId xmlns:a16="http://schemas.microsoft.com/office/drawing/2014/main" id="{232E9B25-D830-CF6D-2571-28EC56A91E98}"/>
                </a:ext>
              </a:extLst>
            </p:cNvPr>
            <p:cNvGrpSpPr/>
            <p:nvPr/>
          </p:nvGrpSpPr>
          <p:grpSpPr>
            <a:xfrm>
              <a:off x="301825" y="647880"/>
              <a:ext cx="9316177" cy="1800480"/>
              <a:chOff x="301825" y="647880"/>
              <a:chExt cx="9316177" cy="1800480"/>
            </a:xfrm>
          </p:grpSpPr>
          <p:grpSp>
            <p:nvGrpSpPr>
              <p:cNvPr id="81" name="グループ化 80">
                <a:extLst>
                  <a:ext uri="{FF2B5EF4-FFF2-40B4-BE49-F238E27FC236}">
                    <a16:creationId xmlns:a16="http://schemas.microsoft.com/office/drawing/2014/main" id="{430DB640-8D73-D50A-833B-2072D0D0A4DD}"/>
                  </a:ext>
                </a:extLst>
              </p:cNvPr>
              <p:cNvGrpSpPr/>
              <p:nvPr/>
            </p:nvGrpSpPr>
            <p:grpSpPr>
              <a:xfrm>
                <a:off x="5934239" y="647880"/>
                <a:ext cx="1800000" cy="1800000"/>
                <a:chOff x="5919002" y="4305367"/>
                <a:chExt cx="1800000" cy="1800000"/>
              </a:xfrm>
            </p:grpSpPr>
            <p:pic>
              <p:nvPicPr>
                <p:cNvPr id="83" name="図 8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EB71846-9D89-499E-C54A-A4C49DA29B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42" t="24863" r="12603" b="42429"/>
                <a:stretch/>
              </p:blipFill>
              <p:spPr>
                <a:xfrm>
                  <a:off x="5919002" y="4305367"/>
                  <a:ext cx="1800000" cy="1800000"/>
                </a:xfrm>
                <a:prstGeom prst="rect">
                  <a:avLst/>
                </a:prstGeom>
                <a:ln>
                  <a:solidFill>
                    <a:srgbClr val="83992A"/>
                  </a:solidFill>
                </a:ln>
              </p:spPr>
            </p:pic>
            <p:sp>
              <p:nvSpPr>
                <p:cNvPr id="84" name="正方形/長方形 83">
                  <a:extLst>
                    <a:ext uri="{FF2B5EF4-FFF2-40B4-BE49-F238E27FC236}">
                      <a16:creationId xmlns:a16="http://schemas.microsoft.com/office/drawing/2014/main" id="{FB8F9989-8D9F-1409-237C-9EA1E1208A4E}"/>
                    </a:ext>
                  </a:extLst>
                </p:cNvPr>
                <p:cNvSpPr/>
                <p:nvPr/>
              </p:nvSpPr>
              <p:spPr>
                <a:xfrm>
                  <a:off x="5965458" y="5051190"/>
                  <a:ext cx="1726386"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1" name="グループ化 40">
                <a:extLst>
                  <a:ext uri="{FF2B5EF4-FFF2-40B4-BE49-F238E27FC236}">
                    <a16:creationId xmlns:a16="http://schemas.microsoft.com/office/drawing/2014/main" id="{C6A2ACFF-00E3-6D9E-DD17-E41048EAD59A}"/>
                  </a:ext>
                </a:extLst>
              </p:cNvPr>
              <p:cNvGrpSpPr/>
              <p:nvPr/>
            </p:nvGrpSpPr>
            <p:grpSpPr>
              <a:xfrm>
                <a:off x="4059835" y="648360"/>
                <a:ext cx="2036810" cy="1800000"/>
                <a:chOff x="4040369" y="4305367"/>
                <a:chExt cx="2036810" cy="1800000"/>
              </a:xfrm>
            </p:grpSpPr>
            <p:grpSp>
              <p:nvGrpSpPr>
                <p:cNvPr id="70" name="グループ化 69">
                  <a:extLst>
                    <a:ext uri="{FF2B5EF4-FFF2-40B4-BE49-F238E27FC236}">
                      <a16:creationId xmlns:a16="http://schemas.microsoft.com/office/drawing/2014/main" id="{82C2846D-6B0B-9A34-EA1E-6365DF1CFCBC}"/>
                    </a:ext>
                  </a:extLst>
                </p:cNvPr>
                <p:cNvGrpSpPr/>
                <p:nvPr/>
              </p:nvGrpSpPr>
              <p:grpSpPr>
                <a:xfrm>
                  <a:off x="4040369" y="4305367"/>
                  <a:ext cx="1800000" cy="1800000"/>
                  <a:chOff x="4040369" y="4305367"/>
                  <a:chExt cx="1800000" cy="1800000"/>
                </a:xfrm>
              </p:grpSpPr>
              <p:pic>
                <p:nvPicPr>
                  <p:cNvPr id="75" name="図 7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9C6B712-BA5A-F7A7-2371-9360FF0E96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64" t="40656" r="11260" b="26005"/>
                  <a:stretch/>
                </p:blipFill>
                <p:spPr>
                  <a:xfrm>
                    <a:off x="4040369" y="4305367"/>
                    <a:ext cx="1800000" cy="1800000"/>
                  </a:xfrm>
                  <a:prstGeom prst="rect">
                    <a:avLst/>
                  </a:prstGeom>
                  <a:ln>
                    <a:solidFill>
                      <a:srgbClr val="83992A"/>
                    </a:solidFill>
                  </a:ln>
                </p:spPr>
              </p:pic>
              <p:sp>
                <p:nvSpPr>
                  <p:cNvPr id="76" name="正方形/長方形 75">
                    <a:extLst>
                      <a:ext uri="{FF2B5EF4-FFF2-40B4-BE49-F238E27FC236}">
                        <a16:creationId xmlns:a16="http://schemas.microsoft.com/office/drawing/2014/main" id="{24A5FD63-B98E-8578-68F9-A516524605ED}"/>
                      </a:ext>
                    </a:extLst>
                  </p:cNvPr>
                  <p:cNvSpPr/>
                  <p:nvPr/>
                </p:nvSpPr>
                <p:spPr>
                  <a:xfrm>
                    <a:off x="4116572" y="4703621"/>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71" name="矢印: 右 70">
                  <a:extLst>
                    <a:ext uri="{FF2B5EF4-FFF2-40B4-BE49-F238E27FC236}">
                      <a16:creationId xmlns:a16="http://schemas.microsoft.com/office/drawing/2014/main" id="{96150BC9-1B9E-2E04-ABAF-0741407615D7}"/>
                    </a:ext>
                  </a:extLst>
                </p:cNvPr>
                <p:cNvSpPr/>
                <p:nvPr/>
              </p:nvSpPr>
              <p:spPr>
                <a:xfrm rot="2151778">
                  <a:off x="5608402" y="4869539"/>
                  <a:ext cx="468777"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2" name="グループ化 41">
                <a:extLst>
                  <a:ext uri="{FF2B5EF4-FFF2-40B4-BE49-F238E27FC236}">
                    <a16:creationId xmlns:a16="http://schemas.microsoft.com/office/drawing/2014/main" id="{4783C358-F23E-14D2-B269-E75BA0B337AB}"/>
                  </a:ext>
                </a:extLst>
              </p:cNvPr>
              <p:cNvGrpSpPr/>
              <p:nvPr/>
            </p:nvGrpSpPr>
            <p:grpSpPr>
              <a:xfrm>
                <a:off x="2181202" y="648360"/>
                <a:ext cx="1988126" cy="1800000"/>
                <a:chOff x="2161736" y="4305367"/>
                <a:chExt cx="1988126" cy="1800000"/>
              </a:xfrm>
            </p:grpSpPr>
            <p:grpSp>
              <p:nvGrpSpPr>
                <p:cNvPr id="58" name="グループ化 57">
                  <a:extLst>
                    <a:ext uri="{FF2B5EF4-FFF2-40B4-BE49-F238E27FC236}">
                      <a16:creationId xmlns:a16="http://schemas.microsoft.com/office/drawing/2014/main" id="{482F2745-EFE9-FE1C-2546-25153F5813C7}"/>
                    </a:ext>
                  </a:extLst>
                </p:cNvPr>
                <p:cNvGrpSpPr/>
                <p:nvPr/>
              </p:nvGrpSpPr>
              <p:grpSpPr>
                <a:xfrm>
                  <a:off x="2161736" y="4305367"/>
                  <a:ext cx="1800000" cy="1800000"/>
                  <a:chOff x="2161736" y="4305367"/>
                  <a:chExt cx="1800000" cy="1800000"/>
                </a:xfrm>
              </p:grpSpPr>
              <p:pic>
                <p:nvPicPr>
                  <p:cNvPr id="64" name="図 6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D898568-808D-9CC4-E8C7-60C54EDC06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74" t="56119" r="11468" b="9927"/>
                  <a:stretch/>
                </p:blipFill>
                <p:spPr>
                  <a:xfrm>
                    <a:off x="2161736" y="4305367"/>
                    <a:ext cx="1800000" cy="1800000"/>
                  </a:xfrm>
                  <a:prstGeom prst="rect">
                    <a:avLst/>
                  </a:prstGeom>
                  <a:ln>
                    <a:solidFill>
                      <a:srgbClr val="83992A"/>
                    </a:solidFill>
                  </a:ln>
                </p:spPr>
              </p:pic>
              <p:sp>
                <p:nvSpPr>
                  <p:cNvPr id="68" name="正方形/長方形 67">
                    <a:extLst>
                      <a:ext uri="{FF2B5EF4-FFF2-40B4-BE49-F238E27FC236}">
                        <a16:creationId xmlns:a16="http://schemas.microsoft.com/office/drawing/2014/main" id="{277A429B-A44F-47C3-8372-FC689922B631}"/>
                      </a:ext>
                    </a:extLst>
                  </p:cNvPr>
                  <p:cNvSpPr/>
                  <p:nvPr/>
                </p:nvSpPr>
                <p:spPr>
                  <a:xfrm>
                    <a:off x="2271707" y="4749084"/>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62" name="矢印: 右 61">
                  <a:extLst>
                    <a:ext uri="{FF2B5EF4-FFF2-40B4-BE49-F238E27FC236}">
                      <a16:creationId xmlns:a16="http://schemas.microsoft.com/office/drawing/2014/main" id="{804F79E9-D763-66CB-CF51-8BDB48A633F9}"/>
                    </a:ext>
                  </a:extLst>
                </p:cNvPr>
                <p:cNvSpPr/>
                <p:nvPr/>
              </p:nvSpPr>
              <p:spPr>
                <a:xfrm>
                  <a:off x="3821012" y="4761276"/>
                  <a:ext cx="32885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4" name="グループ化 43">
                <a:extLst>
                  <a:ext uri="{FF2B5EF4-FFF2-40B4-BE49-F238E27FC236}">
                    <a16:creationId xmlns:a16="http://schemas.microsoft.com/office/drawing/2014/main" id="{E23E108F-2172-86F3-5DC7-A61C2EEAE452}"/>
                  </a:ext>
                </a:extLst>
              </p:cNvPr>
              <p:cNvGrpSpPr/>
              <p:nvPr/>
            </p:nvGrpSpPr>
            <p:grpSpPr>
              <a:xfrm>
                <a:off x="301825" y="648360"/>
                <a:ext cx="2063021" cy="1800000"/>
                <a:chOff x="283103" y="4305367"/>
                <a:chExt cx="2063021" cy="1800000"/>
              </a:xfrm>
            </p:grpSpPr>
            <p:grpSp>
              <p:nvGrpSpPr>
                <p:cNvPr id="45" name="グループ化 44">
                  <a:extLst>
                    <a:ext uri="{FF2B5EF4-FFF2-40B4-BE49-F238E27FC236}">
                      <a16:creationId xmlns:a16="http://schemas.microsoft.com/office/drawing/2014/main" id="{C5780380-AC52-213E-1FB1-57FBB45C2FBA}"/>
                    </a:ext>
                  </a:extLst>
                </p:cNvPr>
                <p:cNvGrpSpPr/>
                <p:nvPr/>
              </p:nvGrpSpPr>
              <p:grpSpPr>
                <a:xfrm>
                  <a:off x="283103" y="4305367"/>
                  <a:ext cx="1800000" cy="1800000"/>
                  <a:chOff x="283103" y="4305367"/>
                  <a:chExt cx="1800000" cy="1800000"/>
                </a:xfrm>
              </p:grpSpPr>
              <p:pic>
                <p:nvPicPr>
                  <p:cNvPr id="47" name="図 4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9222B3E-ED81-5064-C427-6278172950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948" t="15240" r="11024" b="50554"/>
                  <a:stretch/>
                </p:blipFill>
                <p:spPr>
                  <a:xfrm>
                    <a:off x="283103" y="4305367"/>
                    <a:ext cx="1800000" cy="1800000"/>
                  </a:xfrm>
                  <a:prstGeom prst="rect">
                    <a:avLst/>
                  </a:prstGeom>
                  <a:ln>
                    <a:solidFill>
                      <a:srgbClr val="83992A"/>
                    </a:solidFill>
                  </a:ln>
                </p:spPr>
              </p:pic>
              <p:sp>
                <p:nvSpPr>
                  <p:cNvPr id="48" name="正方形/長方形 47">
                    <a:extLst>
                      <a:ext uri="{FF2B5EF4-FFF2-40B4-BE49-F238E27FC236}">
                        <a16:creationId xmlns:a16="http://schemas.microsoft.com/office/drawing/2014/main" id="{446518B6-F3A8-438F-8B24-ACED7841657F}"/>
                      </a:ext>
                    </a:extLst>
                  </p:cNvPr>
                  <p:cNvSpPr/>
                  <p:nvPr/>
                </p:nvSpPr>
                <p:spPr>
                  <a:xfrm>
                    <a:off x="377984" y="5006755"/>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46" name="矢印: 右 45">
                  <a:extLst>
                    <a:ext uri="{FF2B5EF4-FFF2-40B4-BE49-F238E27FC236}">
                      <a16:creationId xmlns:a16="http://schemas.microsoft.com/office/drawing/2014/main" id="{001886D9-DC3C-8902-2E3F-74E926B66CDF}"/>
                    </a:ext>
                  </a:extLst>
                </p:cNvPr>
                <p:cNvSpPr/>
                <p:nvPr/>
              </p:nvSpPr>
              <p:spPr>
                <a:xfrm rot="19446395">
                  <a:off x="1902878" y="4888311"/>
                  <a:ext cx="443246"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98" name="図 97" descr="テキスト&#10;&#10;自動的に生成された説明">
                <a:extLst>
                  <a:ext uri="{FF2B5EF4-FFF2-40B4-BE49-F238E27FC236}">
                    <a16:creationId xmlns:a16="http://schemas.microsoft.com/office/drawing/2014/main" id="{514E5A53-F670-7E30-101C-C76B703463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803" t="24284" r="10969" b="43597"/>
              <a:stretch/>
            </p:blipFill>
            <p:spPr>
              <a:xfrm>
                <a:off x="7818002" y="739536"/>
                <a:ext cx="1800000" cy="1707849"/>
              </a:xfrm>
              <a:prstGeom prst="rect">
                <a:avLst/>
              </a:prstGeom>
              <a:ln>
                <a:solidFill>
                  <a:srgbClr val="83992A"/>
                </a:solidFill>
              </a:ln>
            </p:spPr>
          </p:pic>
        </p:grpSp>
      </p:grpSp>
      <p:grpSp>
        <p:nvGrpSpPr>
          <p:cNvPr id="209" name="グループ化 208">
            <a:extLst>
              <a:ext uri="{FF2B5EF4-FFF2-40B4-BE49-F238E27FC236}">
                <a16:creationId xmlns:a16="http://schemas.microsoft.com/office/drawing/2014/main" id="{1175B43D-7D3B-3AC9-7271-4DF532CC666C}"/>
              </a:ext>
            </a:extLst>
          </p:cNvPr>
          <p:cNvGrpSpPr/>
          <p:nvPr/>
        </p:nvGrpSpPr>
        <p:grpSpPr>
          <a:xfrm>
            <a:off x="7564335" y="5061420"/>
            <a:ext cx="2039702" cy="1592547"/>
            <a:chOff x="7598438" y="855813"/>
            <a:chExt cx="2039702" cy="1592547"/>
          </a:xfrm>
        </p:grpSpPr>
        <p:sp>
          <p:nvSpPr>
            <p:cNvPr id="86" name="正方形/長方形 85">
              <a:extLst>
                <a:ext uri="{FF2B5EF4-FFF2-40B4-BE49-F238E27FC236}">
                  <a16:creationId xmlns:a16="http://schemas.microsoft.com/office/drawing/2014/main" id="{F29E6522-EF92-A7BA-DE41-4AF055F609C9}"/>
                </a:ext>
              </a:extLst>
            </p:cNvPr>
            <p:cNvSpPr/>
            <p:nvPr/>
          </p:nvSpPr>
          <p:spPr>
            <a:xfrm>
              <a:off x="7797864" y="855813"/>
              <a:ext cx="1840276" cy="1592547"/>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2" name="矢印: 右 81">
              <a:extLst>
                <a:ext uri="{FF2B5EF4-FFF2-40B4-BE49-F238E27FC236}">
                  <a16:creationId xmlns:a16="http://schemas.microsoft.com/office/drawing/2014/main" id="{3EAB0836-5F31-A853-15FE-CCD450B8DC04}"/>
                </a:ext>
              </a:extLst>
            </p:cNvPr>
            <p:cNvSpPr/>
            <p:nvPr/>
          </p:nvSpPr>
          <p:spPr>
            <a:xfrm rot="2141952">
              <a:off x="7598438" y="1518704"/>
              <a:ext cx="28800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07" name="グループ化 206">
            <a:extLst>
              <a:ext uri="{FF2B5EF4-FFF2-40B4-BE49-F238E27FC236}">
                <a16:creationId xmlns:a16="http://schemas.microsoft.com/office/drawing/2014/main" id="{585F6EA1-C677-A6B0-1D1E-EA97033314D4}"/>
              </a:ext>
            </a:extLst>
          </p:cNvPr>
          <p:cNvGrpSpPr/>
          <p:nvPr/>
        </p:nvGrpSpPr>
        <p:grpSpPr>
          <a:xfrm>
            <a:off x="272480" y="433321"/>
            <a:ext cx="8227173" cy="2064165"/>
            <a:chOff x="277325" y="2516763"/>
            <a:chExt cx="8227173" cy="2064165"/>
          </a:xfrm>
        </p:grpSpPr>
        <p:sp>
          <p:nvSpPr>
            <p:cNvPr id="108" name="テキスト ボックス 107">
              <a:extLst>
                <a:ext uri="{FF2B5EF4-FFF2-40B4-BE49-F238E27FC236}">
                  <a16:creationId xmlns:a16="http://schemas.microsoft.com/office/drawing/2014/main" id="{6EAEB05D-D9A5-4B8E-F495-DBAC16E9D895}"/>
                </a:ext>
              </a:extLst>
            </p:cNvPr>
            <p:cNvSpPr txBox="1"/>
            <p:nvPr/>
          </p:nvSpPr>
          <p:spPr>
            <a:xfrm>
              <a:off x="277325" y="2516763"/>
              <a:ext cx="743515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（１）　突然解雇されて、</a:t>
              </a:r>
              <a:r>
                <a:rPr kumimoji="1" lang="ja-JP" altLang="en-US" sz="1400" kern="0" dirty="0">
                  <a:solidFill>
                    <a:srgbClr val="A23C33"/>
                  </a:solidFill>
                  <a:latin typeface="UD デジタル 教科書体 NK-R" panose="02020400000000000000" pitchFamily="18" charset="-128"/>
                  <a:ea typeface="UD デジタル 教科書体 NK-R" panose="02020400000000000000" pitchFamily="18" charset="-128"/>
                </a:rPr>
                <a:t>住むところがない場合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206" name="グループ化 205">
              <a:extLst>
                <a:ext uri="{FF2B5EF4-FFF2-40B4-BE49-F238E27FC236}">
                  <a16:creationId xmlns:a16="http://schemas.microsoft.com/office/drawing/2014/main" id="{0F0A3E3B-A5E6-4182-02AD-F50820342330}"/>
                </a:ext>
              </a:extLst>
            </p:cNvPr>
            <p:cNvGrpSpPr/>
            <p:nvPr/>
          </p:nvGrpSpPr>
          <p:grpSpPr>
            <a:xfrm>
              <a:off x="277325" y="2780928"/>
              <a:ext cx="8227173" cy="1800000"/>
              <a:chOff x="277325" y="2780928"/>
              <a:chExt cx="8227173" cy="1800000"/>
            </a:xfrm>
          </p:grpSpPr>
          <p:grpSp>
            <p:nvGrpSpPr>
              <p:cNvPr id="202" name="グループ化 201">
                <a:extLst>
                  <a:ext uri="{FF2B5EF4-FFF2-40B4-BE49-F238E27FC236}">
                    <a16:creationId xmlns:a16="http://schemas.microsoft.com/office/drawing/2014/main" id="{6B797330-2979-797C-ED6C-9B2690C32034}"/>
                  </a:ext>
                </a:extLst>
              </p:cNvPr>
              <p:cNvGrpSpPr/>
              <p:nvPr/>
            </p:nvGrpSpPr>
            <p:grpSpPr>
              <a:xfrm>
                <a:off x="6704498" y="3045790"/>
                <a:ext cx="1800000" cy="1535138"/>
                <a:chOff x="6728998" y="2782756"/>
                <a:chExt cx="1800000" cy="1535138"/>
              </a:xfrm>
            </p:grpSpPr>
            <p:pic>
              <p:nvPicPr>
                <p:cNvPr id="201" name="図 200" descr="グラフィカル ユーザー インターフェイス, テキスト, アプリケーション&#10;&#10;自動的に生成された説明">
                  <a:extLst>
                    <a:ext uri="{FF2B5EF4-FFF2-40B4-BE49-F238E27FC236}">
                      <a16:creationId xmlns:a16="http://schemas.microsoft.com/office/drawing/2014/main" id="{10BA11C8-1566-BE13-E0A5-CD4354B77E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191" t="54849" r="13801" b="17877"/>
                <a:stretch/>
              </p:blipFill>
              <p:spPr>
                <a:xfrm>
                  <a:off x="6728998" y="2782756"/>
                  <a:ext cx="1800000" cy="1535138"/>
                </a:xfrm>
                <a:prstGeom prst="rect">
                  <a:avLst/>
                </a:prstGeom>
                <a:ln>
                  <a:solidFill>
                    <a:srgbClr val="83992A"/>
                  </a:solidFill>
                </a:ln>
              </p:spPr>
            </p:pic>
            <p:sp>
              <p:nvSpPr>
                <p:cNvPr id="145" name="正方形/長方形 144">
                  <a:extLst>
                    <a:ext uri="{FF2B5EF4-FFF2-40B4-BE49-F238E27FC236}">
                      <a16:creationId xmlns:a16="http://schemas.microsoft.com/office/drawing/2014/main" id="{1F864015-C9EC-0CF4-2AF7-C520E9FF81D4}"/>
                    </a:ext>
                  </a:extLst>
                </p:cNvPr>
                <p:cNvSpPr/>
                <p:nvPr/>
              </p:nvSpPr>
              <p:spPr>
                <a:xfrm>
                  <a:off x="6728998" y="3327047"/>
                  <a:ext cx="1800000" cy="949206"/>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05" name="グループ化 204">
                <a:extLst>
                  <a:ext uri="{FF2B5EF4-FFF2-40B4-BE49-F238E27FC236}">
                    <a16:creationId xmlns:a16="http://schemas.microsoft.com/office/drawing/2014/main" id="{B1086B39-5CE3-7828-98BA-B5A4699D5DBE}"/>
                  </a:ext>
                </a:extLst>
              </p:cNvPr>
              <p:cNvGrpSpPr/>
              <p:nvPr/>
            </p:nvGrpSpPr>
            <p:grpSpPr>
              <a:xfrm>
                <a:off x="4562107" y="2780928"/>
                <a:ext cx="2241107" cy="1800000"/>
                <a:chOff x="4562107" y="2780928"/>
                <a:chExt cx="2241107" cy="1800000"/>
              </a:xfrm>
            </p:grpSpPr>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F72A791F-A71F-97F3-5A84-7C93CA5F6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322" t="58798" r="13487" b="9140"/>
                <a:stretch/>
              </p:blipFill>
              <p:spPr>
                <a:xfrm>
                  <a:off x="4562107" y="2780928"/>
                  <a:ext cx="1800000" cy="1800000"/>
                </a:xfrm>
                <a:prstGeom prst="rect">
                  <a:avLst/>
                </a:prstGeom>
                <a:ln>
                  <a:solidFill>
                    <a:srgbClr val="83992A"/>
                  </a:solidFill>
                </a:ln>
              </p:spPr>
            </p:pic>
            <p:sp>
              <p:nvSpPr>
                <p:cNvPr id="143" name="正方形/長方形 142">
                  <a:extLst>
                    <a:ext uri="{FF2B5EF4-FFF2-40B4-BE49-F238E27FC236}">
                      <a16:creationId xmlns:a16="http://schemas.microsoft.com/office/drawing/2014/main" id="{85893FA9-8BE1-E284-4FD0-5A81979FB32F}"/>
                    </a:ext>
                  </a:extLst>
                </p:cNvPr>
                <p:cNvSpPr/>
                <p:nvPr/>
              </p:nvSpPr>
              <p:spPr>
                <a:xfrm>
                  <a:off x="4607648" y="3374051"/>
                  <a:ext cx="1666863"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1" name="矢印: 右 140">
                  <a:extLst>
                    <a:ext uri="{FF2B5EF4-FFF2-40B4-BE49-F238E27FC236}">
                      <a16:creationId xmlns:a16="http://schemas.microsoft.com/office/drawing/2014/main" id="{3635EA93-4403-6EEA-1241-4FE720129981}"/>
                    </a:ext>
                  </a:extLst>
                </p:cNvPr>
                <p:cNvSpPr/>
                <p:nvPr/>
              </p:nvSpPr>
              <p:spPr>
                <a:xfrm rot="1685788">
                  <a:off x="6124942" y="3533740"/>
                  <a:ext cx="678272"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04" name="グループ化 203">
                <a:extLst>
                  <a:ext uri="{FF2B5EF4-FFF2-40B4-BE49-F238E27FC236}">
                    <a16:creationId xmlns:a16="http://schemas.microsoft.com/office/drawing/2014/main" id="{0DDBB3CB-D345-F45D-AF06-F6FF7BD72989}"/>
                  </a:ext>
                </a:extLst>
              </p:cNvPr>
              <p:cNvGrpSpPr/>
              <p:nvPr/>
            </p:nvGrpSpPr>
            <p:grpSpPr>
              <a:xfrm>
                <a:off x="2419716" y="2780928"/>
                <a:ext cx="2267814" cy="1800000"/>
                <a:chOff x="2419716" y="2780928"/>
                <a:chExt cx="2267814" cy="1800000"/>
              </a:xfrm>
            </p:grpSpPr>
            <p:pic>
              <p:nvPicPr>
                <p:cNvPr id="17" name="図 1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CACC7EE-F94A-34BC-1202-F861659D7C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311" t="58676" r="10293" b="7398"/>
                <a:stretch/>
              </p:blipFill>
              <p:spPr>
                <a:xfrm>
                  <a:off x="2419716" y="2780928"/>
                  <a:ext cx="1800000" cy="1800000"/>
                </a:xfrm>
                <a:prstGeom prst="rect">
                  <a:avLst/>
                </a:prstGeom>
                <a:ln>
                  <a:solidFill>
                    <a:srgbClr val="83992A"/>
                  </a:solidFill>
                </a:ln>
              </p:spPr>
            </p:pic>
            <p:sp>
              <p:nvSpPr>
                <p:cNvPr id="136" name="正方形/長方形 135">
                  <a:extLst>
                    <a:ext uri="{FF2B5EF4-FFF2-40B4-BE49-F238E27FC236}">
                      <a16:creationId xmlns:a16="http://schemas.microsoft.com/office/drawing/2014/main" id="{F6CA5AB3-21F5-303F-60EC-61E067EA7049}"/>
                    </a:ext>
                  </a:extLst>
                </p:cNvPr>
                <p:cNvSpPr/>
                <p:nvPr/>
              </p:nvSpPr>
              <p:spPr>
                <a:xfrm>
                  <a:off x="2451092" y="3599878"/>
                  <a:ext cx="1690933" cy="265130"/>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6" name="矢印: 右 155">
                  <a:extLst>
                    <a:ext uri="{FF2B5EF4-FFF2-40B4-BE49-F238E27FC236}">
                      <a16:creationId xmlns:a16="http://schemas.microsoft.com/office/drawing/2014/main" id="{789CB496-88B0-E11D-18BA-C9E0F5376555}"/>
                    </a:ext>
                  </a:extLst>
                </p:cNvPr>
                <p:cNvSpPr/>
                <p:nvPr/>
              </p:nvSpPr>
              <p:spPr>
                <a:xfrm rot="20200218">
                  <a:off x="4039530" y="3505327"/>
                  <a:ext cx="64800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03" name="グループ化 202">
                <a:extLst>
                  <a:ext uri="{FF2B5EF4-FFF2-40B4-BE49-F238E27FC236}">
                    <a16:creationId xmlns:a16="http://schemas.microsoft.com/office/drawing/2014/main" id="{553D9335-4536-FBC7-5671-B80F3330676A}"/>
                  </a:ext>
                </a:extLst>
              </p:cNvPr>
              <p:cNvGrpSpPr/>
              <p:nvPr/>
            </p:nvGrpSpPr>
            <p:grpSpPr>
              <a:xfrm>
                <a:off x="277325" y="2780929"/>
                <a:ext cx="2323858" cy="1799999"/>
                <a:chOff x="277325" y="2780929"/>
                <a:chExt cx="2323858" cy="1799999"/>
              </a:xfrm>
            </p:grpSpPr>
            <p:pic>
              <p:nvPicPr>
                <p:cNvPr id="126" name="図 12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F5A1F52-AC69-5B3B-F9AE-0B5067198C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948" t="15240" r="11024" b="50554"/>
                <a:stretch/>
              </p:blipFill>
              <p:spPr>
                <a:xfrm>
                  <a:off x="277325" y="2780929"/>
                  <a:ext cx="1800000" cy="1799999"/>
                </a:xfrm>
                <a:prstGeom prst="rect">
                  <a:avLst/>
                </a:prstGeom>
                <a:ln>
                  <a:solidFill>
                    <a:srgbClr val="83992A"/>
                  </a:solidFill>
                </a:ln>
              </p:spPr>
            </p:pic>
            <p:sp>
              <p:nvSpPr>
                <p:cNvPr id="132" name="正方形/長方形 131">
                  <a:extLst>
                    <a:ext uri="{FF2B5EF4-FFF2-40B4-BE49-F238E27FC236}">
                      <a16:creationId xmlns:a16="http://schemas.microsoft.com/office/drawing/2014/main" id="{280A237B-9240-9C04-A358-E8CDC835158A}"/>
                    </a:ext>
                  </a:extLst>
                </p:cNvPr>
                <p:cNvSpPr/>
                <p:nvPr/>
              </p:nvSpPr>
              <p:spPr>
                <a:xfrm>
                  <a:off x="383786" y="3169832"/>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4" name="矢印: 右 153">
                  <a:extLst>
                    <a:ext uri="{FF2B5EF4-FFF2-40B4-BE49-F238E27FC236}">
                      <a16:creationId xmlns:a16="http://schemas.microsoft.com/office/drawing/2014/main" id="{DC730000-20A8-A718-0560-0F4A4D5202B0}"/>
                    </a:ext>
                  </a:extLst>
                </p:cNvPr>
                <p:cNvSpPr/>
                <p:nvPr/>
              </p:nvSpPr>
              <p:spPr>
                <a:xfrm rot="2370063">
                  <a:off x="1881183" y="3415742"/>
                  <a:ext cx="72000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grpSp>
        <p:nvGrpSpPr>
          <p:cNvPr id="178" name="グループ化 177">
            <a:extLst>
              <a:ext uri="{FF2B5EF4-FFF2-40B4-BE49-F238E27FC236}">
                <a16:creationId xmlns:a16="http://schemas.microsoft.com/office/drawing/2014/main" id="{2FB2ECB3-9528-5535-DCD0-451B1456E0AF}"/>
              </a:ext>
            </a:extLst>
          </p:cNvPr>
          <p:cNvGrpSpPr/>
          <p:nvPr/>
        </p:nvGrpSpPr>
        <p:grpSpPr>
          <a:xfrm>
            <a:off x="272480" y="2540376"/>
            <a:ext cx="8251673" cy="2069869"/>
            <a:chOff x="286956" y="4677294"/>
            <a:chExt cx="8251673" cy="2069869"/>
          </a:xfrm>
        </p:grpSpPr>
        <p:sp>
          <p:nvSpPr>
            <p:cNvPr id="179" name="テキスト ボックス 178">
              <a:extLst>
                <a:ext uri="{FF2B5EF4-FFF2-40B4-BE49-F238E27FC236}">
                  <a16:creationId xmlns:a16="http://schemas.microsoft.com/office/drawing/2014/main" id="{DD7043D1-D7C2-9FDC-6097-9E1F5E1C0A1B}"/>
                </a:ext>
              </a:extLst>
            </p:cNvPr>
            <p:cNvSpPr txBox="1"/>
            <p:nvPr/>
          </p:nvSpPr>
          <p:spPr>
            <a:xfrm>
              <a:off x="286956" y="4677294"/>
              <a:ext cx="743515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（２）　突然解雇されて、給料を支払ってもらえなくなった</a:t>
              </a:r>
              <a:r>
                <a:rPr kumimoji="1" lang="ja-JP" altLang="en-US" sz="1400" kern="0" dirty="0">
                  <a:solidFill>
                    <a:srgbClr val="A23C33"/>
                  </a:solidFill>
                  <a:latin typeface="UD デジタル 教科書体 NK-R" panose="02020400000000000000" pitchFamily="18" charset="-128"/>
                  <a:ea typeface="UD デジタル 教科書体 NK-R" panose="02020400000000000000" pitchFamily="18" charset="-128"/>
                </a:rPr>
                <a:t>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180" name="グループ化 179">
              <a:extLst>
                <a:ext uri="{FF2B5EF4-FFF2-40B4-BE49-F238E27FC236}">
                  <a16:creationId xmlns:a16="http://schemas.microsoft.com/office/drawing/2014/main" id="{6F0B2237-91D2-72BD-698E-055A7F1A504F}"/>
                </a:ext>
              </a:extLst>
            </p:cNvPr>
            <p:cNvGrpSpPr/>
            <p:nvPr/>
          </p:nvGrpSpPr>
          <p:grpSpPr>
            <a:xfrm>
              <a:off x="286956" y="4943286"/>
              <a:ext cx="8251673" cy="1803877"/>
              <a:chOff x="286956" y="4943286"/>
              <a:chExt cx="8251673" cy="1803877"/>
            </a:xfrm>
          </p:grpSpPr>
          <p:grpSp>
            <p:nvGrpSpPr>
              <p:cNvPr id="181" name="グループ化 180">
                <a:extLst>
                  <a:ext uri="{FF2B5EF4-FFF2-40B4-BE49-F238E27FC236}">
                    <a16:creationId xmlns:a16="http://schemas.microsoft.com/office/drawing/2014/main" id="{55589690-094C-15B7-356D-55133762D559}"/>
                  </a:ext>
                </a:extLst>
              </p:cNvPr>
              <p:cNvGrpSpPr/>
              <p:nvPr/>
            </p:nvGrpSpPr>
            <p:grpSpPr>
              <a:xfrm>
                <a:off x="6738629" y="5035434"/>
                <a:ext cx="1800000" cy="1707849"/>
                <a:chOff x="6738629" y="5035434"/>
                <a:chExt cx="1800000" cy="1707849"/>
              </a:xfrm>
            </p:grpSpPr>
            <p:pic>
              <p:nvPicPr>
                <p:cNvPr id="199" name="図 19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C593D5A1-A96B-152A-7DDD-A986A3DD266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4420" t="32999" r="10980" b="35570"/>
                <a:stretch/>
              </p:blipFill>
              <p:spPr>
                <a:xfrm>
                  <a:off x="6738629" y="5035434"/>
                  <a:ext cx="1800000" cy="1707849"/>
                </a:xfrm>
                <a:prstGeom prst="rect">
                  <a:avLst/>
                </a:prstGeom>
                <a:ln>
                  <a:solidFill>
                    <a:srgbClr val="83992A"/>
                  </a:solidFill>
                </a:ln>
              </p:spPr>
            </p:pic>
            <p:sp>
              <p:nvSpPr>
                <p:cNvPr id="200" name="正方形/長方形 199">
                  <a:extLst>
                    <a:ext uri="{FF2B5EF4-FFF2-40B4-BE49-F238E27FC236}">
                      <a16:creationId xmlns:a16="http://schemas.microsoft.com/office/drawing/2014/main" id="{4D621F53-A2C2-1960-57B7-0AA80B635161}"/>
                    </a:ext>
                  </a:extLst>
                </p:cNvPr>
                <p:cNvSpPr/>
                <p:nvPr/>
              </p:nvSpPr>
              <p:spPr>
                <a:xfrm>
                  <a:off x="6738629" y="5612818"/>
                  <a:ext cx="1800000" cy="1045934"/>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82" name="グループ化 181">
                <a:extLst>
                  <a:ext uri="{FF2B5EF4-FFF2-40B4-BE49-F238E27FC236}">
                    <a16:creationId xmlns:a16="http://schemas.microsoft.com/office/drawing/2014/main" id="{21C197FD-3F5C-BE96-32A9-6BF369852A9A}"/>
                  </a:ext>
                </a:extLst>
              </p:cNvPr>
              <p:cNvGrpSpPr/>
              <p:nvPr/>
            </p:nvGrpSpPr>
            <p:grpSpPr>
              <a:xfrm>
                <a:off x="4616259" y="4946917"/>
                <a:ext cx="2171072" cy="1800000"/>
                <a:chOff x="4616259" y="4946917"/>
                <a:chExt cx="2171072" cy="1800000"/>
              </a:xfrm>
            </p:grpSpPr>
            <p:pic>
              <p:nvPicPr>
                <p:cNvPr id="196" name="図 19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3E76A17-268F-E29F-E000-ADB68172EE5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2375" t="43733" r="9970" b="21781"/>
                <a:stretch/>
              </p:blipFill>
              <p:spPr>
                <a:xfrm>
                  <a:off x="4616259" y="4946917"/>
                  <a:ext cx="1800000" cy="1800000"/>
                </a:xfrm>
                <a:prstGeom prst="rect">
                  <a:avLst/>
                </a:prstGeom>
                <a:ln>
                  <a:solidFill>
                    <a:srgbClr val="83992A"/>
                  </a:solidFill>
                </a:ln>
              </p:spPr>
            </p:pic>
            <p:sp>
              <p:nvSpPr>
                <p:cNvPr id="197" name="正方形/長方形 196">
                  <a:extLst>
                    <a:ext uri="{FF2B5EF4-FFF2-40B4-BE49-F238E27FC236}">
                      <a16:creationId xmlns:a16="http://schemas.microsoft.com/office/drawing/2014/main" id="{6763512F-D1F4-D924-3C8E-69D2BCB8F850}"/>
                    </a:ext>
                  </a:extLst>
                </p:cNvPr>
                <p:cNvSpPr/>
                <p:nvPr/>
              </p:nvSpPr>
              <p:spPr>
                <a:xfrm>
                  <a:off x="4677569" y="5735342"/>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8" name="矢印: 右 197">
                  <a:extLst>
                    <a:ext uri="{FF2B5EF4-FFF2-40B4-BE49-F238E27FC236}">
                      <a16:creationId xmlns:a16="http://schemas.microsoft.com/office/drawing/2014/main" id="{EE13B40C-629B-8FC8-C37A-7F3C6F509DAA}"/>
                    </a:ext>
                  </a:extLst>
                </p:cNvPr>
                <p:cNvSpPr/>
                <p:nvPr/>
              </p:nvSpPr>
              <p:spPr>
                <a:xfrm>
                  <a:off x="6247331" y="5766371"/>
                  <a:ext cx="54000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83" name="グループ化 182">
                <a:extLst>
                  <a:ext uri="{FF2B5EF4-FFF2-40B4-BE49-F238E27FC236}">
                    <a16:creationId xmlns:a16="http://schemas.microsoft.com/office/drawing/2014/main" id="{3621522C-17A0-396D-1BD6-77F0CEED5173}"/>
                  </a:ext>
                </a:extLst>
              </p:cNvPr>
              <p:cNvGrpSpPr/>
              <p:nvPr/>
            </p:nvGrpSpPr>
            <p:grpSpPr>
              <a:xfrm>
                <a:off x="2436327" y="4943286"/>
                <a:ext cx="2310896" cy="1803877"/>
                <a:chOff x="2436327" y="4943286"/>
                <a:chExt cx="2310896" cy="1803877"/>
              </a:xfrm>
            </p:grpSpPr>
            <p:grpSp>
              <p:nvGrpSpPr>
                <p:cNvPr id="189" name="グループ化 188">
                  <a:extLst>
                    <a:ext uri="{FF2B5EF4-FFF2-40B4-BE49-F238E27FC236}">
                      <a16:creationId xmlns:a16="http://schemas.microsoft.com/office/drawing/2014/main" id="{3301F238-FEF1-ED7F-D7A2-052F52AD3D4A}"/>
                    </a:ext>
                  </a:extLst>
                </p:cNvPr>
                <p:cNvGrpSpPr/>
                <p:nvPr/>
              </p:nvGrpSpPr>
              <p:grpSpPr>
                <a:xfrm>
                  <a:off x="2436327" y="4943286"/>
                  <a:ext cx="1803560" cy="1803877"/>
                  <a:chOff x="2436327" y="4773732"/>
                  <a:chExt cx="1803560" cy="1803877"/>
                </a:xfrm>
              </p:grpSpPr>
              <p:grpSp>
                <p:nvGrpSpPr>
                  <p:cNvPr id="191" name="グループ化 190">
                    <a:extLst>
                      <a:ext uri="{FF2B5EF4-FFF2-40B4-BE49-F238E27FC236}">
                        <a16:creationId xmlns:a16="http://schemas.microsoft.com/office/drawing/2014/main" id="{4A857D4B-C912-EACE-73AA-276F54AC0A4D}"/>
                      </a:ext>
                    </a:extLst>
                  </p:cNvPr>
                  <p:cNvGrpSpPr/>
                  <p:nvPr/>
                </p:nvGrpSpPr>
                <p:grpSpPr>
                  <a:xfrm>
                    <a:off x="2436327" y="4773732"/>
                    <a:ext cx="1803560" cy="1803877"/>
                    <a:chOff x="2175327" y="4773732"/>
                    <a:chExt cx="1803560" cy="1803877"/>
                  </a:xfrm>
                </p:grpSpPr>
                <p:pic>
                  <p:nvPicPr>
                    <p:cNvPr id="193" name="図 19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4B84CFD-C055-4F1D-2FD8-A68B77CD0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5285" t="35601" r="13430" b="43625"/>
                    <a:stretch/>
                  </p:blipFill>
                  <p:spPr>
                    <a:xfrm>
                      <a:off x="2178887" y="4773732"/>
                      <a:ext cx="1800000" cy="1181170"/>
                    </a:xfrm>
                    <a:prstGeom prst="rect">
                      <a:avLst/>
                    </a:prstGeom>
                    <a:ln>
                      <a:solidFill>
                        <a:srgbClr val="83992A"/>
                      </a:solidFill>
                    </a:ln>
                  </p:spPr>
                </p:pic>
                <p:pic>
                  <p:nvPicPr>
                    <p:cNvPr id="194" name="図 19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0BF1405-06C1-A36E-0130-D2824275B85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5285" t="63518" r="13430" b="25272"/>
                    <a:stretch/>
                  </p:blipFill>
                  <p:spPr>
                    <a:xfrm>
                      <a:off x="2178887" y="5940242"/>
                      <a:ext cx="1800000" cy="637367"/>
                    </a:xfrm>
                    <a:prstGeom prst="rect">
                      <a:avLst/>
                    </a:prstGeom>
                    <a:ln>
                      <a:solidFill>
                        <a:srgbClr val="83992A"/>
                      </a:solidFill>
                    </a:ln>
                  </p:spPr>
                </p:pic>
                <p:sp>
                  <p:nvSpPr>
                    <p:cNvPr id="195" name="小波 194">
                      <a:extLst>
                        <a:ext uri="{FF2B5EF4-FFF2-40B4-BE49-F238E27FC236}">
                          <a16:creationId xmlns:a16="http://schemas.microsoft.com/office/drawing/2014/main" id="{A2F494E4-DF1F-35DF-3704-3BCD67A3BBC4}"/>
                        </a:ext>
                      </a:extLst>
                    </p:cNvPr>
                    <p:cNvSpPr/>
                    <p:nvPr/>
                  </p:nvSpPr>
                  <p:spPr>
                    <a:xfrm>
                      <a:off x="2175327" y="5852159"/>
                      <a:ext cx="1800000" cy="170234"/>
                    </a:xfrm>
                    <a:prstGeom prst="doubleWave">
                      <a:avLst>
                        <a:gd name="adj1" fmla="val 6250"/>
                        <a:gd name="adj2" fmla="val 0"/>
                      </a:avLst>
                    </a:prstGeom>
                    <a:solidFill>
                      <a:sysClr val="window" lastClr="FFFFFF"/>
                    </a:solidFill>
                    <a:ln w="3175"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92" name="正方形/長方形 191">
                    <a:extLst>
                      <a:ext uri="{FF2B5EF4-FFF2-40B4-BE49-F238E27FC236}">
                        <a16:creationId xmlns:a16="http://schemas.microsoft.com/office/drawing/2014/main" id="{155D33C1-727C-437C-AAF7-61F6821DDDC1}"/>
                      </a:ext>
                    </a:extLst>
                  </p:cNvPr>
                  <p:cNvSpPr/>
                  <p:nvPr/>
                </p:nvSpPr>
                <p:spPr>
                  <a:xfrm>
                    <a:off x="2460723" y="5533951"/>
                    <a:ext cx="1690933" cy="338800"/>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90" name="矢印: 右 189">
                  <a:extLst>
                    <a:ext uri="{FF2B5EF4-FFF2-40B4-BE49-F238E27FC236}">
                      <a16:creationId xmlns:a16="http://schemas.microsoft.com/office/drawing/2014/main" id="{466B76AD-6F74-116D-CAF4-7A80287410C6}"/>
                    </a:ext>
                  </a:extLst>
                </p:cNvPr>
                <p:cNvSpPr/>
                <p:nvPr/>
              </p:nvSpPr>
              <p:spPr>
                <a:xfrm>
                  <a:off x="4099223" y="5766371"/>
                  <a:ext cx="64800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84" name="グループ化 183">
                <a:extLst>
                  <a:ext uri="{FF2B5EF4-FFF2-40B4-BE49-F238E27FC236}">
                    <a16:creationId xmlns:a16="http://schemas.microsoft.com/office/drawing/2014/main" id="{DE105F59-A338-B3D7-DFB2-D36DF43F9C11}"/>
                  </a:ext>
                </a:extLst>
              </p:cNvPr>
              <p:cNvGrpSpPr/>
              <p:nvPr/>
            </p:nvGrpSpPr>
            <p:grpSpPr>
              <a:xfrm>
                <a:off x="286956" y="4943286"/>
                <a:ext cx="2253939" cy="1799999"/>
                <a:chOff x="286956" y="4943286"/>
                <a:chExt cx="2253939" cy="1799999"/>
              </a:xfrm>
            </p:grpSpPr>
            <p:grpSp>
              <p:nvGrpSpPr>
                <p:cNvPr id="185" name="グループ化 184">
                  <a:extLst>
                    <a:ext uri="{FF2B5EF4-FFF2-40B4-BE49-F238E27FC236}">
                      <a16:creationId xmlns:a16="http://schemas.microsoft.com/office/drawing/2014/main" id="{AED3BB6E-D989-F7B2-0EDE-A9E9E2B814F8}"/>
                    </a:ext>
                  </a:extLst>
                </p:cNvPr>
                <p:cNvGrpSpPr/>
                <p:nvPr/>
              </p:nvGrpSpPr>
              <p:grpSpPr>
                <a:xfrm>
                  <a:off x="286956" y="4943286"/>
                  <a:ext cx="1800000" cy="1799999"/>
                  <a:chOff x="286956" y="3569339"/>
                  <a:chExt cx="1800000" cy="1799999"/>
                </a:xfrm>
              </p:grpSpPr>
              <p:pic>
                <p:nvPicPr>
                  <p:cNvPr id="187" name="図 18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4DC35951-4C50-86AB-80D8-114715A2D1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948" t="15240" r="11024" b="50554"/>
                  <a:stretch/>
                </p:blipFill>
                <p:spPr>
                  <a:xfrm>
                    <a:off x="286956" y="3569339"/>
                    <a:ext cx="1800000" cy="1799999"/>
                  </a:xfrm>
                  <a:prstGeom prst="rect">
                    <a:avLst/>
                  </a:prstGeom>
                  <a:ln>
                    <a:solidFill>
                      <a:srgbClr val="83992A"/>
                    </a:solidFill>
                  </a:ln>
                </p:spPr>
              </p:pic>
              <p:sp>
                <p:nvSpPr>
                  <p:cNvPr id="188" name="正方形/長方形 187">
                    <a:extLst>
                      <a:ext uri="{FF2B5EF4-FFF2-40B4-BE49-F238E27FC236}">
                        <a16:creationId xmlns:a16="http://schemas.microsoft.com/office/drawing/2014/main" id="{E9887DB3-EAF3-B0EA-3A7A-EFE6D0AC8B6F}"/>
                      </a:ext>
                    </a:extLst>
                  </p:cNvPr>
                  <p:cNvSpPr/>
                  <p:nvPr/>
                </p:nvSpPr>
                <p:spPr>
                  <a:xfrm>
                    <a:off x="383859" y="4512026"/>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86" name="矢印: 右 185">
                  <a:extLst>
                    <a:ext uri="{FF2B5EF4-FFF2-40B4-BE49-F238E27FC236}">
                      <a16:creationId xmlns:a16="http://schemas.microsoft.com/office/drawing/2014/main" id="{4CDF849F-2C79-6B72-4074-6CCFE849B17F}"/>
                    </a:ext>
                  </a:extLst>
                </p:cNvPr>
                <p:cNvSpPr/>
                <p:nvPr/>
              </p:nvSpPr>
              <p:spPr>
                <a:xfrm rot="20418823">
                  <a:off x="1928895" y="5799767"/>
                  <a:ext cx="612000"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spTree>
    <p:extLst>
      <p:ext uri="{BB962C8B-B14F-4D97-AF65-F5344CB8AC3E}">
        <p14:creationId xmlns:p14="http://schemas.microsoft.com/office/powerpoint/2010/main" val="40569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0661" y="29715"/>
            <a:ext cx="108811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あなたはひとりじゃない（孤独・孤立対策ウェブサイト）</a:t>
            </a:r>
          </a:p>
        </p:txBody>
      </p:sp>
      <p:sp>
        <p:nvSpPr>
          <p:cNvPr id="3" name="正方形/長方形 2"/>
          <p:cNvSpPr/>
          <p:nvPr/>
        </p:nvSpPr>
        <p:spPr>
          <a:xfrm>
            <a:off x="182464" y="681464"/>
            <a:ext cx="4680000" cy="602413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正方形/長方形 3"/>
          <p:cNvSpPr/>
          <p:nvPr/>
        </p:nvSpPr>
        <p:spPr>
          <a:xfrm>
            <a:off x="5027751" y="753463"/>
            <a:ext cx="4680000" cy="595213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角丸四角形 4"/>
          <p:cNvSpPr/>
          <p:nvPr/>
        </p:nvSpPr>
        <p:spPr>
          <a:xfrm>
            <a:off x="128464" y="471751"/>
            <a:ext cx="4788000" cy="3255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一般向けページ　　</a:t>
            </a: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（サイトトップページ</a:t>
            </a: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6" name="角丸四角形 5"/>
          <p:cNvSpPr/>
          <p:nvPr/>
        </p:nvSpPr>
        <p:spPr>
          <a:xfrm>
            <a:off x="4973751" y="476883"/>
            <a:ext cx="4788000" cy="3152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18</a:t>
            </a: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歳以下向けページ　</a:t>
            </a: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（サイト内ページ</a:t>
            </a: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7" name="Rectangle 2"/>
          <p:cNvSpPr>
            <a:spLocks noChangeArrowheads="1"/>
          </p:cNvSpPr>
          <p:nvPr/>
        </p:nvSpPr>
        <p:spPr bwMode="auto">
          <a:xfrm>
            <a:off x="998764" y="1306983"/>
            <a:ext cx="78067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テキスト ボックス 19"/>
          <p:cNvSpPr txBox="1"/>
          <p:nvPr/>
        </p:nvSpPr>
        <p:spPr>
          <a:xfrm>
            <a:off x="5007154" y="1494969"/>
            <a:ext cx="7939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【URL】</a:t>
            </a: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テキスト ボックス 26"/>
          <p:cNvSpPr txBox="1"/>
          <p:nvPr/>
        </p:nvSpPr>
        <p:spPr>
          <a:xfrm>
            <a:off x="8486763" y="777263"/>
            <a:ext cx="135511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【QR</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コード</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9" name="テキスト ボックス 8"/>
          <p:cNvSpPr txBox="1"/>
          <p:nvPr/>
        </p:nvSpPr>
        <p:spPr>
          <a:xfrm>
            <a:off x="227263" y="790715"/>
            <a:ext cx="457863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自動応答によるチャットボットにより、悩みに応じた支援制度等を紹介する機能や、専門家からのヒントなどを掲載。</a:t>
            </a:r>
          </a:p>
        </p:txBody>
      </p:sp>
      <p:sp>
        <p:nvSpPr>
          <p:cNvPr id="40" name="テキスト ボックス 39"/>
          <p:cNvSpPr txBox="1"/>
          <p:nvPr/>
        </p:nvSpPr>
        <p:spPr>
          <a:xfrm>
            <a:off x="5104352" y="796012"/>
            <a:ext cx="345119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自動応答によるチャットボットにより、悩みに応じた相談窓口を紹介する機能や、悩みを抱えている方向けの</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Q</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などを掲載。</a:t>
            </a:r>
          </a:p>
        </p:txBody>
      </p:sp>
      <p:sp>
        <p:nvSpPr>
          <p:cNvPr id="11" name="テキスト ボックス 10"/>
          <p:cNvSpPr txBox="1"/>
          <p:nvPr/>
        </p:nvSpPr>
        <p:spPr>
          <a:xfrm>
            <a:off x="86867" y="76059"/>
            <a:ext cx="595035" cy="338554"/>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参考</a:t>
            </a:r>
          </a:p>
        </p:txBody>
      </p:sp>
      <p:sp>
        <p:nvSpPr>
          <p:cNvPr id="19" name="テキスト ボックス 18">
            <a:extLst>
              <a:ext uri="{FF2B5EF4-FFF2-40B4-BE49-F238E27FC236}">
                <a16:creationId xmlns:a16="http://schemas.microsoft.com/office/drawing/2014/main" id="{E8F63286-A374-7E88-90AC-9A577EC0B4ED}"/>
              </a:ext>
            </a:extLst>
          </p:cNvPr>
          <p:cNvSpPr txBox="1"/>
          <p:nvPr/>
        </p:nvSpPr>
        <p:spPr>
          <a:xfrm>
            <a:off x="241631" y="4619909"/>
            <a:ext cx="4487448" cy="830997"/>
          </a:xfrm>
          <a:prstGeom prst="rect">
            <a:avLst/>
          </a:prstGeom>
          <a:noFill/>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マイナポータルと連携して、チャットボットの利用結果のページから、市区町村の支援制度の手続情報につなげるようになっており、一部手続は、そのままマイナポータル上で申請が可能。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1" name="図 20">
            <a:extLst>
              <a:ext uri="{FF2B5EF4-FFF2-40B4-BE49-F238E27FC236}">
                <a16:creationId xmlns:a16="http://schemas.microsoft.com/office/drawing/2014/main" id="{027DF3DD-587C-866C-E289-EFE691938310}"/>
              </a:ext>
            </a:extLst>
          </p:cNvPr>
          <p:cNvPicPr>
            <a:picLocks noChangeAspect="1"/>
          </p:cNvPicPr>
          <p:nvPr/>
        </p:nvPicPr>
        <p:blipFill rotWithShape="1">
          <a:blip r:embed="rId3"/>
          <a:srcRect l="2967" r="47091"/>
          <a:stretch/>
        </p:blipFill>
        <p:spPr>
          <a:xfrm>
            <a:off x="275883" y="5246860"/>
            <a:ext cx="2058108" cy="581430"/>
          </a:xfrm>
          <a:prstGeom prst="rect">
            <a:avLst/>
          </a:prstGeom>
          <a:ln w="9525">
            <a:solidFill>
              <a:schemeClr val="tx1"/>
            </a:solidFill>
          </a:ln>
        </p:spPr>
      </p:pic>
      <p:sp>
        <p:nvSpPr>
          <p:cNvPr id="57" name="テキスト ボックス 56">
            <a:extLst>
              <a:ext uri="{FF2B5EF4-FFF2-40B4-BE49-F238E27FC236}">
                <a16:creationId xmlns:a16="http://schemas.microsoft.com/office/drawing/2014/main" id="{B5A48F1C-85D9-0DF2-6C75-8D35DB8BD3FD}"/>
              </a:ext>
            </a:extLst>
          </p:cNvPr>
          <p:cNvSpPr txBox="1"/>
          <p:nvPr/>
        </p:nvSpPr>
        <p:spPr>
          <a:xfrm>
            <a:off x="1109758" y="5835953"/>
            <a:ext cx="1204390" cy="600164"/>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クリックすると、</a:t>
            </a:r>
            <a:b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マイナポータルの</a:t>
            </a:r>
            <a:b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ページへ移動</a:t>
            </a:r>
          </a:p>
        </p:txBody>
      </p:sp>
      <p:sp>
        <p:nvSpPr>
          <p:cNvPr id="56" name="正方形/長方形 55">
            <a:extLst>
              <a:ext uri="{FF2B5EF4-FFF2-40B4-BE49-F238E27FC236}">
                <a16:creationId xmlns:a16="http://schemas.microsoft.com/office/drawing/2014/main" id="{EDB0BF00-4F20-4155-290C-6D50C05D2826}"/>
              </a:ext>
            </a:extLst>
          </p:cNvPr>
          <p:cNvSpPr/>
          <p:nvPr/>
        </p:nvSpPr>
        <p:spPr>
          <a:xfrm>
            <a:off x="269024" y="5585719"/>
            <a:ext cx="618719" cy="152142"/>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97" name="図 96" descr="テキスト, 手紙&#10;&#10;自動的に生成された説明">
            <a:extLst>
              <a:ext uri="{FF2B5EF4-FFF2-40B4-BE49-F238E27FC236}">
                <a16:creationId xmlns:a16="http://schemas.microsoft.com/office/drawing/2014/main" id="{0EEE87F3-9B28-778B-02CF-A1C059970C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8" t="22981" r="6835" b="40402"/>
          <a:stretch/>
        </p:blipFill>
        <p:spPr>
          <a:xfrm>
            <a:off x="7363440" y="4589817"/>
            <a:ext cx="2278236" cy="2052641"/>
          </a:xfrm>
          <a:prstGeom prst="rect">
            <a:avLst/>
          </a:prstGeom>
          <a:ln>
            <a:solidFill>
              <a:srgbClr val="70AD47"/>
            </a:solidFill>
          </a:ln>
        </p:spPr>
      </p:pic>
      <p:sp>
        <p:nvSpPr>
          <p:cNvPr id="92" name="正方形/長方形 91">
            <a:extLst>
              <a:ext uri="{FF2B5EF4-FFF2-40B4-BE49-F238E27FC236}">
                <a16:creationId xmlns:a16="http://schemas.microsoft.com/office/drawing/2014/main" id="{4E05AED1-03BF-BBBE-F019-6014D020B4B4}"/>
              </a:ext>
            </a:extLst>
          </p:cNvPr>
          <p:cNvSpPr/>
          <p:nvPr/>
        </p:nvSpPr>
        <p:spPr>
          <a:xfrm>
            <a:off x="5101969" y="4370284"/>
            <a:ext cx="2223310" cy="2263668"/>
          </a:xfrm>
          <a:prstGeom prst="rect">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08E625BF-A401-E637-636D-7DA8AF99DF6D}"/>
              </a:ext>
            </a:extLst>
          </p:cNvPr>
          <p:cNvSpPr txBox="1"/>
          <p:nvPr/>
        </p:nvSpPr>
        <p:spPr>
          <a:xfrm>
            <a:off x="7352481" y="4366440"/>
            <a:ext cx="2304000" cy="261610"/>
          </a:xfrm>
          <a:prstGeom prst="rect">
            <a:avLst/>
          </a:prstGeom>
          <a:solidFill>
            <a:srgbClr val="00B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悩みを抱えている方の質問や回答</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E8541E5-0C37-38EF-C38B-3B326CAB442B}"/>
              </a:ext>
            </a:extLst>
          </p:cNvPr>
          <p:cNvGrpSpPr/>
          <p:nvPr/>
        </p:nvGrpSpPr>
        <p:grpSpPr>
          <a:xfrm>
            <a:off x="5127061" y="1795504"/>
            <a:ext cx="4475537" cy="2551989"/>
            <a:chOff x="5127061" y="1795501"/>
            <a:chExt cx="4475537" cy="2551989"/>
          </a:xfrm>
        </p:grpSpPr>
        <p:pic>
          <p:nvPicPr>
            <p:cNvPr id="104" name="図 103">
              <a:extLst>
                <a:ext uri="{FF2B5EF4-FFF2-40B4-BE49-F238E27FC236}">
                  <a16:creationId xmlns:a16="http://schemas.microsoft.com/office/drawing/2014/main" id="{6CF14DFA-FDB5-F740-36EB-0FD910231AAC}"/>
                </a:ext>
              </a:extLst>
            </p:cNvPr>
            <p:cNvPicPr>
              <a:picLocks noChangeAspect="1"/>
            </p:cNvPicPr>
            <p:nvPr/>
          </p:nvPicPr>
          <p:blipFill rotWithShape="1">
            <a:blip r:embed="rId5"/>
            <a:srcRect l="45152" t="84167" r="434" b="-653"/>
            <a:stretch/>
          </p:blipFill>
          <p:spPr>
            <a:xfrm>
              <a:off x="5127061" y="3766615"/>
              <a:ext cx="4475536" cy="580875"/>
            </a:xfrm>
            <a:prstGeom prst="rect">
              <a:avLst/>
            </a:prstGeom>
          </p:spPr>
        </p:pic>
        <p:grpSp>
          <p:nvGrpSpPr>
            <p:cNvPr id="62" name="グループ化 61">
              <a:extLst>
                <a:ext uri="{FF2B5EF4-FFF2-40B4-BE49-F238E27FC236}">
                  <a16:creationId xmlns:a16="http://schemas.microsoft.com/office/drawing/2014/main" id="{022F4EC7-6901-9272-837C-F7B931A58710}"/>
                </a:ext>
              </a:extLst>
            </p:cNvPr>
            <p:cNvGrpSpPr/>
            <p:nvPr/>
          </p:nvGrpSpPr>
          <p:grpSpPr>
            <a:xfrm>
              <a:off x="5127061" y="1795501"/>
              <a:ext cx="4475537" cy="2474632"/>
              <a:chOff x="5173289" y="1403175"/>
              <a:chExt cx="4475537" cy="2474632"/>
            </a:xfrm>
          </p:grpSpPr>
          <p:pic>
            <p:nvPicPr>
              <p:cNvPr id="50" name="図 49">
                <a:extLst>
                  <a:ext uri="{FF2B5EF4-FFF2-40B4-BE49-F238E27FC236}">
                    <a16:creationId xmlns:a16="http://schemas.microsoft.com/office/drawing/2014/main" id="{335F30C6-7284-BFE5-3771-57EBE5F13C05}"/>
                  </a:ext>
                </a:extLst>
              </p:cNvPr>
              <p:cNvPicPr>
                <a:picLocks noChangeAspect="1"/>
              </p:cNvPicPr>
              <p:nvPr/>
            </p:nvPicPr>
            <p:blipFill rotWithShape="1">
              <a:blip r:embed="rId5"/>
              <a:srcRect l="2069" t="84115" r="-974" b="-2901"/>
              <a:stretch/>
            </p:blipFill>
            <p:spPr>
              <a:xfrm>
                <a:off x="5294438" y="3431502"/>
                <a:ext cx="3429490" cy="446305"/>
              </a:xfrm>
              <a:prstGeom prst="rect">
                <a:avLst/>
              </a:prstGeom>
            </p:spPr>
          </p:pic>
          <p:grpSp>
            <p:nvGrpSpPr>
              <p:cNvPr id="24" name="グループ化 23">
                <a:extLst>
                  <a:ext uri="{FF2B5EF4-FFF2-40B4-BE49-F238E27FC236}">
                    <a16:creationId xmlns:a16="http://schemas.microsoft.com/office/drawing/2014/main" id="{81BDD965-CF78-4491-41E0-9BD5DFC4521B}"/>
                  </a:ext>
                </a:extLst>
              </p:cNvPr>
              <p:cNvGrpSpPr/>
              <p:nvPr/>
            </p:nvGrpSpPr>
            <p:grpSpPr>
              <a:xfrm>
                <a:off x="5173289" y="1403175"/>
                <a:ext cx="4475537" cy="1995703"/>
                <a:chOff x="5173289" y="1456511"/>
                <a:chExt cx="4475537" cy="1995703"/>
              </a:xfrm>
            </p:grpSpPr>
            <p:pic>
              <p:nvPicPr>
                <p:cNvPr id="22" name="図 21">
                  <a:extLst>
                    <a:ext uri="{FF2B5EF4-FFF2-40B4-BE49-F238E27FC236}">
                      <a16:creationId xmlns:a16="http://schemas.microsoft.com/office/drawing/2014/main" id="{8A222D2D-707C-6A77-B442-025C8CF48C4E}"/>
                    </a:ext>
                  </a:extLst>
                </p:cNvPr>
                <p:cNvPicPr>
                  <a:picLocks noChangeAspect="1"/>
                </p:cNvPicPr>
                <p:nvPr/>
              </p:nvPicPr>
              <p:blipFill rotWithShape="1">
                <a:blip r:embed="rId5"/>
                <a:srcRect t="17322" r="4850" b="51680"/>
                <a:stretch/>
              </p:blipFill>
              <p:spPr>
                <a:xfrm>
                  <a:off x="5173290" y="1456511"/>
                  <a:ext cx="4475536" cy="1114821"/>
                </a:xfrm>
                <a:prstGeom prst="rect">
                  <a:avLst/>
                </a:prstGeom>
              </p:spPr>
            </p:pic>
            <p:pic>
              <p:nvPicPr>
                <p:cNvPr id="23" name="図 22">
                  <a:extLst>
                    <a:ext uri="{FF2B5EF4-FFF2-40B4-BE49-F238E27FC236}">
                      <a16:creationId xmlns:a16="http://schemas.microsoft.com/office/drawing/2014/main" id="{0B5DA609-1596-2A65-98FE-BE7E858EEEDD}"/>
                    </a:ext>
                  </a:extLst>
                </p:cNvPr>
                <p:cNvPicPr>
                  <a:picLocks noChangeAspect="1"/>
                </p:cNvPicPr>
                <p:nvPr/>
              </p:nvPicPr>
              <p:blipFill rotWithShape="1">
                <a:blip r:embed="rId5"/>
                <a:srcRect l="1531" t="51164" r="3190" b="22874"/>
                <a:stretch/>
              </p:blipFill>
              <p:spPr>
                <a:xfrm>
                  <a:off x="5173289" y="2522752"/>
                  <a:ext cx="4475536" cy="929462"/>
                </a:xfrm>
                <a:prstGeom prst="rect">
                  <a:avLst/>
                </a:prstGeom>
              </p:spPr>
            </p:pic>
          </p:grpSp>
        </p:grpSp>
        <p:pic>
          <p:nvPicPr>
            <p:cNvPr id="106" name="図 105">
              <a:extLst>
                <a:ext uri="{FF2B5EF4-FFF2-40B4-BE49-F238E27FC236}">
                  <a16:creationId xmlns:a16="http://schemas.microsoft.com/office/drawing/2014/main" id="{6FE547D6-EFDE-2816-4A1C-8379F0A777FF}"/>
                </a:ext>
              </a:extLst>
            </p:cNvPr>
            <p:cNvPicPr>
              <a:picLocks noChangeAspect="1"/>
            </p:cNvPicPr>
            <p:nvPr/>
          </p:nvPicPr>
          <p:blipFill>
            <a:blip r:embed="rId6"/>
            <a:stretch>
              <a:fillRect/>
            </a:stretch>
          </p:blipFill>
          <p:spPr>
            <a:xfrm>
              <a:off x="8805525" y="3609165"/>
              <a:ext cx="727889" cy="713736"/>
            </a:xfrm>
            <a:prstGeom prst="rect">
              <a:avLst/>
            </a:prstGeom>
          </p:spPr>
        </p:pic>
      </p:grpSp>
      <p:grpSp>
        <p:nvGrpSpPr>
          <p:cNvPr id="12" name="グループ化 11">
            <a:extLst>
              <a:ext uri="{FF2B5EF4-FFF2-40B4-BE49-F238E27FC236}">
                <a16:creationId xmlns:a16="http://schemas.microsoft.com/office/drawing/2014/main" id="{02AF8507-0AD4-0972-8C32-526847EC7256}"/>
              </a:ext>
            </a:extLst>
          </p:cNvPr>
          <p:cNvGrpSpPr/>
          <p:nvPr/>
        </p:nvGrpSpPr>
        <p:grpSpPr>
          <a:xfrm>
            <a:off x="5363790" y="3887056"/>
            <a:ext cx="1252728" cy="467168"/>
            <a:chOff x="5363790" y="3887056"/>
            <a:chExt cx="1252728" cy="467168"/>
          </a:xfrm>
        </p:grpSpPr>
        <p:sp>
          <p:nvSpPr>
            <p:cNvPr id="103" name="正方形/長方形 102">
              <a:extLst>
                <a:ext uri="{FF2B5EF4-FFF2-40B4-BE49-F238E27FC236}">
                  <a16:creationId xmlns:a16="http://schemas.microsoft.com/office/drawing/2014/main" id="{892A8685-99FC-4841-E02B-C1BA11BB3F3B}"/>
                </a:ext>
              </a:extLst>
            </p:cNvPr>
            <p:cNvSpPr/>
            <p:nvPr/>
          </p:nvSpPr>
          <p:spPr>
            <a:xfrm>
              <a:off x="5363790" y="3887056"/>
              <a:ext cx="1252728" cy="242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ヒントを</a:t>
              </a:r>
              <a:r>
                <a:rPr kumimoji="1" lang="ja-JP" altLang="en-US" sz="100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さがす</a:t>
              </a:r>
              <a:endParaRPr kumimoji="1" lang="ja-JP" altLang="en-US" sz="105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02" name="矢印: 下 101">
              <a:extLst>
                <a:ext uri="{FF2B5EF4-FFF2-40B4-BE49-F238E27FC236}">
                  <a16:creationId xmlns:a16="http://schemas.microsoft.com/office/drawing/2014/main" id="{87ED67B8-A06A-FDB5-77BF-4ABAEE533733}"/>
                </a:ext>
              </a:extLst>
            </p:cNvPr>
            <p:cNvSpPr/>
            <p:nvPr/>
          </p:nvSpPr>
          <p:spPr>
            <a:xfrm>
              <a:off x="5853333" y="4111721"/>
              <a:ext cx="289110" cy="242503"/>
            </a:xfrm>
            <a:prstGeom prst="downArrow">
              <a:avLst>
                <a:gd name="adj1" fmla="val 45097"/>
                <a:gd name="adj2" fmla="val 41270"/>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80" name="グループ化 79">
            <a:extLst>
              <a:ext uri="{FF2B5EF4-FFF2-40B4-BE49-F238E27FC236}">
                <a16:creationId xmlns:a16="http://schemas.microsoft.com/office/drawing/2014/main" id="{CFB44BF2-3382-4772-28A6-D172039A7136}"/>
              </a:ext>
            </a:extLst>
          </p:cNvPr>
          <p:cNvGrpSpPr/>
          <p:nvPr/>
        </p:nvGrpSpPr>
        <p:grpSpPr>
          <a:xfrm>
            <a:off x="2371743" y="5242049"/>
            <a:ext cx="2360384" cy="1389395"/>
            <a:chOff x="2371743" y="5242049"/>
            <a:chExt cx="2360384" cy="1389395"/>
          </a:xfrm>
        </p:grpSpPr>
        <p:grpSp>
          <p:nvGrpSpPr>
            <p:cNvPr id="43" name="グループ化 42">
              <a:extLst>
                <a:ext uri="{FF2B5EF4-FFF2-40B4-BE49-F238E27FC236}">
                  <a16:creationId xmlns:a16="http://schemas.microsoft.com/office/drawing/2014/main" id="{9D5AE243-E5D7-B4C5-39D9-F5F73CAABD37}"/>
                </a:ext>
              </a:extLst>
            </p:cNvPr>
            <p:cNvGrpSpPr/>
            <p:nvPr/>
          </p:nvGrpSpPr>
          <p:grpSpPr>
            <a:xfrm>
              <a:off x="2371743" y="5242049"/>
              <a:ext cx="2360384" cy="1389395"/>
              <a:chOff x="2371743" y="5242049"/>
              <a:chExt cx="2360384" cy="1389395"/>
            </a:xfrm>
          </p:grpSpPr>
          <p:grpSp>
            <p:nvGrpSpPr>
              <p:cNvPr id="29" name="グループ化 28">
                <a:extLst>
                  <a:ext uri="{FF2B5EF4-FFF2-40B4-BE49-F238E27FC236}">
                    <a16:creationId xmlns:a16="http://schemas.microsoft.com/office/drawing/2014/main" id="{5661FF5C-9611-16E9-6589-77BFEC49C552}"/>
                  </a:ext>
                </a:extLst>
              </p:cNvPr>
              <p:cNvGrpSpPr/>
              <p:nvPr/>
            </p:nvGrpSpPr>
            <p:grpSpPr>
              <a:xfrm>
                <a:off x="2371743" y="5242049"/>
                <a:ext cx="2360384" cy="1389395"/>
                <a:chOff x="6976485" y="7032448"/>
                <a:chExt cx="5537075" cy="3259293"/>
              </a:xfrm>
            </p:grpSpPr>
            <p:sp>
              <p:nvSpPr>
                <p:cNvPr id="31" name="正方形/長方形 30">
                  <a:extLst>
                    <a:ext uri="{FF2B5EF4-FFF2-40B4-BE49-F238E27FC236}">
                      <a16:creationId xmlns:a16="http://schemas.microsoft.com/office/drawing/2014/main" id="{44F99629-AFA7-1807-34D9-0F094252704E}"/>
                    </a:ext>
                  </a:extLst>
                </p:cNvPr>
                <p:cNvSpPr/>
                <p:nvPr/>
              </p:nvSpPr>
              <p:spPr>
                <a:xfrm>
                  <a:off x="6976485" y="7032448"/>
                  <a:ext cx="5537075" cy="32592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2" name="図 31">
                  <a:extLst>
                    <a:ext uri="{FF2B5EF4-FFF2-40B4-BE49-F238E27FC236}">
                      <a16:creationId xmlns:a16="http://schemas.microsoft.com/office/drawing/2014/main" id="{27A241BC-82DD-4811-B436-D1CECC663C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3281" y="7113103"/>
                  <a:ext cx="2209344" cy="598791"/>
                </a:xfrm>
                <a:prstGeom prst="rect">
                  <a:avLst/>
                </a:prstGeom>
              </p:spPr>
            </p:pic>
            <p:pic>
              <p:nvPicPr>
                <p:cNvPr id="34" name="図 33">
                  <a:extLst>
                    <a:ext uri="{FF2B5EF4-FFF2-40B4-BE49-F238E27FC236}">
                      <a16:creationId xmlns:a16="http://schemas.microsoft.com/office/drawing/2014/main" id="{1739FAEA-0A79-4B60-2D39-E129F83FC18B}"/>
                    </a:ext>
                  </a:extLst>
                </p:cNvPr>
                <p:cNvPicPr>
                  <a:picLocks noChangeAspect="1"/>
                </p:cNvPicPr>
                <p:nvPr/>
              </p:nvPicPr>
              <p:blipFill>
                <a:blip r:embed="rId8"/>
                <a:stretch>
                  <a:fillRect/>
                </a:stretch>
              </p:blipFill>
              <p:spPr>
                <a:xfrm>
                  <a:off x="7329228" y="9467663"/>
                  <a:ext cx="4806651" cy="790031"/>
                </a:xfrm>
                <a:prstGeom prst="rect">
                  <a:avLst/>
                </a:prstGeom>
              </p:spPr>
            </p:pic>
          </p:grpSp>
          <p:sp>
            <p:nvSpPr>
              <p:cNvPr id="79" name="四角形: 角を丸くする 78">
                <a:extLst>
                  <a:ext uri="{FF2B5EF4-FFF2-40B4-BE49-F238E27FC236}">
                    <a16:creationId xmlns:a16="http://schemas.microsoft.com/office/drawing/2014/main" id="{978E72DD-87EA-8A97-4AC2-C0269AF09000}"/>
                  </a:ext>
                </a:extLst>
              </p:cNvPr>
              <p:cNvSpPr/>
              <p:nvPr/>
            </p:nvSpPr>
            <p:spPr>
              <a:xfrm>
                <a:off x="2865898" y="6390113"/>
                <a:ext cx="1400175" cy="213136"/>
              </a:xfrm>
              <a:prstGeom prst="roundRect">
                <a:avLst>
                  <a:gd name="adj" fmla="val 50000"/>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申請する</a:t>
                </a:r>
              </a:p>
            </p:txBody>
          </p:sp>
          <p:sp>
            <p:nvSpPr>
              <p:cNvPr id="15" name="正方形/長方形 14">
                <a:extLst>
                  <a:ext uri="{FF2B5EF4-FFF2-40B4-BE49-F238E27FC236}">
                    <a16:creationId xmlns:a16="http://schemas.microsoft.com/office/drawing/2014/main" id="{A6CF0CA2-46C9-C041-3F31-02510CB52AC2}"/>
                  </a:ext>
                </a:extLst>
              </p:cNvPr>
              <p:cNvSpPr/>
              <p:nvPr/>
            </p:nvSpPr>
            <p:spPr>
              <a:xfrm>
                <a:off x="2383634" y="5520544"/>
                <a:ext cx="2327473" cy="615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災害</a:t>
                </a: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国民健康保険一部負担金の免除申請</a:t>
                </a: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オンライン申請</a:t>
                </a: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電子署名必須</a:t>
                </a:r>
                <a:endParaRPr kumimoji="1" lang="en-US" altLang="ja-JP"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18" name="図 17">
              <a:extLst>
                <a:ext uri="{FF2B5EF4-FFF2-40B4-BE49-F238E27FC236}">
                  <a16:creationId xmlns:a16="http://schemas.microsoft.com/office/drawing/2014/main" id="{7E32EFD3-AE0F-C4C4-104C-E8F6D07426B7}"/>
                </a:ext>
              </a:extLst>
            </p:cNvPr>
            <p:cNvPicPr>
              <a:picLocks noChangeAspect="1"/>
            </p:cNvPicPr>
            <p:nvPr/>
          </p:nvPicPr>
          <p:blipFill>
            <a:blip r:embed="rId9"/>
            <a:stretch>
              <a:fillRect/>
            </a:stretch>
          </p:blipFill>
          <p:spPr>
            <a:xfrm>
              <a:off x="2455386" y="5763734"/>
              <a:ext cx="178096" cy="190724"/>
            </a:xfrm>
            <a:prstGeom prst="rect">
              <a:avLst/>
            </a:prstGeom>
          </p:spPr>
        </p:pic>
        <p:grpSp>
          <p:nvGrpSpPr>
            <p:cNvPr id="37" name="グループ化 36">
              <a:extLst>
                <a:ext uri="{FF2B5EF4-FFF2-40B4-BE49-F238E27FC236}">
                  <a16:creationId xmlns:a16="http://schemas.microsoft.com/office/drawing/2014/main" id="{CD5367C7-5A45-E791-62FC-A369A3843027}"/>
                </a:ext>
              </a:extLst>
            </p:cNvPr>
            <p:cNvGrpSpPr/>
            <p:nvPr/>
          </p:nvGrpSpPr>
          <p:grpSpPr>
            <a:xfrm>
              <a:off x="2490411" y="5955660"/>
              <a:ext cx="108047" cy="94348"/>
              <a:chOff x="2572645" y="5955334"/>
              <a:chExt cx="108047" cy="94348"/>
            </a:xfrm>
          </p:grpSpPr>
          <p:sp>
            <p:nvSpPr>
              <p:cNvPr id="25" name="四角形: 角を丸くする 24">
                <a:extLst>
                  <a:ext uri="{FF2B5EF4-FFF2-40B4-BE49-F238E27FC236}">
                    <a16:creationId xmlns:a16="http://schemas.microsoft.com/office/drawing/2014/main" id="{53C8753E-DF69-A3B7-AE20-62EC2094A179}"/>
                  </a:ext>
                </a:extLst>
              </p:cNvPr>
              <p:cNvSpPr/>
              <p:nvPr/>
            </p:nvSpPr>
            <p:spPr>
              <a:xfrm>
                <a:off x="2572645" y="5955334"/>
                <a:ext cx="108047" cy="9434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id="{A0C86772-90B8-FAEE-9CFE-008D64306073}"/>
                  </a:ext>
                </a:extLst>
              </p:cNvPr>
              <p:cNvSpPr/>
              <p:nvPr/>
            </p:nvSpPr>
            <p:spPr>
              <a:xfrm>
                <a:off x="2591922" y="5979035"/>
                <a:ext cx="35821"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pic>
        <p:nvPicPr>
          <p:cNvPr id="74" name="図 7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7F6A6B1-74E8-7E8C-16E6-5EBC7A8029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338" t="13789" r="12694" b="54471"/>
          <a:stretch/>
        </p:blipFill>
        <p:spPr>
          <a:xfrm>
            <a:off x="269024" y="1550792"/>
            <a:ext cx="2192123" cy="2084566"/>
          </a:xfrm>
          <a:prstGeom prst="rect">
            <a:avLst/>
          </a:prstGeom>
          <a:ln>
            <a:solidFill>
              <a:schemeClr val="tx1"/>
            </a:solidFill>
          </a:ln>
        </p:spPr>
      </p:pic>
      <p:pic>
        <p:nvPicPr>
          <p:cNvPr id="109" name="図 108" descr="グラフィカル ユーザー インターフェイス, テキスト, アプリケーション&#10;&#10;自動的に生成された説明">
            <a:extLst>
              <a:ext uri="{FF2B5EF4-FFF2-40B4-BE49-F238E27FC236}">
                <a16:creationId xmlns:a16="http://schemas.microsoft.com/office/drawing/2014/main" id="{8DD4C44A-C1DA-39EA-7257-60D3CB18407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885" t="40139" r="9341" b="44421"/>
          <a:stretch/>
        </p:blipFill>
        <p:spPr>
          <a:xfrm>
            <a:off x="263222" y="3679807"/>
            <a:ext cx="2203726" cy="912110"/>
          </a:xfrm>
          <a:prstGeom prst="rect">
            <a:avLst/>
          </a:prstGeom>
          <a:ln>
            <a:solidFill>
              <a:schemeClr val="tx1"/>
            </a:solidFill>
          </a:ln>
        </p:spPr>
      </p:pic>
      <p:sp>
        <p:nvSpPr>
          <p:cNvPr id="110" name="テキスト ボックス 109">
            <a:extLst>
              <a:ext uri="{FF2B5EF4-FFF2-40B4-BE49-F238E27FC236}">
                <a16:creationId xmlns:a16="http://schemas.microsoft.com/office/drawing/2014/main" id="{851CDDD9-3D62-DE15-24A3-3C0F2E4BE3BB}"/>
              </a:ext>
            </a:extLst>
          </p:cNvPr>
          <p:cNvSpPr txBox="1"/>
          <p:nvPr/>
        </p:nvSpPr>
        <p:spPr>
          <a:xfrm>
            <a:off x="248905" y="1287810"/>
            <a:ext cx="2232361" cy="261610"/>
          </a:xfrm>
          <a:prstGeom prst="rect">
            <a:avLst/>
          </a:prstGeom>
          <a:solidFill>
            <a:srgbClr val="00B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悩みに対応する支援制度等</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1" name="図 70" descr="テキスト&#10;&#10;自動的に生成された説明">
            <a:extLst>
              <a:ext uri="{FF2B5EF4-FFF2-40B4-BE49-F238E27FC236}">
                <a16:creationId xmlns:a16="http://schemas.microsoft.com/office/drawing/2014/main" id="{DE108A5A-3099-6DF9-53A9-8CE62E1A73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85" t="17655" r="3579" b="75599"/>
          <a:stretch/>
        </p:blipFill>
        <p:spPr>
          <a:xfrm>
            <a:off x="2564443" y="1558255"/>
            <a:ext cx="2217527" cy="362881"/>
          </a:xfrm>
          <a:prstGeom prst="rect">
            <a:avLst/>
          </a:prstGeom>
        </p:spPr>
      </p:pic>
      <p:pic>
        <p:nvPicPr>
          <p:cNvPr id="61" name="図 60" descr="テキスト&#10;&#10;自動的に生成された説明">
            <a:extLst>
              <a:ext uri="{FF2B5EF4-FFF2-40B4-BE49-F238E27FC236}">
                <a16:creationId xmlns:a16="http://schemas.microsoft.com/office/drawing/2014/main" id="{EE1E0734-A30F-A010-28A4-BC1BFE2F670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85" t="31661" r="3579" b="43710"/>
          <a:stretch/>
        </p:blipFill>
        <p:spPr>
          <a:xfrm>
            <a:off x="2564443" y="1838474"/>
            <a:ext cx="2217527" cy="1324729"/>
          </a:xfrm>
          <a:prstGeom prst="rect">
            <a:avLst/>
          </a:prstGeom>
        </p:spPr>
      </p:pic>
      <p:sp>
        <p:nvSpPr>
          <p:cNvPr id="130" name="正方形/長方形 129">
            <a:extLst>
              <a:ext uri="{FF2B5EF4-FFF2-40B4-BE49-F238E27FC236}">
                <a16:creationId xmlns:a16="http://schemas.microsoft.com/office/drawing/2014/main" id="{82D2586B-FE62-C616-8BAA-51B1C596A1D6}"/>
              </a:ext>
            </a:extLst>
          </p:cNvPr>
          <p:cNvSpPr/>
          <p:nvPr/>
        </p:nvSpPr>
        <p:spPr>
          <a:xfrm>
            <a:off x="2663717" y="1636366"/>
            <a:ext cx="2027146"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まずは相談してみましょう</a:t>
            </a:r>
          </a:p>
        </p:txBody>
      </p:sp>
      <p:sp>
        <p:nvSpPr>
          <p:cNvPr id="117" name="テキスト ボックス 116">
            <a:extLst>
              <a:ext uri="{FF2B5EF4-FFF2-40B4-BE49-F238E27FC236}">
                <a16:creationId xmlns:a16="http://schemas.microsoft.com/office/drawing/2014/main" id="{2059E633-2F45-2AC8-5E74-E08015B432A7}"/>
              </a:ext>
            </a:extLst>
          </p:cNvPr>
          <p:cNvSpPr txBox="1"/>
          <p:nvPr/>
        </p:nvSpPr>
        <p:spPr>
          <a:xfrm>
            <a:off x="2564414" y="1287810"/>
            <a:ext cx="2217584" cy="252000"/>
          </a:xfrm>
          <a:prstGeom prst="rect">
            <a:avLst/>
          </a:prstGeom>
          <a:solidFill>
            <a:srgbClr val="00B050"/>
          </a:solidFill>
        </p:spPr>
        <p:txBody>
          <a:bodyPr vert="horz" wrap="square" lIns="46800" rIns="46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専門家からのヒント</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6" name="図 65" descr="テキスト&#10;&#10;自動的に生成された説明">
            <a:extLst>
              <a:ext uri="{FF2B5EF4-FFF2-40B4-BE49-F238E27FC236}">
                <a16:creationId xmlns:a16="http://schemas.microsoft.com/office/drawing/2014/main" id="{828DE8AE-4776-7DC2-D3B9-87537FB948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818" t="69723" r="3813" b="8361"/>
          <a:stretch/>
        </p:blipFill>
        <p:spPr>
          <a:xfrm>
            <a:off x="2574323" y="3443883"/>
            <a:ext cx="2201696" cy="1176368"/>
          </a:xfrm>
          <a:prstGeom prst="rect">
            <a:avLst/>
          </a:prstGeom>
        </p:spPr>
      </p:pic>
      <p:sp>
        <p:nvSpPr>
          <p:cNvPr id="17" name="矢印: 上向き折線 16">
            <a:extLst>
              <a:ext uri="{FF2B5EF4-FFF2-40B4-BE49-F238E27FC236}">
                <a16:creationId xmlns:a16="http://schemas.microsoft.com/office/drawing/2014/main" id="{77993ECA-0216-4007-5287-29DF4466362D}"/>
              </a:ext>
            </a:extLst>
          </p:cNvPr>
          <p:cNvSpPr/>
          <p:nvPr/>
        </p:nvSpPr>
        <p:spPr>
          <a:xfrm rot="5400000">
            <a:off x="1225207" y="5030475"/>
            <a:ext cx="880703" cy="2327473"/>
          </a:xfrm>
          <a:prstGeom prst="bentUpArrow">
            <a:avLst>
              <a:gd name="adj1" fmla="val 16327"/>
              <a:gd name="adj2" fmla="val 15686"/>
              <a:gd name="adj3" fmla="val 15824"/>
            </a:avLst>
          </a:prstGeom>
          <a:gradFill rotWithShape="1">
            <a:gsLst>
              <a:gs pos="0">
                <a:srgbClr val="DB4D6D">
                  <a:lumMod val="110000"/>
                  <a:satMod val="105000"/>
                  <a:tint val="67000"/>
                </a:srgbClr>
              </a:gs>
              <a:gs pos="50000">
                <a:srgbClr val="DB4D6D">
                  <a:lumMod val="105000"/>
                  <a:satMod val="103000"/>
                  <a:tint val="73000"/>
                </a:srgbClr>
              </a:gs>
              <a:gs pos="100000">
                <a:srgbClr val="DB4D6D">
                  <a:lumMod val="105000"/>
                  <a:satMod val="109000"/>
                  <a:tint val="81000"/>
                </a:srgbClr>
              </a:gs>
            </a:gsLst>
            <a:lin ang="5400000" scaled="0"/>
          </a:gradFill>
          <a:ln w="6350" cap="flat" cmpd="sng" algn="ctr">
            <a:solidFill>
              <a:srgbClr val="DB4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9" name="テキスト ボックス 98">
            <a:extLst>
              <a:ext uri="{FF2B5EF4-FFF2-40B4-BE49-F238E27FC236}">
                <a16:creationId xmlns:a16="http://schemas.microsoft.com/office/drawing/2014/main" id="{78930228-D9B6-6EB3-7F27-4AC1F91B295C}"/>
              </a:ext>
            </a:extLst>
          </p:cNvPr>
          <p:cNvSpPr txBox="1"/>
          <p:nvPr/>
        </p:nvSpPr>
        <p:spPr>
          <a:xfrm>
            <a:off x="5110541" y="4366440"/>
            <a:ext cx="2223310" cy="261610"/>
          </a:xfrm>
          <a:prstGeom prst="rect">
            <a:avLst/>
          </a:prstGeom>
          <a:solidFill>
            <a:srgbClr val="00B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悩みに対応する相談窓口を紹介</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1" name="グループ化 80">
            <a:extLst>
              <a:ext uri="{FF2B5EF4-FFF2-40B4-BE49-F238E27FC236}">
                <a16:creationId xmlns:a16="http://schemas.microsoft.com/office/drawing/2014/main" id="{5539E4F3-8310-3454-CB4F-B21CC90B5C40}"/>
              </a:ext>
            </a:extLst>
          </p:cNvPr>
          <p:cNvGrpSpPr/>
          <p:nvPr/>
        </p:nvGrpSpPr>
        <p:grpSpPr>
          <a:xfrm>
            <a:off x="5130345" y="4640266"/>
            <a:ext cx="2183697" cy="1984243"/>
            <a:chOff x="5130345" y="4640266"/>
            <a:chExt cx="2183697" cy="1984243"/>
          </a:xfrm>
        </p:grpSpPr>
        <p:grpSp>
          <p:nvGrpSpPr>
            <p:cNvPr id="70" name="グループ化 69">
              <a:extLst>
                <a:ext uri="{FF2B5EF4-FFF2-40B4-BE49-F238E27FC236}">
                  <a16:creationId xmlns:a16="http://schemas.microsoft.com/office/drawing/2014/main" id="{47FD7C27-C5B3-ECAF-453B-F8DA41F153A6}"/>
                </a:ext>
              </a:extLst>
            </p:cNvPr>
            <p:cNvGrpSpPr/>
            <p:nvPr/>
          </p:nvGrpSpPr>
          <p:grpSpPr>
            <a:xfrm>
              <a:off x="5130345" y="4640266"/>
              <a:ext cx="2183697" cy="668644"/>
              <a:chOff x="5130347" y="4640266"/>
              <a:chExt cx="2183697" cy="668644"/>
            </a:xfrm>
          </p:grpSpPr>
          <p:pic>
            <p:nvPicPr>
              <p:cNvPr id="63" name="図 62" descr="グラフィカル ユーザー インターフェイス, テキスト, アプリケーション&#10;&#10;自動的に生成された説明">
                <a:extLst>
                  <a:ext uri="{FF2B5EF4-FFF2-40B4-BE49-F238E27FC236}">
                    <a16:creationId xmlns:a16="http://schemas.microsoft.com/office/drawing/2014/main" id="{AA143D47-3ACA-FA66-37C0-658CCDDDBF8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7" y="4640266"/>
                <a:ext cx="2183697" cy="668644"/>
              </a:xfrm>
              <a:prstGeom prst="rect">
                <a:avLst/>
              </a:prstGeom>
            </p:spPr>
          </p:pic>
          <p:pic>
            <p:nvPicPr>
              <p:cNvPr id="30" name="図 29" descr="グラフィカル ユーザー インターフェイス, アプリケーション&#10;&#10;中程度の精度で自動的に生成された説明">
                <a:extLst>
                  <a:ext uri="{FF2B5EF4-FFF2-40B4-BE49-F238E27FC236}">
                    <a16:creationId xmlns:a16="http://schemas.microsoft.com/office/drawing/2014/main" id="{B4B1F1A8-65E7-71A3-ADC5-57C52CBB30B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4060" t="26650" r="19502" b="65122"/>
              <a:stretch/>
            </p:blipFill>
            <p:spPr>
              <a:xfrm>
                <a:off x="5305435" y="4692712"/>
                <a:ext cx="1816378" cy="520650"/>
              </a:xfrm>
              <a:prstGeom prst="rect">
                <a:avLst/>
              </a:prstGeom>
            </p:spPr>
          </p:pic>
        </p:grpSp>
        <p:grpSp>
          <p:nvGrpSpPr>
            <p:cNvPr id="78" name="グループ化 77">
              <a:extLst>
                <a:ext uri="{FF2B5EF4-FFF2-40B4-BE49-F238E27FC236}">
                  <a16:creationId xmlns:a16="http://schemas.microsoft.com/office/drawing/2014/main" id="{4279A318-E1CB-2CFB-CF8A-D0EA6CCA4C81}"/>
                </a:ext>
              </a:extLst>
            </p:cNvPr>
            <p:cNvGrpSpPr/>
            <p:nvPr/>
          </p:nvGrpSpPr>
          <p:grpSpPr>
            <a:xfrm>
              <a:off x="5130345" y="5298066"/>
              <a:ext cx="2183697" cy="668644"/>
              <a:chOff x="5130346" y="5285890"/>
              <a:chExt cx="2183697" cy="668644"/>
            </a:xfrm>
          </p:grpSpPr>
          <p:pic>
            <p:nvPicPr>
              <p:cNvPr id="64" name="図 63" descr="グラフィカル ユーザー インターフェイス, テキスト, アプリケーション&#10;&#10;自動的に生成された説明">
                <a:extLst>
                  <a:ext uri="{FF2B5EF4-FFF2-40B4-BE49-F238E27FC236}">
                    <a16:creationId xmlns:a16="http://schemas.microsoft.com/office/drawing/2014/main" id="{395B0D78-9C5C-E9BB-D10D-B7065141031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6" y="5285890"/>
                <a:ext cx="2183697" cy="668644"/>
              </a:xfrm>
              <a:prstGeom prst="rect">
                <a:avLst/>
              </a:prstGeom>
            </p:spPr>
          </p:pic>
          <p:pic>
            <p:nvPicPr>
              <p:cNvPr id="33" name="図 32" descr="グラフィカル ユーザー インターフェイス, アプリケーション&#10;&#10;中程度の精度で自動的に生成された説明">
                <a:extLst>
                  <a:ext uri="{FF2B5EF4-FFF2-40B4-BE49-F238E27FC236}">
                    <a16:creationId xmlns:a16="http://schemas.microsoft.com/office/drawing/2014/main" id="{56B65D6F-CCED-5CF9-8F75-07A4CC0C4D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4834" t="70482" r="26510" b="21099"/>
              <a:stretch/>
            </p:blipFill>
            <p:spPr>
              <a:xfrm>
                <a:off x="5324545" y="5334090"/>
                <a:ext cx="1663789" cy="537872"/>
              </a:xfrm>
              <a:prstGeom prst="rect">
                <a:avLst/>
              </a:prstGeom>
            </p:spPr>
          </p:pic>
          <p:sp>
            <p:nvSpPr>
              <p:cNvPr id="73" name="正方形/長方形 72">
                <a:extLst>
                  <a:ext uri="{FF2B5EF4-FFF2-40B4-BE49-F238E27FC236}">
                    <a16:creationId xmlns:a16="http://schemas.microsoft.com/office/drawing/2014/main" id="{F2BC4E03-3E39-E7BF-7805-B05C2E88696A}"/>
                  </a:ext>
                </a:extLst>
              </p:cNvPr>
              <p:cNvSpPr/>
              <p:nvPr/>
            </p:nvSpPr>
            <p:spPr>
              <a:xfrm>
                <a:off x="6753200" y="5334090"/>
                <a:ext cx="440711" cy="494200"/>
              </a:xfrm>
              <a:prstGeom prst="rect">
                <a:avLst/>
              </a:prstGeom>
              <a:solidFill>
                <a:srgbClr val="F2F6F5"/>
              </a:solidFill>
              <a:ln>
                <a:solidFill>
                  <a:srgbClr val="F2F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4554E04A-FF72-C7B9-8B01-DBF48687FAC6}"/>
                </a:ext>
              </a:extLst>
            </p:cNvPr>
            <p:cNvGrpSpPr/>
            <p:nvPr/>
          </p:nvGrpSpPr>
          <p:grpSpPr>
            <a:xfrm>
              <a:off x="5130345" y="5955865"/>
              <a:ext cx="2183697" cy="668644"/>
              <a:chOff x="5130345" y="5955865"/>
              <a:chExt cx="2183697" cy="668644"/>
            </a:xfrm>
          </p:grpSpPr>
          <p:pic>
            <p:nvPicPr>
              <p:cNvPr id="72" name="図 71" descr="グラフィカル ユーザー インターフェイス, テキスト, アプリケーション&#10;&#10;自動的に生成された説明">
                <a:extLst>
                  <a:ext uri="{FF2B5EF4-FFF2-40B4-BE49-F238E27FC236}">
                    <a16:creationId xmlns:a16="http://schemas.microsoft.com/office/drawing/2014/main" id="{CC54559C-6ABF-70C2-579C-041C9E5C1D6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5" y="5955865"/>
                <a:ext cx="2183697" cy="668644"/>
              </a:xfrm>
              <a:prstGeom prst="rect">
                <a:avLst/>
              </a:prstGeom>
            </p:spPr>
          </p:pic>
          <p:pic>
            <p:nvPicPr>
              <p:cNvPr id="35" name="図 34" descr="グラフィカル ユーザー インターフェイス, アプリケーション&#10;&#10;中程度の精度で自動的に生成された説明">
                <a:extLst>
                  <a:ext uri="{FF2B5EF4-FFF2-40B4-BE49-F238E27FC236}">
                    <a16:creationId xmlns:a16="http://schemas.microsoft.com/office/drawing/2014/main" id="{C47F59A5-AF6B-EFAE-1BCC-02A1E6BAD92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3912" t="41481" r="29823" b="50391"/>
              <a:stretch/>
            </p:blipFill>
            <p:spPr>
              <a:xfrm>
                <a:off x="5324545" y="6020702"/>
                <a:ext cx="1595058" cy="518896"/>
              </a:xfrm>
              <a:prstGeom prst="rect">
                <a:avLst/>
              </a:prstGeom>
            </p:spPr>
          </p:pic>
          <p:sp>
            <p:nvSpPr>
              <p:cNvPr id="75" name="正方形/長方形 74">
                <a:extLst>
                  <a:ext uri="{FF2B5EF4-FFF2-40B4-BE49-F238E27FC236}">
                    <a16:creationId xmlns:a16="http://schemas.microsoft.com/office/drawing/2014/main" id="{0BA0403B-DC93-D44F-2947-8CD7198E45E4}"/>
                  </a:ext>
                </a:extLst>
              </p:cNvPr>
              <p:cNvSpPr/>
              <p:nvPr/>
            </p:nvSpPr>
            <p:spPr>
              <a:xfrm>
                <a:off x="6773414" y="6061988"/>
                <a:ext cx="440711" cy="494200"/>
              </a:xfrm>
              <a:prstGeom prst="rect">
                <a:avLst/>
              </a:prstGeom>
              <a:solidFill>
                <a:srgbClr val="F2F6F5"/>
              </a:solidFill>
              <a:ln>
                <a:solidFill>
                  <a:srgbClr val="F2F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8" name="テキスト ボックス 27">
            <a:extLst>
              <a:ext uri="{FF2B5EF4-FFF2-40B4-BE49-F238E27FC236}">
                <a16:creationId xmlns:a16="http://schemas.microsoft.com/office/drawing/2014/main" id="{3CAFEF4E-B9BD-1C86-1079-46FBFB5A90B7}"/>
              </a:ext>
            </a:extLst>
          </p:cNvPr>
          <p:cNvSpPr txBox="1"/>
          <p:nvPr/>
        </p:nvSpPr>
        <p:spPr>
          <a:xfrm>
            <a:off x="5621331" y="1489963"/>
            <a:ext cx="323819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hlinkClick r:id="rId18"/>
              </a:rPr>
              <a:t>https://notalone-cao.go.jp/under18/</a:t>
            </a:r>
            <a:endParaRPr kumimoji="0" lang="ja-JP" altLang="ja-JP"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6" name="図 35">
            <a:extLst>
              <a:ext uri="{FF2B5EF4-FFF2-40B4-BE49-F238E27FC236}">
                <a16:creationId xmlns:a16="http://schemas.microsoft.com/office/drawing/2014/main" id="{D834719E-C2D3-51D3-3F89-CA9C4FABB578}"/>
              </a:ext>
            </a:extLst>
          </p:cNvPr>
          <p:cNvPicPr>
            <a:picLocks noChangeAspect="1"/>
          </p:cNvPicPr>
          <p:nvPr/>
        </p:nvPicPr>
        <p:blipFill>
          <a:blip r:embed="rId19"/>
          <a:stretch>
            <a:fillRect/>
          </a:stretch>
        </p:blipFill>
        <p:spPr>
          <a:xfrm>
            <a:off x="8822891" y="1029726"/>
            <a:ext cx="728117" cy="716696"/>
          </a:xfrm>
          <a:prstGeom prst="rect">
            <a:avLst/>
          </a:prstGeom>
        </p:spPr>
      </p:pic>
      <p:pic>
        <p:nvPicPr>
          <p:cNvPr id="60" name="図 59" descr="テキスト&#10;&#10;自動的に生成された説明">
            <a:extLst>
              <a:ext uri="{FF2B5EF4-FFF2-40B4-BE49-F238E27FC236}">
                <a16:creationId xmlns:a16="http://schemas.microsoft.com/office/drawing/2014/main" id="{66A1B5FD-389E-BB8F-CE0F-824262C464C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818" t="59591" r="3813" b="35320"/>
          <a:stretch/>
        </p:blipFill>
        <p:spPr>
          <a:xfrm>
            <a:off x="2574323" y="3173077"/>
            <a:ext cx="2201696" cy="273084"/>
          </a:xfrm>
          <a:prstGeom prst="rect">
            <a:avLst/>
          </a:prstGeom>
        </p:spPr>
      </p:pic>
      <p:sp>
        <p:nvSpPr>
          <p:cNvPr id="39" name="正方形/長方形 38">
            <a:extLst>
              <a:ext uri="{FF2B5EF4-FFF2-40B4-BE49-F238E27FC236}">
                <a16:creationId xmlns:a16="http://schemas.microsoft.com/office/drawing/2014/main" id="{9580DAFC-B279-B7E5-11F1-03936F3E142B}"/>
              </a:ext>
            </a:extLst>
          </p:cNvPr>
          <p:cNvSpPr/>
          <p:nvPr/>
        </p:nvSpPr>
        <p:spPr>
          <a:xfrm>
            <a:off x="2663717" y="3251988"/>
            <a:ext cx="2027146"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苦しい時に読んでみて</a:t>
            </a:r>
          </a:p>
        </p:txBody>
      </p:sp>
      <p:sp>
        <p:nvSpPr>
          <p:cNvPr id="13" name="スライド番号プレースホルダー 12">
            <a:extLst>
              <a:ext uri="{FF2B5EF4-FFF2-40B4-BE49-F238E27FC236}">
                <a16:creationId xmlns:a16="http://schemas.microsoft.com/office/drawing/2014/main" id="{66479800-7F55-9FDF-EC31-76EEF68AEADC}"/>
              </a:ext>
            </a:extLst>
          </p:cNvPr>
          <p:cNvSpPr>
            <a:spLocks noGrp="1"/>
          </p:cNvSpPr>
          <p:nvPr>
            <p:ph type="sldNum" sz="quarter" idx="4"/>
          </p:nvPr>
        </p:nvSpPr>
        <p:spPr>
          <a:xfrm>
            <a:off x="9326419" y="6587414"/>
            <a:ext cx="630513" cy="278421"/>
          </a:xfrm>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73755442"/>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17C86D57244844795CDA1298133AC16" ma:contentTypeVersion="4" ma:contentTypeDescription="新しいドキュメントを作成します。" ma:contentTypeScope="" ma:versionID="0549cb6af975256a5eb61d8ff15dbc44">
  <xsd:schema xmlns:xsd="http://www.w3.org/2001/XMLSchema" xmlns:xs="http://www.w3.org/2001/XMLSchema" xmlns:p="http://schemas.microsoft.com/office/2006/metadata/properties" xmlns:ns2="c86e53c5-b730-4ebd-a7a9-0ffc4b7a3a10" targetNamespace="http://schemas.microsoft.com/office/2006/metadata/properties" ma:root="true" ma:fieldsID="8897d42a43701ef26db76ea53819d2e8" ns2:_="">
    <xsd:import namespace="c86e53c5-b730-4ebd-a7a9-0ffc4b7a3a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e53c5-b730-4ebd-a7a9-0ffc4b7a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D2C10D-AFE2-4E9A-B0B4-5D2D34835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e53c5-b730-4ebd-a7a9-0ffc4b7a3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2BCEF1F3-83CB-4ED3-A3F4-8761232B3425}">
  <ds:schemaRef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c86e53c5-b730-4ebd-a7a9-0ffc4b7a3a1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7574</TotalTime>
  <Words>705</Words>
  <Application>Microsoft Office PowerPoint</Application>
  <PresentationFormat>A4 210 x 297 mm</PresentationFormat>
  <Paragraphs>84</Paragraphs>
  <Slides>4</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vt:i4>
      </vt:variant>
    </vt:vector>
  </HeadingPairs>
  <TitlesOfParts>
    <vt:vector size="16" baseType="lpstr">
      <vt:lpstr>Meiryo UI</vt:lpstr>
      <vt:lpstr>UD デジタル 教科書体 NK-R</vt:lpstr>
      <vt:lpstr>メイリオ</vt:lpstr>
      <vt:lpstr>メイリオ</vt:lpstr>
      <vt:lpstr>游ゴシック</vt:lpstr>
      <vt:lpstr>游ゴシック Medium</vt:lpstr>
      <vt:lpstr>Arial</vt:lpstr>
      <vt:lpstr>Calibri</vt:lpstr>
      <vt:lpstr>Calibri Light</vt:lpstr>
      <vt:lpstr>Segoe UI</vt:lpstr>
      <vt:lpstr>Office テーマ</vt:lpstr>
      <vt:lpstr>3_Office テーマ</vt:lpstr>
      <vt:lpstr>こんなことが起こった時、どのような制度が使えるでしょうか。</vt:lpstr>
      <vt:lpstr>PowerPoint プレゼンテーション</vt:lpstr>
      <vt:lpstr>あなたはひとりじゃない（内閣府孤独・孤立対策ウェブサイト）　チャットボット表示例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65</cp:revision>
  <cp:lastPrinted>2024-07-08T06:18:32Z</cp:lastPrinted>
  <dcterms:created xsi:type="dcterms:W3CDTF">2024-06-19T07:14:26Z</dcterms:created>
  <dcterms:modified xsi:type="dcterms:W3CDTF">2024-07-17T01:55:08Z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0x010100B17C86D57244844795CDA1298133AC16</vt:lpwstr>
  </property>
</Properties>
</file>