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714" r:id="rId5"/>
  </p:sldMasterIdLst>
  <p:notesMasterIdLst>
    <p:notesMasterId r:id="rId10"/>
  </p:notesMasterIdLst>
  <p:handoutMasterIdLst>
    <p:handoutMasterId r:id="rId11"/>
  </p:handoutMasterIdLst>
  <p:sldIdLst>
    <p:sldId id="2147477055" r:id="rId6"/>
    <p:sldId id="2147477076" r:id="rId7"/>
    <p:sldId id="2147477068" r:id="rId8"/>
    <p:sldId id="2147477049" r:id="rId9"/>
  </p:sldIdLst>
  <p:sldSz cx="9906000" cy="6858000" type="A4"/>
  <p:notesSz cx="8623300" cy="1253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D0A60-8060-6E70-5B00-63217A56FDD3}" name="珠美 山﨑" initials="珠美" userId="S::YTOAY@lansys.mhlw.go.jp::424d15c3-c094-4339-9f4b-77bd34acf7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6F5"/>
    <a:srgbClr val="DF637E"/>
    <a:srgbClr val="7EC4C1"/>
    <a:srgbClr val="E4E2ED"/>
    <a:srgbClr val="E57F95"/>
    <a:srgbClr val="FDF3B9"/>
    <a:srgbClr val="C9E7E7"/>
    <a:srgbClr val="EBE9F3"/>
    <a:srgbClr val="FEDFE1"/>
    <a:srgbClr val="66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6" autoAdjust="0"/>
    <p:restoredTop sz="97398" autoAdjust="0"/>
  </p:normalViewPr>
  <p:slideViewPr>
    <p:cSldViewPr>
      <p:cViewPr varScale="1">
        <p:scale>
          <a:sx n="155" d="100"/>
          <a:sy n="155" d="100"/>
        </p:scale>
        <p:origin x="1972" y="76"/>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4884542" y="1"/>
            <a:ext cx="3736764" cy="629081"/>
          </a:xfrm>
          <a:prstGeom prst="rect">
            <a:avLst/>
          </a:prstGeom>
        </p:spPr>
        <p:txBody>
          <a:bodyPr vert="horz" lIns="115544" tIns="57772" rIns="115544" bIns="57772" rtlCol="0"/>
          <a:lstStyle>
            <a:lvl1pPr algn="r">
              <a:defRPr sz="1500"/>
            </a:lvl1pPr>
          </a:lstStyle>
          <a:p>
            <a:fld id="{BC100692-EAF4-2D4D-8CB7-4A95778DD0E4}" type="datetimeFigureOut">
              <a:rPr kumimoji="1" lang="ja-JP" altLang="en-US" smtClean="0"/>
              <a:t>2024/7/17</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4884542" y="11908996"/>
            <a:ext cx="3736764" cy="629080"/>
          </a:xfrm>
          <a:prstGeom prst="rect">
            <a:avLst/>
          </a:prstGeom>
        </p:spPr>
        <p:txBody>
          <a:bodyPr vert="horz" lIns="115544" tIns="57772" rIns="115544" bIns="57772" rtlCol="0" anchor="b"/>
          <a:lstStyle>
            <a:lvl1pPr algn="r">
              <a:defRPr sz="15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p:cNvSpPr>
            <a:spLocks noGrp="1"/>
          </p:cNvSpPr>
          <p:nvPr>
            <p:ph type="dt" idx="1"/>
          </p:nvPr>
        </p:nvSpPr>
        <p:spPr>
          <a:xfrm>
            <a:off x="4884542" y="1"/>
            <a:ext cx="3736764" cy="629081"/>
          </a:xfrm>
          <a:prstGeom prst="rect">
            <a:avLst/>
          </a:prstGeom>
        </p:spPr>
        <p:txBody>
          <a:bodyPr vert="horz" lIns="115544" tIns="57772" rIns="115544" bIns="57772" rtlCol="0"/>
          <a:lstStyle>
            <a:lvl1pPr algn="r">
              <a:defRPr sz="1500"/>
            </a:lvl1pPr>
          </a:lstStyle>
          <a:p>
            <a:fld id="{B37A305E-D807-3946-A1A4-56C9B77AFB38}" type="datetimeFigureOut">
              <a:rPr kumimoji="1" lang="ja-JP" altLang="en-US" smtClean="0"/>
              <a:t>2024/7/17</a:t>
            </a:fld>
            <a:endParaRPr kumimoji="1" lang="ja-JP" altLang="en-US"/>
          </a:p>
        </p:txBody>
      </p:sp>
      <p:sp>
        <p:nvSpPr>
          <p:cNvPr id="4" name="スライド イメージ プレースホルダー 3"/>
          <p:cNvSpPr>
            <a:spLocks noGrp="1" noRot="1" noChangeAspect="1"/>
          </p:cNvSpPr>
          <p:nvPr>
            <p:ph type="sldImg" idx="2"/>
          </p:nvPr>
        </p:nvSpPr>
        <p:spPr>
          <a:xfrm>
            <a:off x="1255713" y="1568450"/>
            <a:ext cx="6111875" cy="4230688"/>
          </a:xfrm>
          <a:prstGeom prst="rect">
            <a:avLst/>
          </a:prstGeom>
          <a:noFill/>
          <a:ln w="12700">
            <a:solidFill>
              <a:prstClr val="black"/>
            </a:solidFill>
          </a:ln>
        </p:spPr>
        <p:txBody>
          <a:bodyPr vert="horz" lIns="115544" tIns="57772" rIns="115544" bIns="57772" rtlCol="0" anchor="ctr"/>
          <a:lstStyle/>
          <a:p>
            <a:endParaRPr lang="ja-JP" altLang="en-US"/>
          </a:p>
        </p:txBody>
      </p:sp>
      <p:sp>
        <p:nvSpPr>
          <p:cNvPr id="5" name="ノート プレースホルダー 4"/>
          <p:cNvSpPr>
            <a:spLocks noGrp="1"/>
          </p:cNvSpPr>
          <p:nvPr>
            <p:ph type="body" sz="quarter" idx="3"/>
          </p:nvPr>
        </p:nvSpPr>
        <p:spPr>
          <a:xfrm>
            <a:off x="862330" y="6033949"/>
            <a:ext cx="6898640" cy="4936867"/>
          </a:xfrm>
          <a:prstGeom prst="rect">
            <a:avLst/>
          </a:prstGeom>
        </p:spPr>
        <p:txBody>
          <a:bodyPr vert="horz" lIns="115544" tIns="57772" rIns="115544" bIns="577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7" name="スライド番号プレースホルダー 6"/>
          <p:cNvSpPr>
            <a:spLocks noGrp="1"/>
          </p:cNvSpPr>
          <p:nvPr>
            <p:ph type="sldNum" sz="quarter" idx="5"/>
          </p:nvPr>
        </p:nvSpPr>
        <p:spPr>
          <a:xfrm>
            <a:off x="4884542" y="11908996"/>
            <a:ext cx="3736764" cy="629080"/>
          </a:xfrm>
          <a:prstGeom prst="rect">
            <a:avLst/>
          </a:prstGeom>
        </p:spPr>
        <p:txBody>
          <a:bodyPr vert="horz" lIns="115544" tIns="57772" rIns="115544" bIns="57772" rtlCol="0" anchor="b"/>
          <a:lstStyle>
            <a:lvl1pPr algn="r">
              <a:defRPr sz="15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3</a:t>
            </a:fld>
            <a:endParaRPr kumimoji="1" lang="ja-JP" altLang="en-US"/>
          </a:p>
        </p:txBody>
      </p:sp>
    </p:spTree>
    <p:extLst>
      <p:ext uri="{BB962C8B-B14F-4D97-AF65-F5344CB8AC3E}">
        <p14:creationId xmlns:p14="http://schemas.microsoft.com/office/powerpoint/2010/main" val="410285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4</a:t>
            </a:fld>
            <a:endParaRPr kumimoji="1" lang="ja-JP" altLang="en-US"/>
          </a:p>
        </p:txBody>
      </p:sp>
    </p:spTree>
    <p:extLst>
      <p:ext uri="{BB962C8B-B14F-4D97-AF65-F5344CB8AC3E}">
        <p14:creationId xmlns:p14="http://schemas.microsoft.com/office/powerpoint/2010/main" val="249547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0"/>
            <a:ext cx="9907200" cy="52060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7"/>
            <a:ext cx="3896710" cy="52060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27311"/>
            <a:ext cx="9906000" cy="64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200" y="517574"/>
            <a:ext cx="9907200" cy="345461"/>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 rIns="360000" bIns="72000" rtlCol="0" anchor="t">
            <a:sp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3424" y="0"/>
            <a:ext cx="9907200" cy="36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51000" tIns="204750" rIns="292500" bIns="585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09290" y="0"/>
            <a:ext cx="3896710" cy="36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360000"/>
          </a:xfrm>
        </p:spPr>
        <p:txBody>
          <a:bodyPr tIns="324000" rIns="288000" bIns="36000"/>
          <a:lstStyle>
            <a:lvl1pPr>
              <a:defRPr sz="1600">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65468" y="6551318"/>
            <a:ext cx="630513" cy="278421"/>
          </a:xfrm>
          <a:prstGeom prst="rect">
            <a:avLst/>
          </a:prstGeom>
        </p:spPr>
        <p:txBody>
          <a:bodyPr vert="horz" lIns="0" tIns="0" rIns="0" bIns="0" rtlCol="0" anchor="t"/>
          <a:lstStyle>
            <a:lvl1pPr algn="r">
              <a:defRPr sz="1138"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0C1B511E-7CA6-6B37-7DF3-19D62CF49C55}"/>
              </a:ext>
            </a:extLst>
          </p:cNvPr>
          <p:cNvSpPr>
            <a:spLocks noGrp="1"/>
          </p:cNvSpPr>
          <p:nvPr>
            <p:ph idx="1"/>
          </p:nvPr>
        </p:nvSpPr>
        <p:spPr>
          <a:xfrm>
            <a:off x="360086" y="1879526"/>
            <a:ext cx="9185828" cy="4449838"/>
          </a:xfrm>
        </p:spPr>
        <p:txBody>
          <a:bodyPr>
            <a:normAutofit/>
          </a:bodyPr>
          <a:lstStyle>
            <a:lvl1pPr marL="146250" indent="-146250">
              <a:lnSpc>
                <a:spcPct val="100000"/>
              </a:lnSpc>
              <a:spcBef>
                <a:spcPts val="0"/>
              </a:spcBef>
              <a:spcAft>
                <a:spcPts val="0"/>
              </a:spcAft>
              <a:buNone/>
              <a:defRPr sz="1138">
                <a:latin typeface="UD デジタル 教科書体 NK-R" panose="02020400000000000000" pitchFamily="18" charset="-128"/>
                <a:ea typeface="UD デジタル 教科書体 NK-R" panose="02020400000000000000" pitchFamily="18" charset="-128"/>
              </a:defRPr>
            </a:lvl1pPr>
            <a:lvl2pPr marL="180980" indent="0">
              <a:buNone/>
              <a:defRPr sz="1138">
                <a:latin typeface="UD デジタル 教科書体 NK-R" panose="02020400000000000000" pitchFamily="18" charset="-128"/>
                <a:ea typeface="UD デジタル 教科書体 NK-R" panose="02020400000000000000" pitchFamily="18" charset="-128"/>
              </a:defRPr>
            </a:lvl2pPr>
            <a:lvl3pPr marL="0" indent="-146250">
              <a:lnSpc>
                <a:spcPct val="100000"/>
              </a:lnSpc>
              <a:spcBef>
                <a:spcPts val="0"/>
              </a:spcBef>
              <a:spcAft>
                <a:spcPts val="0"/>
              </a:spcAft>
              <a:defRPr sz="1138">
                <a:latin typeface="UD デジタル 教科書体 NK-R" panose="02020400000000000000" pitchFamily="18" charset="-128"/>
                <a:ea typeface="UD デジタル 教科書体 NK-R" panose="02020400000000000000" pitchFamily="18" charset="-128"/>
              </a:defRPr>
            </a:lvl3pPr>
            <a:lvl4pPr marL="0" indent="-146250">
              <a:lnSpc>
                <a:spcPct val="100000"/>
              </a:lnSpc>
              <a:spcBef>
                <a:spcPts val="0"/>
              </a:spcBef>
              <a:spcAft>
                <a:spcPts val="0"/>
              </a:spcAft>
              <a:defRPr sz="1138">
                <a:latin typeface="UD デジタル 教科書体 NK-R" panose="02020400000000000000" pitchFamily="18" charset="-128"/>
                <a:ea typeface="UD デジタル 教科書体 NK-R" panose="02020400000000000000" pitchFamily="18" charset="-128"/>
              </a:defRPr>
            </a:lvl4pPr>
            <a:lvl5pPr marL="0" indent="-146250">
              <a:lnSpc>
                <a:spcPct val="100000"/>
              </a:lnSpc>
              <a:spcBef>
                <a:spcPts val="0"/>
              </a:spcBef>
              <a:spcAft>
                <a:spcPts val="0"/>
              </a:spcAft>
              <a:defRPr sz="1138">
                <a:latin typeface="UD デジタル 教科書体 NK-R" panose="02020400000000000000" pitchFamily="18" charset="-128"/>
                <a:ea typeface="UD デジタル 教科書体 NK-R" panose="02020400000000000000" pitchFamily="18" charset="-128"/>
              </a:defRPr>
            </a:lvl5pPr>
          </a:lstStyle>
          <a:p>
            <a:pPr lvl="0"/>
            <a:r>
              <a:rPr lang="ja-JP" altLang="en-US" dirty="0"/>
              <a:t>マスター テキストの書式設定</a:t>
            </a:r>
            <a:endParaRPr lang="en-US" altLang="ja-JP" dirty="0"/>
          </a:p>
        </p:txBody>
      </p:sp>
    </p:spTree>
    <p:extLst>
      <p:ext uri="{BB962C8B-B14F-4D97-AF65-F5344CB8AC3E}">
        <p14:creationId xmlns:p14="http://schemas.microsoft.com/office/powerpoint/2010/main" val="184488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530531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2408216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335387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63254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3140147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345718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スライド番号プレースホルダー 2">
            <a:extLst>
              <a:ext uri="{FF2B5EF4-FFF2-40B4-BE49-F238E27FC236}">
                <a16:creationId xmlns:a16="http://schemas.microsoft.com/office/drawing/2014/main" id="{23F60695-C0E9-D3B9-641B-1766573BA023}"/>
              </a:ext>
            </a:extLst>
          </p:cNvPr>
          <p:cNvSpPr>
            <a:spLocks noGrp="1"/>
          </p:cNvSpPr>
          <p:nvPr>
            <p:ph type="sldNum" sz="quarter" idx="4"/>
          </p:nvPr>
        </p:nvSpPr>
        <p:spPr>
          <a:xfrm>
            <a:off x="9143534" y="6569111"/>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1047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1"/>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1080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8"/>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540000"/>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9147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94799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83026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770297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71246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89299"/>
            <a:ext cx="3913874" cy="317651"/>
          </a:xfrm>
        </p:spPr>
        <p:txBody>
          <a:bodyPr wrap="square" lIns="0" tIns="0" rIns="0" bIns="0" anchor="b">
            <a:spAutoFit/>
          </a:bodyPr>
          <a:lstStyle>
            <a:lvl1pPr marL="0" indent="0">
              <a:spcAft>
                <a:spcPts val="400"/>
              </a:spcAft>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2021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年</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4</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月</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latin typeface="UD デジタル 教科書体 NK-R" panose="02020400000000000000" pitchFamily="18" charset="-128"/>
                <a:ea typeface="UD デジタル 教科書体 NK-R" panose="02020400000000000000" pitchFamily="18" charset="-128"/>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8" r:id="rId1"/>
    <p:sldLayoutId id="2147483713"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 id="2147483726" r:id="rId12"/>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0B8FE-5C8F-4B98-B4D2-8BF17B1A0BF3}" type="slidenum">
              <a:rPr kumimoji="1" lang="ja-JP" altLang="en-US" smtClean="0"/>
              <a:t>‹#›</a:t>
            </a:fld>
            <a:endParaRPr kumimoji="1" lang="ja-JP" altLang="en-US"/>
          </a:p>
        </p:txBody>
      </p:sp>
    </p:spTree>
    <p:extLst>
      <p:ext uri="{BB962C8B-B14F-4D97-AF65-F5344CB8AC3E}">
        <p14:creationId xmlns:p14="http://schemas.microsoft.com/office/powerpoint/2010/main" val="170560246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hyperlink" Target="https://www.notalone-cao.go.jp/" TargetMode="External"/><Relationship Id="rId5" Type="http://schemas.openxmlformats.org/officeDocument/2006/relationships/image" Target="../media/image8.png"/><Relationship Id="rId10" Type="http://schemas.openxmlformats.org/officeDocument/2006/relationships/hyperlink" Target="https://www.notalone-cas.go.jp/" TargetMode="External"/><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hyperlink" Target="https://notalone-cao.go.jp/under18/" TargetMode="Externa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xml"/><Relationship Id="rId16" Type="http://schemas.openxmlformats.org/officeDocument/2006/relationships/image" Target="../media/image36.png"/><Relationship Id="rId20"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BF23F79-7441-8F6B-A8F2-385BDF4C53C2}"/>
              </a:ext>
            </a:extLst>
          </p:cNvPr>
          <p:cNvSpPr txBox="1"/>
          <p:nvPr/>
        </p:nvSpPr>
        <p:spPr>
          <a:xfrm>
            <a:off x="273305" y="693311"/>
            <a:ext cx="9359389" cy="5968813"/>
          </a:xfrm>
          <a:prstGeom prst="rect">
            <a:avLst/>
          </a:prstGeom>
          <a:noFill/>
        </p:spPr>
        <p:txBody>
          <a:bodyPr wrap="square">
            <a:spAutoFit/>
          </a:bodyPr>
          <a:lstStyle/>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大学生活最後の思い出づくりに行ったスノボ旅行が、全ての始まりだった。</a:t>
            </a:r>
          </a:p>
          <a:p>
            <a:pPr marL="0" marR="0" lvl="0" indent="120650" algn="just" defTabSz="457200" rtl="0" eaLnBrk="0" fontAlgn="auto" latinLnBrk="0" hangingPunct="1">
              <a:lnSpc>
                <a:spcPct val="120000"/>
              </a:lnSpc>
              <a:spcBef>
                <a:spcPts val="0"/>
              </a:spcBef>
              <a:spcAft>
                <a:spcPts val="12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滑走中に転倒し、脊髄を損傷。医師から、一生車イスの生活になると言われた。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全身がしびれて痛み、いくら力を入れても体が動かない。</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やっとの思いでつかんだ就職の内定も断るしかなかった。</a:t>
            </a:r>
          </a:p>
          <a:p>
            <a:pPr marL="0" marR="0" lvl="0" indent="120650" algn="just" defTabSz="457200" rtl="0" eaLnBrk="0" fontAlgn="auto" latinLnBrk="0" hangingPunct="1">
              <a:lnSpc>
                <a:spcPct val="120000"/>
              </a:lnSpc>
              <a:spcBef>
                <a:spcPts val="0"/>
              </a:spcBef>
              <a:spcAft>
                <a:spcPts val="12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頬を伝った悔し涙をぬぐうことさえ、できなかった。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最初は、体を起こすだけで、気分が悪くなった。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前は何気なくできていた動作が、途方もなく難しいものに思えた。</a:t>
            </a:r>
          </a:p>
          <a:p>
            <a:pPr marL="0" marR="0" lvl="0" indent="120650" algn="just" defTabSz="457200" rtl="0" eaLnBrk="0" fontAlgn="auto" latinLnBrk="0" hangingPunct="1">
              <a:lnSpc>
                <a:spcPct val="120000"/>
              </a:lnSpc>
              <a:spcBef>
                <a:spcPts val="0"/>
              </a:spcBef>
              <a:spcAft>
                <a:spcPts val="12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夢であってほしいと、何度も願った。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それでも必死にリハビリに励んだ。</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ベッドからの起き上がり、車イスへの移動。</a:t>
            </a:r>
          </a:p>
          <a:p>
            <a:pPr marL="0" marR="0" lvl="0" indent="120650" algn="just" defTabSz="457200" rtl="0" eaLnBrk="0" fontAlgn="auto" latinLnBrk="0" hangingPunct="1">
              <a:lnSpc>
                <a:spcPct val="120000"/>
              </a:lnSpc>
              <a:spcBef>
                <a:spcPts val="0"/>
              </a:spcBef>
              <a:spcAft>
                <a:spcPts val="12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少しでも一人でできることを増やさなければならない。</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退院の日が近づいている。生活のこと、仕事のこと。</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この体でどうやって生きていけばいいのだろう。</a:t>
            </a:r>
          </a:p>
        </p:txBody>
      </p:sp>
      <p:sp>
        <p:nvSpPr>
          <p:cNvPr id="7" name="スライド番号プレースホルダー 6">
            <a:extLst>
              <a:ext uri="{FF2B5EF4-FFF2-40B4-BE49-F238E27FC236}">
                <a16:creationId xmlns:a16="http://schemas.microsoft.com/office/drawing/2014/main" id="{BE4CE4C8-D72B-B177-7EA2-8AF3E567D147}"/>
              </a:ext>
            </a:extLst>
          </p:cNvPr>
          <p:cNvSpPr>
            <a:spLocks noGrp="1"/>
          </p:cNvSpPr>
          <p:nvPr>
            <p:ph type="sldNum" sz="quarter" idx="4"/>
          </p:nvPr>
        </p:nvSpPr>
        <p:spPr/>
        <p:txBody>
          <a:bodyPr anchor="b"/>
          <a:lstStyle/>
          <a:p>
            <a:fld id="{48F63A3B-78C7-47BE-AE5E-E10140E04643}" type="slidenum">
              <a:rPr lang="en-US" smtClean="0"/>
              <a:pPr/>
              <a:t>1</a:t>
            </a:fld>
            <a:endParaRPr lang="en-US" dirty="0"/>
          </a:p>
        </p:txBody>
      </p:sp>
      <p:pic>
        <p:nvPicPr>
          <p:cNvPr id="4" name="図 3" descr="自転車の車輪&#10;&#10;低い精度で自動的に生成された説明">
            <a:extLst>
              <a:ext uri="{FF2B5EF4-FFF2-40B4-BE49-F238E27FC236}">
                <a16:creationId xmlns:a16="http://schemas.microsoft.com/office/drawing/2014/main" id="{DDD97FC0-F894-218E-6C80-D94C87EFD52E}"/>
              </a:ext>
            </a:extLst>
          </p:cNvPr>
          <p:cNvPicPr>
            <a:picLocks noChangeAspect="1"/>
          </p:cNvPicPr>
          <p:nvPr/>
        </p:nvPicPr>
        <p:blipFill>
          <a:blip r:embed="rId2" cstate="print">
            <a:alphaModFix amt="8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flipH="1">
            <a:off x="6393160" y="4275559"/>
            <a:ext cx="3239534" cy="2159690"/>
          </a:xfrm>
          <a:prstGeom prst="rect">
            <a:avLst/>
          </a:prstGeom>
          <a:ln>
            <a:noFill/>
          </a:ln>
          <a:effectLst>
            <a:softEdge rad="635000"/>
          </a:effectLst>
        </p:spPr>
      </p:pic>
      <p:sp>
        <p:nvSpPr>
          <p:cNvPr id="9" name="タイトル 1">
            <a:extLst>
              <a:ext uri="{FF2B5EF4-FFF2-40B4-BE49-F238E27FC236}">
                <a16:creationId xmlns:a16="http://schemas.microsoft.com/office/drawing/2014/main" id="{E0AAE77F-BFCC-1DB7-A3E5-3373E338CEDC}"/>
              </a:ext>
            </a:extLst>
          </p:cNvPr>
          <p:cNvSpPr>
            <a:spLocks noGrp="1"/>
          </p:cNvSpPr>
          <p:nvPr>
            <p:ph type="title"/>
          </p:nvPr>
        </p:nvSpPr>
        <p:spPr>
          <a:xfrm>
            <a:off x="0" y="27680"/>
            <a:ext cx="9906000" cy="523755"/>
          </a:xfrm>
        </p:spPr>
        <p:txBody>
          <a:bodyPr tIns="360000" rIns="360000" bIns="36000"/>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272"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こんなことが起こった時、どのような制度が使えるでしょうか。</a:t>
            </a:r>
          </a:p>
        </p:txBody>
      </p:sp>
      <p:sp>
        <p:nvSpPr>
          <p:cNvPr id="2" name="テキスト ボックス 1">
            <a:extLst>
              <a:ext uri="{FF2B5EF4-FFF2-40B4-BE49-F238E27FC236}">
                <a16:creationId xmlns:a16="http://schemas.microsoft.com/office/drawing/2014/main" id="{C072613C-4914-FB07-4D7F-E16ABE9A15EC}"/>
              </a:ext>
            </a:extLst>
          </p:cNvPr>
          <p:cNvSpPr txBox="1"/>
          <p:nvPr/>
        </p:nvSpPr>
        <p:spPr>
          <a:xfrm>
            <a:off x="2360712" y="1026171"/>
            <a:ext cx="812637"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せき ずい</a:t>
            </a:r>
          </a:p>
        </p:txBody>
      </p:sp>
      <p:sp>
        <p:nvSpPr>
          <p:cNvPr id="5" name="テキスト ボックス 4">
            <a:extLst>
              <a:ext uri="{FF2B5EF4-FFF2-40B4-BE49-F238E27FC236}">
                <a16:creationId xmlns:a16="http://schemas.microsoft.com/office/drawing/2014/main" id="{70D5A2A2-93A4-D359-4A98-F7EEA96A5A9E}"/>
              </a:ext>
            </a:extLst>
          </p:cNvPr>
          <p:cNvSpPr txBox="1"/>
          <p:nvPr/>
        </p:nvSpPr>
        <p:spPr>
          <a:xfrm>
            <a:off x="408648" y="1025370"/>
            <a:ext cx="720080" cy="269304"/>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かっ そう</a:t>
            </a:r>
          </a:p>
        </p:txBody>
      </p:sp>
      <p:sp>
        <p:nvSpPr>
          <p:cNvPr id="8" name="テキスト ボックス 7">
            <a:extLst>
              <a:ext uri="{FF2B5EF4-FFF2-40B4-BE49-F238E27FC236}">
                <a16:creationId xmlns:a16="http://schemas.microsoft.com/office/drawing/2014/main" id="{DF31ED8E-7622-1493-09DE-8EBB364AC303}"/>
              </a:ext>
            </a:extLst>
          </p:cNvPr>
          <p:cNvSpPr txBox="1"/>
          <p:nvPr/>
        </p:nvSpPr>
        <p:spPr>
          <a:xfrm>
            <a:off x="260605" y="2379144"/>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ほほ</a:t>
            </a:r>
          </a:p>
        </p:txBody>
      </p:sp>
      <p:sp>
        <p:nvSpPr>
          <p:cNvPr id="10" name="テキスト ボックス 9">
            <a:extLst>
              <a:ext uri="{FF2B5EF4-FFF2-40B4-BE49-F238E27FC236}">
                <a16:creationId xmlns:a16="http://schemas.microsoft.com/office/drawing/2014/main" id="{493385CD-62A5-81F6-C3EF-C53F17935556}"/>
              </a:ext>
            </a:extLst>
          </p:cNvPr>
          <p:cNvSpPr txBox="1"/>
          <p:nvPr/>
        </p:nvSpPr>
        <p:spPr>
          <a:xfrm>
            <a:off x="4196327" y="3331736"/>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と   ほう</a:t>
            </a:r>
          </a:p>
        </p:txBody>
      </p:sp>
      <p:sp>
        <p:nvSpPr>
          <p:cNvPr id="11" name="テキスト ボックス 10">
            <a:extLst>
              <a:ext uri="{FF2B5EF4-FFF2-40B4-BE49-F238E27FC236}">
                <a16:creationId xmlns:a16="http://schemas.microsoft.com/office/drawing/2014/main" id="{2EFB368B-A151-CC53-67B9-BFD5F1D9D624}"/>
              </a:ext>
            </a:extLst>
          </p:cNvPr>
          <p:cNvSpPr txBox="1"/>
          <p:nvPr/>
        </p:nvSpPr>
        <p:spPr>
          <a:xfrm>
            <a:off x="3251034" y="4285833"/>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はげ</a:t>
            </a:r>
          </a:p>
        </p:txBody>
      </p:sp>
      <p:sp>
        <p:nvSpPr>
          <p:cNvPr id="12" name="テキスト ボックス 11">
            <a:extLst>
              <a:ext uri="{FF2B5EF4-FFF2-40B4-BE49-F238E27FC236}">
                <a16:creationId xmlns:a16="http://schemas.microsoft.com/office/drawing/2014/main" id="{56596A1A-C5DA-1555-AF40-17D05C1ACA71}"/>
              </a:ext>
            </a:extLst>
          </p:cNvPr>
          <p:cNvSpPr txBox="1"/>
          <p:nvPr/>
        </p:nvSpPr>
        <p:spPr>
          <a:xfrm>
            <a:off x="1448676" y="1026171"/>
            <a:ext cx="812637"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てん  とう</a:t>
            </a:r>
          </a:p>
        </p:txBody>
      </p:sp>
      <p:sp>
        <p:nvSpPr>
          <p:cNvPr id="14" name="テキスト ボックス 13">
            <a:extLst>
              <a:ext uri="{FF2B5EF4-FFF2-40B4-BE49-F238E27FC236}">
                <a16:creationId xmlns:a16="http://schemas.microsoft.com/office/drawing/2014/main" id="{71CC384B-D884-DA1C-8DD5-C89C7D0D9E58}"/>
              </a:ext>
            </a:extLst>
          </p:cNvPr>
          <p:cNvSpPr txBox="1"/>
          <p:nvPr/>
        </p:nvSpPr>
        <p:spPr>
          <a:xfrm>
            <a:off x="1530771" y="2379144"/>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くや</a:t>
            </a:r>
          </a:p>
        </p:txBody>
      </p:sp>
      <p:sp>
        <p:nvSpPr>
          <p:cNvPr id="15" name="テキスト ボックス 14">
            <a:extLst>
              <a:ext uri="{FF2B5EF4-FFF2-40B4-BE49-F238E27FC236}">
                <a16:creationId xmlns:a16="http://schemas.microsoft.com/office/drawing/2014/main" id="{2F1CE72C-6E54-81BD-9BC5-9D24C4972C7A}"/>
              </a:ext>
            </a:extLst>
          </p:cNvPr>
          <p:cNvSpPr txBox="1"/>
          <p:nvPr/>
        </p:nvSpPr>
        <p:spPr>
          <a:xfrm>
            <a:off x="904379" y="3331736"/>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なに　 げ</a:t>
            </a:r>
          </a:p>
        </p:txBody>
      </p:sp>
      <p:sp>
        <p:nvSpPr>
          <p:cNvPr id="17" name="テキスト ボックス 16">
            <a:extLst>
              <a:ext uri="{FF2B5EF4-FFF2-40B4-BE49-F238E27FC236}">
                <a16:creationId xmlns:a16="http://schemas.microsoft.com/office/drawing/2014/main" id="{4836BA3B-DF10-765B-B2FB-75A1E22314E5}"/>
              </a:ext>
            </a:extLst>
          </p:cNvPr>
          <p:cNvSpPr txBox="1"/>
          <p:nvPr/>
        </p:nvSpPr>
        <p:spPr>
          <a:xfrm>
            <a:off x="2035308" y="2379144"/>
            <a:ext cx="731722"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なみだ</a:t>
            </a:r>
          </a:p>
        </p:txBody>
      </p:sp>
    </p:spTree>
    <p:extLst>
      <p:ext uri="{BB962C8B-B14F-4D97-AF65-F5344CB8AC3E}">
        <p14:creationId xmlns:p14="http://schemas.microsoft.com/office/powerpoint/2010/main" val="83332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F34052-851B-14A9-A93F-251F86745A8F}"/>
              </a:ext>
            </a:extLst>
          </p:cNvPr>
          <p:cNvSpPr>
            <a:spLocks noGrp="1"/>
          </p:cNvSpPr>
          <p:nvPr>
            <p:ph type="sldNum" sz="quarter" idx="4"/>
          </p:nvPr>
        </p:nvSpPr>
        <p:spPr>
          <a:xfrm>
            <a:off x="9207779" y="6557581"/>
            <a:ext cx="630513" cy="278421"/>
          </a:xfrm>
        </p:spPr>
        <p:txBody>
          <a:bodyPr anchor="b"/>
          <a:lstStyle/>
          <a:p>
            <a:fld id="{48F63A3B-78C7-47BE-AE5E-E10140E04643}" type="slidenum">
              <a:rPr lang="en-US" smtClean="0"/>
              <a:pPr/>
              <a:t>2</a:t>
            </a:fld>
            <a:endParaRPr lang="en-US" dirty="0"/>
          </a:p>
        </p:txBody>
      </p:sp>
      <p:grpSp>
        <p:nvGrpSpPr>
          <p:cNvPr id="23" name="グループ化 22">
            <a:extLst>
              <a:ext uri="{FF2B5EF4-FFF2-40B4-BE49-F238E27FC236}">
                <a16:creationId xmlns:a16="http://schemas.microsoft.com/office/drawing/2014/main" id="{512CC698-AD06-6928-3A82-80F8CAB27278}"/>
              </a:ext>
            </a:extLst>
          </p:cNvPr>
          <p:cNvGrpSpPr/>
          <p:nvPr/>
        </p:nvGrpSpPr>
        <p:grpSpPr>
          <a:xfrm>
            <a:off x="5313040" y="616332"/>
            <a:ext cx="4434776" cy="292388"/>
            <a:chOff x="5313040" y="616332"/>
            <a:chExt cx="4434776" cy="292388"/>
          </a:xfrm>
        </p:grpSpPr>
        <p:sp>
          <p:nvSpPr>
            <p:cNvPr id="24" name="テキスト ボックス 23">
              <a:extLst>
                <a:ext uri="{FF2B5EF4-FFF2-40B4-BE49-F238E27FC236}">
                  <a16:creationId xmlns:a16="http://schemas.microsoft.com/office/drawing/2014/main" id="{F64B5CDE-C9A9-45B4-260F-92EF829285CE}"/>
                </a:ext>
              </a:extLst>
            </p:cNvPr>
            <p:cNvSpPr txBox="1"/>
            <p:nvPr/>
          </p:nvSpPr>
          <p:spPr>
            <a:xfrm>
              <a:off x="5313040" y="616332"/>
              <a:ext cx="4434776" cy="292388"/>
            </a:xfrm>
            <a:prstGeom prst="rect">
              <a:avLst/>
            </a:prstGeom>
            <a:noFill/>
          </p:spPr>
          <p:txBody>
            <a:bodyPr wrap="square">
              <a:spAutoFit/>
            </a:bodyPr>
            <a:lstStyle/>
            <a:p>
              <a:pPr algn="ctr"/>
              <a:r>
                <a:rPr kumimoji="1" lang="ja-JP" altLang="en-US" sz="1300" b="1" dirty="0">
                  <a:latin typeface="UD デジタル 教科書体 NK-R" panose="02020400000000000000" pitchFamily="18" charset="-128"/>
                  <a:ea typeface="UD デジタル 教科書体 NK-R" panose="02020400000000000000" pitchFamily="18" charset="-128"/>
                </a:rPr>
                <a:t>（　　　</a:t>
              </a:r>
              <a:r>
                <a:rPr kumimoji="1" lang="ja-JP" altLang="en-US" sz="1138" b="1" dirty="0">
                  <a:latin typeface="UD デジタル 教科書体 NK-R" panose="02020400000000000000" pitchFamily="18" charset="-128"/>
                  <a:ea typeface="UD デジタル 教科書体 NK-R" panose="02020400000000000000" pitchFamily="18" charset="-128"/>
                </a:rPr>
                <a:t>年　　　　組　　　　　番　　氏名　</a:t>
              </a:r>
              <a:r>
                <a:rPr kumimoji="1" lang="ja-JP" altLang="en-US" sz="1300" b="1" dirty="0">
                  <a:latin typeface="UD デジタル 教科書体 NK-R" panose="02020400000000000000" pitchFamily="18" charset="-128"/>
                  <a:ea typeface="UD デジタル 教科書体 NK-R" panose="02020400000000000000" pitchFamily="18" charset="-128"/>
                </a:rPr>
                <a:t>　　　　　　　　　　　　　　　　　　　　　　　　　　）</a:t>
              </a:r>
              <a:endParaRPr kumimoji="1" lang="en-US" altLang="ja-JP" sz="975" b="1" dirty="0">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B7A7B95-F82A-3104-28EF-D89FD7A17487}"/>
                </a:ext>
              </a:extLst>
            </p:cNvPr>
            <p:cNvCxnSpPr>
              <a:cxnSpLocks/>
            </p:cNvCxnSpPr>
            <p:nvPr/>
          </p:nvCxnSpPr>
          <p:spPr>
            <a:xfrm>
              <a:off x="5374468" y="891407"/>
              <a:ext cx="431192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D06F455F-679B-41A1-1585-E544868D1EBE}"/>
              </a:ext>
            </a:extLst>
          </p:cNvPr>
          <p:cNvSpPr txBox="1"/>
          <p:nvPr/>
        </p:nvSpPr>
        <p:spPr>
          <a:xfrm>
            <a:off x="1789460" y="127540"/>
            <a:ext cx="7541056" cy="369332"/>
          </a:xfrm>
          <a:prstGeom prst="rect">
            <a:avLst/>
          </a:prstGeom>
          <a:noFill/>
        </p:spPr>
        <p:txBody>
          <a:bodyPr wrap="square">
            <a:spAutoFit/>
          </a:bodyPr>
          <a:lstStyle/>
          <a:p>
            <a:pPr marL="643500" indent="-643500"/>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ストーリーのようなできごとが起こったときに使えそうな</a:t>
            </a:r>
            <a:r>
              <a:rPr lang="ja-JP" altLang="ja-JP"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制度</a:t>
            </a:r>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を調べてみましょう。</a:t>
            </a:r>
            <a:endParaRPr lang="ja-JP" altLang="en-US" dirty="0"/>
          </a:p>
        </p:txBody>
      </p:sp>
      <p:sp>
        <p:nvSpPr>
          <p:cNvPr id="74" name="四角形: 角を丸くする 73">
            <a:extLst>
              <a:ext uri="{FF2B5EF4-FFF2-40B4-BE49-F238E27FC236}">
                <a16:creationId xmlns:a16="http://schemas.microsoft.com/office/drawing/2014/main" id="{EAB098F4-438D-34F5-D284-5B86140A9DEE}"/>
              </a:ext>
            </a:extLst>
          </p:cNvPr>
          <p:cNvSpPr>
            <a:spLocks noChangeAspect="1"/>
          </p:cNvSpPr>
          <p:nvPr/>
        </p:nvSpPr>
        <p:spPr>
          <a:xfrm>
            <a:off x="230310" y="1358497"/>
            <a:ext cx="3591001" cy="16983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sp>
        <p:nvSpPr>
          <p:cNvPr id="142" name="正方形/長方形 141">
            <a:extLst>
              <a:ext uri="{FF2B5EF4-FFF2-40B4-BE49-F238E27FC236}">
                <a16:creationId xmlns:a16="http://schemas.microsoft.com/office/drawing/2014/main" id="{11F147C2-8553-6141-A898-1D4D37F2AE24}"/>
              </a:ext>
            </a:extLst>
          </p:cNvPr>
          <p:cNvSpPr/>
          <p:nvPr/>
        </p:nvSpPr>
        <p:spPr>
          <a:xfrm>
            <a:off x="294897" y="676936"/>
            <a:ext cx="4835284" cy="785328"/>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marL="285750" indent="-285750">
              <a:buFont typeface="Arial" panose="020B0604020202020204" pitchFamily="34" charset="0"/>
              <a:buChar char="•"/>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政府のウェブページを活用して、対応方法として使えそうな制度を二つ探して、制度名と制度の内容、対象者や申請先を書いてみましょう。</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8" name="グループ化 107">
            <a:extLst>
              <a:ext uri="{FF2B5EF4-FFF2-40B4-BE49-F238E27FC236}">
                <a16:creationId xmlns:a16="http://schemas.microsoft.com/office/drawing/2014/main" id="{BE6BF6EC-7BE2-E19E-3DF2-3108CB2D1C9D}"/>
              </a:ext>
            </a:extLst>
          </p:cNvPr>
          <p:cNvGrpSpPr/>
          <p:nvPr/>
        </p:nvGrpSpPr>
        <p:grpSpPr>
          <a:xfrm>
            <a:off x="245287" y="1462264"/>
            <a:ext cx="4884893" cy="2372214"/>
            <a:chOff x="4692208" y="1310052"/>
            <a:chExt cx="4884893" cy="2372214"/>
          </a:xfrm>
        </p:grpSpPr>
        <p:sp>
          <p:nvSpPr>
            <p:cNvPr id="98" name="正方形/長方形 97">
              <a:extLst>
                <a:ext uri="{FF2B5EF4-FFF2-40B4-BE49-F238E27FC236}">
                  <a16:creationId xmlns:a16="http://schemas.microsoft.com/office/drawing/2014/main" id="{28A07780-6100-209D-D8D5-42802C175785}"/>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（１）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4" name="グループ化 103">
              <a:extLst>
                <a:ext uri="{FF2B5EF4-FFF2-40B4-BE49-F238E27FC236}">
                  <a16:creationId xmlns:a16="http://schemas.microsoft.com/office/drawing/2014/main" id="{CAB5DA72-C16C-6B78-7F2C-CF95B446E39E}"/>
                </a:ext>
              </a:extLst>
            </p:cNvPr>
            <p:cNvGrpSpPr/>
            <p:nvPr/>
          </p:nvGrpSpPr>
          <p:grpSpPr>
            <a:xfrm>
              <a:off x="4995267" y="1597215"/>
              <a:ext cx="4581834" cy="2085051"/>
              <a:chOff x="5179950" y="1595878"/>
              <a:chExt cx="4506194" cy="1984684"/>
            </a:xfrm>
          </p:grpSpPr>
          <p:sp>
            <p:nvSpPr>
              <p:cNvPr id="99" name="大かっこ 98">
                <a:extLst>
                  <a:ext uri="{FF2B5EF4-FFF2-40B4-BE49-F238E27FC236}">
                    <a16:creationId xmlns:a16="http://schemas.microsoft.com/office/drawing/2014/main" id="{621AF02E-688C-E339-42FF-73A0249F5CB4}"/>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0" name="大かっこ 99">
                <a:extLst>
                  <a:ext uri="{FF2B5EF4-FFF2-40B4-BE49-F238E27FC236}">
                    <a16:creationId xmlns:a16="http://schemas.microsoft.com/office/drawing/2014/main" id="{423A1734-7146-DD9E-EB88-1C543139FD1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grpSp>
        <p:nvGrpSpPr>
          <p:cNvPr id="8" name="グループ化 7">
            <a:extLst>
              <a:ext uri="{FF2B5EF4-FFF2-40B4-BE49-F238E27FC236}">
                <a16:creationId xmlns:a16="http://schemas.microsoft.com/office/drawing/2014/main" id="{BB2CCDBE-D92D-EB6B-B282-274ACA38FBDD}"/>
              </a:ext>
            </a:extLst>
          </p:cNvPr>
          <p:cNvGrpSpPr/>
          <p:nvPr/>
        </p:nvGrpSpPr>
        <p:grpSpPr>
          <a:xfrm>
            <a:off x="5466794" y="980728"/>
            <a:ext cx="4175469" cy="5648723"/>
            <a:chOff x="361669" y="974734"/>
            <a:chExt cx="4175469" cy="5648723"/>
          </a:xfrm>
        </p:grpSpPr>
        <p:grpSp>
          <p:nvGrpSpPr>
            <p:cNvPr id="134" name="グループ化 133">
              <a:extLst>
                <a:ext uri="{FF2B5EF4-FFF2-40B4-BE49-F238E27FC236}">
                  <a16:creationId xmlns:a16="http://schemas.microsoft.com/office/drawing/2014/main" id="{FD6B5FE2-352F-F559-00A9-DC1FB6F710EB}"/>
                </a:ext>
              </a:extLst>
            </p:cNvPr>
            <p:cNvGrpSpPr/>
            <p:nvPr/>
          </p:nvGrpSpPr>
          <p:grpSpPr>
            <a:xfrm>
              <a:off x="370918" y="974734"/>
              <a:ext cx="4166220" cy="2921591"/>
              <a:chOff x="433969" y="876751"/>
              <a:chExt cx="4166220" cy="2921591"/>
            </a:xfrm>
          </p:grpSpPr>
          <p:sp>
            <p:nvSpPr>
              <p:cNvPr id="61" name="四角形: 角を丸くする 60">
                <a:extLst>
                  <a:ext uri="{FF2B5EF4-FFF2-40B4-BE49-F238E27FC236}">
                    <a16:creationId xmlns:a16="http://schemas.microsoft.com/office/drawing/2014/main" id="{E2C8BEA8-7524-34C6-37D9-9352ABD15DC5}"/>
                  </a:ext>
                </a:extLst>
              </p:cNvPr>
              <p:cNvSpPr>
                <a:spLocks noChangeAspect="1"/>
              </p:cNvSpPr>
              <p:nvPr/>
            </p:nvSpPr>
            <p:spPr>
              <a:xfrm>
                <a:off x="433969" y="876751"/>
                <a:ext cx="4166220" cy="2921591"/>
              </a:xfrm>
              <a:prstGeom prst="roundRect">
                <a:avLst>
                  <a:gd name="adj" fmla="val 4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grpSp>
            <p:nvGrpSpPr>
              <p:cNvPr id="133" name="グループ化 132">
                <a:extLst>
                  <a:ext uri="{FF2B5EF4-FFF2-40B4-BE49-F238E27FC236}">
                    <a16:creationId xmlns:a16="http://schemas.microsoft.com/office/drawing/2014/main" id="{73BC21A5-6A43-EAFE-F9FD-35619D0A6A85}"/>
                  </a:ext>
                </a:extLst>
              </p:cNvPr>
              <p:cNvGrpSpPr/>
              <p:nvPr/>
            </p:nvGrpSpPr>
            <p:grpSpPr>
              <a:xfrm>
                <a:off x="561164" y="988100"/>
                <a:ext cx="3823804" cy="2623403"/>
                <a:chOff x="561164" y="988100"/>
                <a:chExt cx="3823804" cy="2623403"/>
              </a:xfrm>
            </p:grpSpPr>
            <p:grpSp>
              <p:nvGrpSpPr>
                <p:cNvPr id="126" name="グループ化 125">
                  <a:extLst>
                    <a:ext uri="{FF2B5EF4-FFF2-40B4-BE49-F238E27FC236}">
                      <a16:creationId xmlns:a16="http://schemas.microsoft.com/office/drawing/2014/main" id="{0BB5AAE6-5DEF-C9D0-6C02-E6BA409F0466}"/>
                    </a:ext>
                  </a:extLst>
                </p:cNvPr>
                <p:cNvGrpSpPr/>
                <p:nvPr/>
              </p:nvGrpSpPr>
              <p:grpSpPr>
                <a:xfrm>
                  <a:off x="763049" y="988100"/>
                  <a:ext cx="3621919" cy="796633"/>
                  <a:chOff x="681001" y="524365"/>
                  <a:chExt cx="3621919" cy="796633"/>
                </a:xfrm>
              </p:grpSpPr>
              <p:sp>
                <p:nvSpPr>
                  <p:cNvPr id="35" name="テキスト ボックス 34">
                    <a:extLst>
                      <a:ext uri="{FF2B5EF4-FFF2-40B4-BE49-F238E27FC236}">
                        <a16:creationId xmlns:a16="http://schemas.microsoft.com/office/drawing/2014/main" id="{5925B0A2-E9F4-76A7-1481-AFCB4D4C997B}"/>
                      </a:ext>
                    </a:extLst>
                  </p:cNvPr>
                  <p:cNvSpPr txBox="1"/>
                  <p:nvPr/>
                </p:nvSpPr>
                <p:spPr>
                  <a:xfrm>
                    <a:off x="2114275" y="1067082"/>
                    <a:ext cx="2188645"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（内閣府 孤独・孤立対策推進室）</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30D26154-3F80-D127-5DCF-8BA3DBBA36FF}"/>
                      </a:ext>
                    </a:extLst>
                  </p:cNvPr>
                  <p:cNvSpPr txBox="1"/>
                  <p:nvPr/>
                </p:nvSpPr>
                <p:spPr>
                  <a:xfrm>
                    <a:off x="681001" y="524365"/>
                    <a:ext cx="2250561" cy="527067"/>
                  </a:xfrm>
                  <a:prstGeom prst="rect">
                    <a:avLst/>
                  </a:prstGeom>
                  <a:noFill/>
                </p:spPr>
                <p:txBody>
                  <a:bodyPr wrap="square">
                    <a:spAutoFit/>
                  </a:bodyPr>
                  <a:lstStyle/>
                  <a:p>
                    <a:pPr algn="ctr"/>
                    <a:r>
                      <a:rPr kumimoji="1" lang="ja-JP" altLang="en-US" sz="1625" b="1" dirty="0">
                        <a:latin typeface="UD デジタル 教科書体 NK-R" panose="02020400000000000000" pitchFamily="18" charset="-128"/>
                        <a:ea typeface="UD デジタル 教科書体 NK-R" panose="02020400000000000000" pitchFamily="18" charset="-128"/>
                      </a:rPr>
                      <a:t>あなたはひとりじゃない </a:t>
                    </a:r>
                    <a:br>
                      <a:rPr kumimoji="1" lang="en-US" altLang="ja-JP" sz="1625" b="1" dirty="0">
                        <a:latin typeface="UD デジタル 教科書体 NK-R" panose="02020400000000000000" pitchFamily="18" charset="-128"/>
                        <a:ea typeface="UD デジタル 教科書体 NK-R" panose="02020400000000000000" pitchFamily="18" charset="-128"/>
                      </a:rPr>
                    </a:br>
                    <a:r>
                      <a:rPr kumimoji="1" lang="ja-JP" altLang="en-US" sz="1200" b="1" dirty="0">
                        <a:latin typeface="UD デジタル 教科書体 NK-R" panose="02020400000000000000" pitchFamily="18" charset="-128"/>
                        <a:ea typeface="UD デジタル 教科書体 NK-R" panose="02020400000000000000" pitchFamily="18" charset="-128"/>
                      </a:rPr>
                      <a:t>孤独・孤立対策ウェブサイト</a:t>
                    </a:r>
                    <a:endParaRPr kumimoji="1" lang="ja-JP" altLang="en-US" sz="1300" b="1" dirty="0">
                      <a:latin typeface="UD デジタル 教科書体 NK-R" panose="02020400000000000000" pitchFamily="18" charset="-128"/>
                      <a:ea typeface="UD デジタル 教科書体 NK-R" panose="02020400000000000000" pitchFamily="18" charset="-128"/>
                    </a:endParaRPr>
                  </a:p>
                </p:txBody>
              </p:sp>
            </p:grpSp>
            <p:sp>
              <p:nvSpPr>
                <p:cNvPr id="69" name="テキスト ボックス 68">
                  <a:extLst>
                    <a:ext uri="{FF2B5EF4-FFF2-40B4-BE49-F238E27FC236}">
                      <a16:creationId xmlns:a16="http://schemas.microsoft.com/office/drawing/2014/main" id="{C0974A65-C4CD-6F5D-C4B9-AE3665E1A5CA}"/>
                    </a:ext>
                  </a:extLst>
                </p:cNvPr>
                <p:cNvSpPr txBox="1"/>
                <p:nvPr/>
              </p:nvSpPr>
              <p:spPr>
                <a:xfrm>
                  <a:off x="561164" y="1944153"/>
                  <a:ext cx="3821325" cy="461665"/>
                </a:xfrm>
                <a:prstGeom prst="rect">
                  <a:avLst/>
                </a:prstGeom>
                <a:noFill/>
              </p:spPr>
              <p:txBody>
                <a:bodyPr wrap="square">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いくつかの質問に答えていくことにより、状況に合った支援制度や相談窓口をチャットボットで探すことができます。</a:t>
                  </a:r>
                </a:p>
              </p:txBody>
            </p:sp>
            <p:grpSp>
              <p:nvGrpSpPr>
                <p:cNvPr id="130" name="グループ化 129">
                  <a:extLst>
                    <a:ext uri="{FF2B5EF4-FFF2-40B4-BE49-F238E27FC236}">
                      <a16:creationId xmlns:a16="http://schemas.microsoft.com/office/drawing/2014/main" id="{CDB886B3-12D9-FE38-1D08-53712A9B35CA}"/>
                    </a:ext>
                  </a:extLst>
                </p:cNvPr>
                <p:cNvGrpSpPr/>
                <p:nvPr/>
              </p:nvGrpSpPr>
              <p:grpSpPr>
                <a:xfrm>
                  <a:off x="749964" y="2723765"/>
                  <a:ext cx="3525730" cy="887738"/>
                  <a:chOff x="760176" y="2723765"/>
                  <a:chExt cx="3525730" cy="887738"/>
                </a:xfrm>
              </p:grpSpPr>
              <p:grpSp>
                <p:nvGrpSpPr>
                  <p:cNvPr id="125" name="グループ化 124">
                    <a:extLst>
                      <a:ext uri="{FF2B5EF4-FFF2-40B4-BE49-F238E27FC236}">
                        <a16:creationId xmlns:a16="http://schemas.microsoft.com/office/drawing/2014/main" id="{26BB1F41-0797-A251-935B-017713C89868}"/>
                      </a:ext>
                    </a:extLst>
                  </p:cNvPr>
                  <p:cNvGrpSpPr/>
                  <p:nvPr/>
                </p:nvGrpSpPr>
                <p:grpSpPr>
                  <a:xfrm>
                    <a:off x="768621" y="2742206"/>
                    <a:ext cx="3517285" cy="790548"/>
                    <a:chOff x="505242" y="2512912"/>
                    <a:chExt cx="3517285" cy="790548"/>
                  </a:xfrm>
                </p:grpSpPr>
                <p:sp>
                  <p:nvSpPr>
                    <p:cNvPr id="115" name="テキスト ボックス 114">
                      <a:extLst>
                        <a:ext uri="{FF2B5EF4-FFF2-40B4-BE49-F238E27FC236}">
                          <a16:creationId xmlns:a16="http://schemas.microsoft.com/office/drawing/2014/main" id="{339FDAB1-3862-E74C-842E-2DF63416E885}"/>
                        </a:ext>
                      </a:extLst>
                    </p:cNvPr>
                    <p:cNvSpPr txBox="1"/>
                    <p:nvPr/>
                  </p:nvSpPr>
                  <p:spPr>
                    <a:xfrm>
                      <a:off x="3071610" y="2512912"/>
                      <a:ext cx="950917"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QR</a:t>
                      </a:r>
                      <a:r>
                        <a:rPr kumimoji="1" lang="ja-JP" altLang="en-US" sz="1050" b="1" dirty="0">
                          <a:latin typeface="UD デジタル 教科書体 NK-R" panose="02020400000000000000" pitchFamily="18" charset="-128"/>
                          <a:ea typeface="UD デジタル 教科書体 NK-R" panose="02020400000000000000" pitchFamily="18" charset="-128"/>
                        </a:rPr>
                        <a:t>コード）</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nvGrpSpPr>
                    <p:cNvPr id="122" name="グループ化 121">
                      <a:extLst>
                        <a:ext uri="{FF2B5EF4-FFF2-40B4-BE49-F238E27FC236}">
                          <a16:creationId xmlns:a16="http://schemas.microsoft.com/office/drawing/2014/main" id="{38EB9E7D-01C8-301D-62D0-569AF6A1D7E4}"/>
                        </a:ext>
                      </a:extLst>
                    </p:cNvPr>
                    <p:cNvGrpSpPr/>
                    <p:nvPr/>
                  </p:nvGrpSpPr>
                  <p:grpSpPr>
                    <a:xfrm>
                      <a:off x="554015" y="2677649"/>
                      <a:ext cx="2653448" cy="302478"/>
                      <a:chOff x="554015" y="2677649"/>
                      <a:chExt cx="2653448" cy="302478"/>
                    </a:xfrm>
                  </p:grpSpPr>
                  <p:pic>
                    <p:nvPicPr>
                      <p:cNvPr id="37" name="図 36">
                        <a:extLst>
                          <a:ext uri="{FF2B5EF4-FFF2-40B4-BE49-F238E27FC236}">
                            <a16:creationId xmlns:a16="http://schemas.microsoft.com/office/drawing/2014/main" id="{D90AAD3A-30E0-38F0-92F0-503E7FB8E0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rcRect l="1428" t="37576" r="-1428" b="44565"/>
                      <a:stretch/>
                    </p:blipFill>
                    <p:spPr>
                      <a:xfrm>
                        <a:off x="1018381" y="2677649"/>
                        <a:ext cx="2189082" cy="300305"/>
                      </a:xfrm>
                      <a:prstGeom prst="rect">
                        <a:avLst/>
                      </a:prstGeom>
                    </p:spPr>
                  </p:pic>
                  <p:sp>
                    <p:nvSpPr>
                      <p:cNvPr id="38" name="テキスト ボックス 37">
                        <a:extLst>
                          <a:ext uri="{FF2B5EF4-FFF2-40B4-BE49-F238E27FC236}">
                            <a16:creationId xmlns:a16="http://schemas.microsoft.com/office/drawing/2014/main" id="{5CDC548C-0C1E-F3BF-10F9-4AD73BA00254}"/>
                          </a:ext>
                        </a:extLst>
                      </p:cNvPr>
                      <p:cNvSpPr txBox="1"/>
                      <p:nvPr/>
                    </p:nvSpPr>
                    <p:spPr>
                      <a:xfrm>
                        <a:off x="1147955" y="2737752"/>
                        <a:ext cx="1549977" cy="242375"/>
                      </a:xfrm>
                      <a:prstGeom prst="rect">
                        <a:avLst/>
                      </a:prstGeom>
                      <a:noFill/>
                    </p:spPr>
                    <p:txBody>
                      <a:bodyPr wrap="square" rtlCol="0" anchor="ctr">
                        <a:spAutoFit/>
                      </a:bodyPr>
                      <a:lstStyle/>
                      <a:p>
                        <a:pPr defTabSz="742950">
                          <a:defRPr/>
                        </a:pPr>
                        <a:r>
                          <a:rPr kumimoji="1" lang="ja-JP" altLang="en-US" sz="975" spc="81" dirty="0">
                            <a:solidFill>
                              <a:prstClr val="black"/>
                            </a:solidFill>
                            <a:latin typeface="UD デジタル 教科書体 NK-R" panose="02020400000000000000" pitchFamily="18" charset="-128"/>
                            <a:ea typeface="UD デジタル 教科書体 NK-R" panose="02020400000000000000" pitchFamily="18" charset="-128"/>
                          </a:rPr>
                          <a:t>あなたはひとりじゃない</a:t>
                        </a:r>
                      </a:p>
                    </p:txBody>
                  </p:sp>
                  <p:sp>
                    <p:nvSpPr>
                      <p:cNvPr id="116" name="テキスト ボックス 115">
                        <a:extLst>
                          <a:ext uri="{FF2B5EF4-FFF2-40B4-BE49-F238E27FC236}">
                            <a16:creationId xmlns:a16="http://schemas.microsoft.com/office/drawing/2014/main" id="{C4779A7E-0E69-BEDD-66ED-EDD2A77316EA}"/>
                          </a:ext>
                        </a:extLst>
                      </p:cNvPr>
                      <p:cNvSpPr txBox="1"/>
                      <p:nvPr/>
                    </p:nvSpPr>
                    <p:spPr>
                      <a:xfrm>
                        <a:off x="554015" y="2718488"/>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（検索）</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18" name="テキスト ボックス 117">
                      <a:extLst>
                        <a:ext uri="{FF2B5EF4-FFF2-40B4-BE49-F238E27FC236}">
                          <a16:creationId xmlns:a16="http://schemas.microsoft.com/office/drawing/2014/main" id="{78B60D8A-CCB4-2C66-7A95-44D0C2B93EF3}"/>
                        </a:ext>
                      </a:extLst>
                    </p:cNvPr>
                    <p:cNvSpPr txBox="1"/>
                    <p:nvPr/>
                  </p:nvSpPr>
                  <p:spPr>
                    <a:xfrm>
                      <a:off x="505242" y="3049544"/>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URL</a:t>
                      </a:r>
                      <a:r>
                        <a:rPr kumimoji="1" lang="ja-JP" altLang="en-US" sz="1050" b="1" dirty="0">
                          <a:latin typeface="UD デジタル 教科書体 NK-R" panose="02020400000000000000" pitchFamily="18" charset="-128"/>
                          <a:ea typeface="UD デジタル 教科書体 NK-R" panose="02020400000000000000" pitchFamily="18" charset="-128"/>
                        </a:rPr>
                        <a:t>）</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27" name="正方形/長方形 126">
                    <a:extLst>
                      <a:ext uri="{FF2B5EF4-FFF2-40B4-BE49-F238E27FC236}">
                        <a16:creationId xmlns:a16="http://schemas.microsoft.com/office/drawing/2014/main" id="{CE3CC726-6899-2552-4FBA-701BF952383E}"/>
                      </a:ext>
                    </a:extLst>
                  </p:cNvPr>
                  <p:cNvSpPr/>
                  <p:nvPr/>
                </p:nvSpPr>
                <p:spPr>
                  <a:xfrm>
                    <a:off x="760176" y="2723765"/>
                    <a:ext cx="3505307" cy="887738"/>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200" dirty="0">
                      <a:solidFill>
                        <a:sysClr val="windowText" lastClr="000000"/>
                      </a:solidFill>
                    </a:endParaRPr>
                  </a:p>
                </p:txBody>
              </p:sp>
            </p:grpSp>
          </p:grpSp>
        </p:grpSp>
        <p:grpSp>
          <p:nvGrpSpPr>
            <p:cNvPr id="6" name="グループ化 5">
              <a:extLst>
                <a:ext uri="{FF2B5EF4-FFF2-40B4-BE49-F238E27FC236}">
                  <a16:creationId xmlns:a16="http://schemas.microsoft.com/office/drawing/2014/main" id="{E095AFF3-89ED-915D-B540-CC425CDA7F50}"/>
                </a:ext>
              </a:extLst>
            </p:cNvPr>
            <p:cNvGrpSpPr/>
            <p:nvPr/>
          </p:nvGrpSpPr>
          <p:grpSpPr>
            <a:xfrm>
              <a:off x="361669" y="4002017"/>
              <a:ext cx="4094212" cy="2621440"/>
              <a:chOff x="-107854" y="3150477"/>
              <a:chExt cx="4094212" cy="2621440"/>
            </a:xfrm>
          </p:grpSpPr>
          <p:grpSp>
            <p:nvGrpSpPr>
              <p:cNvPr id="114" name="グループ化 113">
                <a:extLst>
                  <a:ext uri="{FF2B5EF4-FFF2-40B4-BE49-F238E27FC236}">
                    <a16:creationId xmlns:a16="http://schemas.microsoft.com/office/drawing/2014/main" id="{37A93A03-762A-4198-D81F-B8E97703E0A0}"/>
                  </a:ext>
                </a:extLst>
              </p:cNvPr>
              <p:cNvGrpSpPr/>
              <p:nvPr/>
            </p:nvGrpSpPr>
            <p:grpSpPr>
              <a:xfrm>
                <a:off x="-107854" y="3150477"/>
                <a:ext cx="4094212" cy="2621440"/>
                <a:chOff x="328899" y="2827803"/>
                <a:chExt cx="4094212" cy="2621440"/>
              </a:xfrm>
            </p:grpSpPr>
            <p:sp>
              <p:nvSpPr>
                <p:cNvPr id="9" name="テキスト ボックス 8">
                  <a:extLst>
                    <a:ext uri="{FF2B5EF4-FFF2-40B4-BE49-F238E27FC236}">
                      <a16:creationId xmlns:a16="http://schemas.microsoft.com/office/drawing/2014/main" id="{3FD483FF-1A09-5691-9934-77EE2C3AC256}"/>
                    </a:ext>
                  </a:extLst>
                </p:cNvPr>
                <p:cNvSpPr txBox="1"/>
                <p:nvPr/>
              </p:nvSpPr>
              <p:spPr>
                <a:xfrm>
                  <a:off x="356610" y="2827803"/>
                  <a:ext cx="1180580" cy="246221"/>
                </a:xfrm>
                <a:prstGeom prst="rect">
                  <a:avLst/>
                </a:prstGeom>
                <a:solidFill>
                  <a:schemeClr val="bg1"/>
                </a:solidFill>
              </p:spPr>
              <p:txBody>
                <a:bodyPr wrap="square">
                  <a:spAutoFit/>
                </a:bodyPr>
                <a:lstStyle/>
                <a:p>
                  <a:pPr algn="ctr">
                    <a:spcAft>
                      <a:spcPts val="600"/>
                    </a:spcAft>
                  </a:pPr>
                  <a:r>
                    <a:rPr lang="ja-JP" altLang="en-US" sz="1000" b="1" i="0" dirty="0">
                      <a:solidFill>
                        <a:srgbClr val="000000"/>
                      </a:solidFill>
                      <a:effectLst/>
                      <a:latin typeface="UD デジタル 教科書体 NK-R" panose="02020400000000000000" pitchFamily="18" charset="-128"/>
                      <a:ea typeface="UD デジタル 教科書体 NK-R" panose="02020400000000000000" pitchFamily="18" charset="-128"/>
                    </a:rPr>
                    <a:t>（画面イメージ）</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50" name="矢印: 右 49">
                  <a:extLst>
                    <a:ext uri="{FF2B5EF4-FFF2-40B4-BE49-F238E27FC236}">
                      <a16:creationId xmlns:a16="http://schemas.microsoft.com/office/drawing/2014/main" id="{250DEF5E-55F1-9927-EFF0-3BF38F3B2DCC}"/>
                    </a:ext>
                  </a:extLst>
                </p:cNvPr>
                <p:cNvSpPr/>
                <p:nvPr/>
              </p:nvSpPr>
              <p:spPr>
                <a:xfrm>
                  <a:off x="1596630" y="4094783"/>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2" name="正方形/長方形 61">
                  <a:extLst>
                    <a:ext uri="{FF2B5EF4-FFF2-40B4-BE49-F238E27FC236}">
                      <a16:creationId xmlns:a16="http://schemas.microsoft.com/office/drawing/2014/main" id="{7CDD44C6-BAF8-A842-C4CD-A38548848B91}"/>
                    </a:ext>
                  </a:extLst>
                </p:cNvPr>
                <p:cNvSpPr/>
                <p:nvPr/>
              </p:nvSpPr>
              <p:spPr>
                <a:xfrm>
                  <a:off x="4173311"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3" name="正方形/長方形 62">
                  <a:extLst>
                    <a:ext uri="{FF2B5EF4-FFF2-40B4-BE49-F238E27FC236}">
                      <a16:creationId xmlns:a16="http://schemas.microsoft.com/office/drawing/2014/main" id="{AEEACDF8-F632-D4D0-EB88-B47D1CA0E2C4}"/>
                    </a:ext>
                  </a:extLst>
                </p:cNvPr>
                <p:cNvSpPr/>
                <p:nvPr/>
              </p:nvSpPr>
              <p:spPr>
                <a:xfrm>
                  <a:off x="4192621"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84" name="グループ化 83">
                  <a:extLst>
                    <a:ext uri="{FF2B5EF4-FFF2-40B4-BE49-F238E27FC236}">
                      <a16:creationId xmlns:a16="http://schemas.microsoft.com/office/drawing/2014/main" id="{E73AAB46-021E-2B4B-0D84-DDF99C59A99C}"/>
                    </a:ext>
                  </a:extLst>
                </p:cNvPr>
                <p:cNvGrpSpPr/>
                <p:nvPr/>
              </p:nvGrpSpPr>
              <p:grpSpPr>
                <a:xfrm>
                  <a:off x="3159167" y="3028355"/>
                  <a:ext cx="1263944" cy="2420888"/>
                  <a:chOff x="3159167" y="3028355"/>
                  <a:chExt cx="1263944" cy="2420888"/>
                </a:xfrm>
              </p:grpSpPr>
              <p:pic>
                <p:nvPicPr>
                  <p:cNvPr id="59" name="図 58">
                    <a:extLst>
                      <a:ext uri="{FF2B5EF4-FFF2-40B4-BE49-F238E27FC236}">
                        <a16:creationId xmlns:a16="http://schemas.microsoft.com/office/drawing/2014/main" id="{F27A1EAC-29A8-44A3-A9A7-D1185E161D2D}"/>
                      </a:ext>
                    </a:extLst>
                  </p:cNvPr>
                  <p:cNvPicPr>
                    <a:picLocks noChangeAspect="1"/>
                  </p:cNvPicPr>
                  <p:nvPr/>
                </p:nvPicPr>
                <p:blipFill>
                  <a:blip r:embed="rId4"/>
                  <a:stretch>
                    <a:fillRect/>
                  </a:stretch>
                </p:blipFill>
                <p:spPr>
                  <a:xfrm>
                    <a:off x="3159167" y="3028355"/>
                    <a:ext cx="1263944" cy="2420888"/>
                  </a:xfrm>
                  <a:prstGeom prst="rect">
                    <a:avLst/>
                  </a:prstGeom>
                </p:spPr>
              </p:pic>
              <p:pic>
                <p:nvPicPr>
                  <p:cNvPr id="66" name="図 6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EE13851-E4B5-443F-169A-B79B744804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11" t="13756" r="9288" b="20286"/>
                  <a:stretch/>
                </p:blipFill>
                <p:spPr>
                  <a:xfrm>
                    <a:off x="3272342" y="3289729"/>
                    <a:ext cx="1041487" cy="1938437"/>
                  </a:xfrm>
                  <a:prstGeom prst="rect">
                    <a:avLst/>
                  </a:prstGeom>
                </p:spPr>
              </p:pic>
              <p:sp>
                <p:nvSpPr>
                  <p:cNvPr id="67" name="四角形: 角を丸くする 66">
                    <a:extLst>
                      <a:ext uri="{FF2B5EF4-FFF2-40B4-BE49-F238E27FC236}">
                        <a16:creationId xmlns:a16="http://schemas.microsoft.com/office/drawing/2014/main" id="{0F6BBA09-D661-2B06-75B2-17096685ED1A}"/>
                      </a:ext>
                    </a:extLst>
                  </p:cNvPr>
                  <p:cNvSpPr/>
                  <p:nvPr/>
                </p:nvSpPr>
                <p:spPr>
                  <a:xfrm>
                    <a:off x="3308500" y="4653136"/>
                    <a:ext cx="965279"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当てはまると思うものを１つ選んでタップしましょう</a:t>
                    </a:r>
                  </a:p>
                </p:txBody>
              </p:sp>
            </p:grpSp>
            <p:sp>
              <p:nvSpPr>
                <p:cNvPr id="18" name="正方形/長方形 17">
                  <a:extLst>
                    <a:ext uri="{FF2B5EF4-FFF2-40B4-BE49-F238E27FC236}">
                      <a16:creationId xmlns:a16="http://schemas.microsoft.com/office/drawing/2014/main" id="{D17D1049-37C5-1030-630F-2A3701FD5FDF}"/>
                    </a:ext>
                  </a:extLst>
                </p:cNvPr>
                <p:cNvSpPr/>
                <p:nvPr/>
              </p:nvSpPr>
              <p:spPr>
                <a:xfrm>
                  <a:off x="440958" y="4739428"/>
                  <a:ext cx="899395"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97" name="グループ化 96">
                  <a:extLst>
                    <a:ext uri="{FF2B5EF4-FFF2-40B4-BE49-F238E27FC236}">
                      <a16:creationId xmlns:a16="http://schemas.microsoft.com/office/drawing/2014/main" id="{F7DDE6D1-C60E-F5A3-F1AC-E4442C8A406F}"/>
                    </a:ext>
                  </a:extLst>
                </p:cNvPr>
                <p:cNvGrpSpPr/>
                <p:nvPr/>
              </p:nvGrpSpPr>
              <p:grpSpPr>
                <a:xfrm>
                  <a:off x="328899" y="3028355"/>
                  <a:ext cx="1263944" cy="2420888"/>
                  <a:chOff x="328899" y="3028355"/>
                  <a:chExt cx="1263944" cy="2420888"/>
                </a:xfrm>
              </p:grpSpPr>
              <p:pic>
                <p:nvPicPr>
                  <p:cNvPr id="5" name="図 4">
                    <a:extLst>
                      <a:ext uri="{FF2B5EF4-FFF2-40B4-BE49-F238E27FC236}">
                        <a16:creationId xmlns:a16="http://schemas.microsoft.com/office/drawing/2014/main" id="{4C70A056-B549-FBBE-A77C-07738BBBFB63}"/>
                      </a:ext>
                    </a:extLst>
                  </p:cNvPr>
                  <p:cNvPicPr>
                    <a:picLocks noChangeAspect="1"/>
                  </p:cNvPicPr>
                  <p:nvPr/>
                </p:nvPicPr>
                <p:blipFill>
                  <a:blip r:embed="rId4"/>
                  <a:stretch>
                    <a:fillRect/>
                  </a:stretch>
                </p:blipFill>
                <p:spPr>
                  <a:xfrm>
                    <a:off x="328899" y="3028355"/>
                    <a:ext cx="1263944" cy="2420888"/>
                  </a:xfrm>
                  <a:prstGeom prst="rect">
                    <a:avLst/>
                  </a:prstGeom>
                </p:spPr>
              </p:pic>
              <p:grpSp>
                <p:nvGrpSpPr>
                  <p:cNvPr id="95" name="グループ化 94">
                    <a:extLst>
                      <a:ext uri="{FF2B5EF4-FFF2-40B4-BE49-F238E27FC236}">
                        <a16:creationId xmlns:a16="http://schemas.microsoft.com/office/drawing/2014/main" id="{63033FF7-3EB0-61F4-FBF3-C015F929AA0D}"/>
                      </a:ext>
                    </a:extLst>
                  </p:cNvPr>
                  <p:cNvGrpSpPr/>
                  <p:nvPr/>
                </p:nvGrpSpPr>
                <p:grpSpPr>
                  <a:xfrm>
                    <a:off x="424312" y="3240977"/>
                    <a:ext cx="1055483" cy="1928148"/>
                    <a:chOff x="424312" y="3240977"/>
                    <a:chExt cx="1055483" cy="1928148"/>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9D55318D-CF74-18F8-BA6B-645AC03F43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921" r="23711" b="35909"/>
                    <a:stretch/>
                  </p:blipFill>
                  <p:spPr>
                    <a:xfrm>
                      <a:off x="424312" y="4696510"/>
                      <a:ext cx="1055483" cy="472615"/>
                    </a:xfrm>
                    <a:prstGeom prst="rect">
                      <a:avLst/>
                    </a:prstGeom>
                  </p:spPr>
                </p:pic>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196FA4BB-A6AF-EB90-E317-738C83D26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052" r="30783" b="77134"/>
                    <a:stretch/>
                  </p:blipFill>
                  <p:spPr>
                    <a:xfrm>
                      <a:off x="462274" y="3240977"/>
                      <a:ext cx="979559" cy="420009"/>
                    </a:xfrm>
                    <a:prstGeom prst="rect">
                      <a:avLst/>
                    </a:prstGeom>
                  </p:spPr>
                </p:pic>
                <p:sp>
                  <p:nvSpPr>
                    <p:cNvPr id="12" name="テキスト ボックス 11">
                      <a:extLst>
                        <a:ext uri="{FF2B5EF4-FFF2-40B4-BE49-F238E27FC236}">
                          <a16:creationId xmlns:a16="http://schemas.microsoft.com/office/drawing/2014/main" id="{B0A9F906-8C76-58EE-6AEA-E8F1D13894EC}"/>
                        </a:ext>
                      </a:extLst>
                    </p:cNvPr>
                    <p:cNvSpPr txBox="1"/>
                    <p:nvPr/>
                  </p:nvSpPr>
                  <p:spPr>
                    <a:xfrm>
                      <a:off x="435089" y="3700477"/>
                      <a:ext cx="900412" cy="996033"/>
                    </a:xfrm>
                    <a:prstGeom prst="rect">
                      <a:avLst/>
                    </a:prstGeom>
                    <a:noFill/>
                  </p:spPr>
                  <p:txBody>
                    <a:bodyPr wrap="square" lIns="36000" tIns="36000" rIns="36000" bIns="36000">
                      <a:spAutoFit/>
                    </a:bodyPr>
                    <a:lstStyle/>
                    <a:p>
                      <a:pPr algn="just">
                        <a:spcAft>
                          <a:spcPts val="600"/>
                        </a:spcAft>
                      </a:pPr>
                      <a:r>
                        <a:rPr lang="ja-JP" altLang="en-US" sz="500" b="1" i="0" dirty="0">
                          <a:solidFill>
                            <a:srgbClr val="000000"/>
                          </a:solidFill>
                          <a:effectLst/>
                          <a:latin typeface="+mn-ea"/>
                        </a:rPr>
                        <a:t>誰にも頼れず、ひとりで悩みごとをかかえていませんか。</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いくつかのご質問に答えていただくことにより、約</a:t>
                      </a:r>
                      <a:r>
                        <a:rPr lang="en-US" altLang="ja-JP" sz="500" b="1" dirty="0">
                          <a:solidFill>
                            <a:srgbClr val="000000"/>
                          </a:solidFill>
                          <a:latin typeface="+mn-ea"/>
                        </a:rPr>
                        <a:t>150</a:t>
                      </a:r>
                      <a:r>
                        <a:rPr lang="ja-JP" altLang="en-US" sz="500" b="1" i="0" dirty="0">
                          <a:solidFill>
                            <a:srgbClr val="000000"/>
                          </a:solidFill>
                          <a:effectLst/>
                          <a:latin typeface="+mn-ea"/>
                        </a:rPr>
                        <a:t>の支援制度や窓口の中から、あなたの状況に合った支援をチャットボットで探すことができます。</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あなたのための支援をぜひご利用ください。</a:t>
                      </a:r>
                      <a:endParaRPr lang="ja-JP" altLang="en-US" sz="500" dirty="0">
                        <a:latin typeface="+mn-ea"/>
                      </a:endParaRPr>
                    </a:p>
                  </p:txBody>
                </p:sp>
              </p:grpSp>
              <p:grpSp>
                <p:nvGrpSpPr>
                  <p:cNvPr id="96" name="グループ化 95">
                    <a:extLst>
                      <a:ext uri="{FF2B5EF4-FFF2-40B4-BE49-F238E27FC236}">
                        <a16:creationId xmlns:a16="http://schemas.microsoft.com/office/drawing/2014/main" id="{146C26DD-7A42-6C18-0B5D-A2FADB941C66}"/>
                      </a:ext>
                    </a:extLst>
                  </p:cNvPr>
                  <p:cNvGrpSpPr/>
                  <p:nvPr/>
                </p:nvGrpSpPr>
                <p:grpSpPr>
                  <a:xfrm>
                    <a:off x="836342" y="4817284"/>
                    <a:ext cx="475959" cy="470642"/>
                    <a:chOff x="836342" y="4817284"/>
                    <a:chExt cx="475959" cy="470642"/>
                  </a:xfrm>
                </p:grpSpPr>
                <p:cxnSp>
                  <p:nvCxnSpPr>
                    <p:cNvPr id="72" name="直線矢印コネクタ 71">
                      <a:extLst>
                        <a:ext uri="{FF2B5EF4-FFF2-40B4-BE49-F238E27FC236}">
                          <a16:creationId xmlns:a16="http://schemas.microsoft.com/office/drawing/2014/main" id="{748E6C01-D1F7-B59B-CB72-A992A25F0583}"/>
                        </a:ext>
                      </a:extLst>
                    </p:cNvPr>
                    <p:cNvCxnSpPr>
                      <a:cxnSpLocks/>
                    </p:cNvCxnSpPr>
                    <p:nvPr/>
                  </p:nvCxnSpPr>
                  <p:spPr>
                    <a:xfrm flipV="1">
                      <a:off x="1064568" y="4817284"/>
                      <a:ext cx="0" cy="324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71" name="四角形: 角を丸くする 70">
                      <a:extLst>
                        <a:ext uri="{FF2B5EF4-FFF2-40B4-BE49-F238E27FC236}">
                          <a16:creationId xmlns:a16="http://schemas.microsoft.com/office/drawing/2014/main" id="{99A4A2E9-84CE-8663-C99E-D2A5017ECD79}"/>
                        </a:ext>
                      </a:extLst>
                    </p:cNvPr>
                    <p:cNvSpPr/>
                    <p:nvPr/>
                  </p:nvSpPr>
                  <p:spPr>
                    <a:xfrm>
                      <a:off x="836342" y="5141284"/>
                      <a:ext cx="475959" cy="146642"/>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タップ</a:t>
                      </a:r>
                    </a:p>
                  </p:txBody>
                </p:sp>
              </p:grpSp>
            </p:grpSp>
            <p:grpSp>
              <p:nvGrpSpPr>
                <p:cNvPr id="93" name="グループ化 92">
                  <a:extLst>
                    <a:ext uri="{FF2B5EF4-FFF2-40B4-BE49-F238E27FC236}">
                      <a16:creationId xmlns:a16="http://schemas.microsoft.com/office/drawing/2014/main" id="{B8F5A939-ECFF-8A5E-8DD1-72E54FABC49D}"/>
                    </a:ext>
                  </a:extLst>
                </p:cNvPr>
                <p:cNvGrpSpPr/>
                <p:nvPr/>
              </p:nvGrpSpPr>
              <p:grpSpPr>
                <a:xfrm>
                  <a:off x="1744840" y="3028355"/>
                  <a:ext cx="1263944" cy="2420888"/>
                  <a:chOff x="1744840" y="3028355"/>
                  <a:chExt cx="1263944" cy="2420888"/>
                </a:xfrm>
              </p:grpSpPr>
              <p:grpSp>
                <p:nvGrpSpPr>
                  <p:cNvPr id="48" name="グループ化 47">
                    <a:extLst>
                      <a:ext uri="{FF2B5EF4-FFF2-40B4-BE49-F238E27FC236}">
                        <a16:creationId xmlns:a16="http://schemas.microsoft.com/office/drawing/2014/main" id="{C478784E-CAD2-95C6-6D09-266C154C9D91}"/>
                      </a:ext>
                    </a:extLst>
                  </p:cNvPr>
                  <p:cNvGrpSpPr/>
                  <p:nvPr/>
                </p:nvGrpSpPr>
                <p:grpSpPr>
                  <a:xfrm>
                    <a:off x="1744840" y="3028355"/>
                    <a:ext cx="1263944" cy="2420888"/>
                    <a:chOff x="1634600" y="3028355"/>
                    <a:chExt cx="1263944" cy="2420888"/>
                  </a:xfrm>
                </p:grpSpPr>
                <p:grpSp>
                  <p:nvGrpSpPr>
                    <p:cNvPr id="34" name="グループ化 33">
                      <a:extLst>
                        <a:ext uri="{FF2B5EF4-FFF2-40B4-BE49-F238E27FC236}">
                          <a16:creationId xmlns:a16="http://schemas.microsoft.com/office/drawing/2014/main" id="{1FB654D7-C2F2-CEAE-D5B8-62E3760E19BA}"/>
                        </a:ext>
                      </a:extLst>
                    </p:cNvPr>
                    <p:cNvGrpSpPr/>
                    <p:nvPr/>
                  </p:nvGrpSpPr>
                  <p:grpSpPr>
                    <a:xfrm>
                      <a:off x="1634600" y="3028355"/>
                      <a:ext cx="1263944" cy="2420888"/>
                      <a:chOff x="1634600" y="3028355"/>
                      <a:chExt cx="1263944" cy="2420888"/>
                    </a:xfrm>
                  </p:grpSpPr>
                  <p:pic>
                    <p:nvPicPr>
                      <p:cNvPr id="20" name="図 19">
                        <a:extLst>
                          <a:ext uri="{FF2B5EF4-FFF2-40B4-BE49-F238E27FC236}">
                            <a16:creationId xmlns:a16="http://schemas.microsoft.com/office/drawing/2014/main" id="{DE890A78-090B-2F40-D62E-7DAB64C09421}"/>
                          </a:ext>
                        </a:extLst>
                      </p:cNvPr>
                      <p:cNvPicPr>
                        <a:picLocks noChangeAspect="1"/>
                      </p:cNvPicPr>
                      <p:nvPr/>
                    </p:nvPicPr>
                    <p:blipFill>
                      <a:blip r:embed="rId4"/>
                      <a:stretch>
                        <a:fillRect/>
                      </a:stretch>
                    </p:blipFill>
                    <p:spPr>
                      <a:xfrm>
                        <a:off x="1634600" y="3028355"/>
                        <a:ext cx="1263944" cy="2420888"/>
                      </a:xfrm>
                      <a:prstGeom prst="rect">
                        <a:avLst/>
                      </a:prstGeom>
                    </p:spPr>
                  </p:pic>
                  <p:pic>
                    <p:nvPicPr>
                      <p:cNvPr id="29" name="図 28">
                        <a:extLst>
                          <a:ext uri="{FF2B5EF4-FFF2-40B4-BE49-F238E27FC236}">
                            <a16:creationId xmlns:a16="http://schemas.microsoft.com/office/drawing/2014/main" id="{24BD805C-ED6D-3B5F-39CA-D53A7D61E947}"/>
                          </a:ext>
                        </a:extLst>
                      </p:cNvPr>
                      <p:cNvPicPr>
                        <a:picLocks noChangeAspect="1"/>
                      </p:cNvPicPr>
                      <p:nvPr/>
                    </p:nvPicPr>
                    <p:blipFill>
                      <a:blip r:embed="rId8"/>
                      <a:stretch>
                        <a:fillRect/>
                      </a:stretch>
                    </p:blipFill>
                    <p:spPr>
                      <a:xfrm>
                        <a:off x="1732464" y="3348090"/>
                        <a:ext cx="1068066" cy="1238721"/>
                      </a:xfrm>
                      <a:prstGeom prst="rect">
                        <a:avLst/>
                      </a:prstGeom>
                    </p:spPr>
                  </p:pic>
                  <p:sp>
                    <p:nvSpPr>
                      <p:cNvPr id="31" name="正方形/長方形 30">
                        <a:extLst>
                          <a:ext uri="{FF2B5EF4-FFF2-40B4-BE49-F238E27FC236}">
                            <a16:creationId xmlns:a16="http://schemas.microsoft.com/office/drawing/2014/main" id="{BB829BEC-9534-91FF-C9AC-2731D84FDC89}"/>
                          </a:ext>
                        </a:extLst>
                      </p:cNvPr>
                      <p:cNvSpPr/>
                      <p:nvPr/>
                    </p:nvSpPr>
                    <p:spPr>
                      <a:xfrm>
                        <a:off x="2648744"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6" name="正方形/長方形 35">
                        <a:extLst>
                          <a:ext uri="{FF2B5EF4-FFF2-40B4-BE49-F238E27FC236}">
                            <a16:creationId xmlns:a16="http://schemas.microsoft.com/office/drawing/2014/main" id="{EAE511DD-EA6A-ED2C-5B0C-98C2568B7322}"/>
                          </a:ext>
                        </a:extLst>
                      </p:cNvPr>
                      <p:cNvSpPr/>
                      <p:nvPr/>
                    </p:nvSpPr>
                    <p:spPr>
                      <a:xfrm>
                        <a:off x="2668054"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sp>
                  <p:nvSpPr>
                    <p:cNvPr id="40" name="正方形/長方形 39">
                      <a:extLst>
                        <a:ext uri="{FF2B5EF4-FFF2-40B4-BE49-F238E27FC236}">
                          <a16:creationId xmlns:a16="http://schemas.microsoft.com/office/drawing/2014/main" id="{A895B79F-C995-6585-D7D0-D6574F0F5C99}"/>
                        </a:ext>
                      </a:extLst>
                    </p:cNvPr>
                    <p:cNvSpPr/>
                    <p:nvPr/>
                  </p:nvSpPr>
                  <p:spPr>
                    <a:xfrm>
                      <a:off x="1789350" y="3858495"/>
                      <a:ext cx="825264"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cxnSp>
                <p:nvCxnSpPr>
                  <p:cNvPr id="80" name="直線矢印コネクタ 79">
                    <a:extLst>
                      <a:ext uri="{FF2B5EF4-FFF2-40B4-BE49-F238E27FC236}">
                        <a16:creationId xmlns:a16="http://schemas.microsoft.com/office/drawing/2014/main" id="{2E9D05F5-658C-7394-2749-3D13AE7E64E2}"/>
                      </a:ext>
                    </a:extLst>
                  </p:cNvPr>
                  <p:cNvCxnSpPr>
                    <a:cxnSpLocks/>
                  </p:cNvCxnSpPr>
                  <p:nvPr/>
                </p:nvCxnSpPr>
                <p:spPr>
                  <a:xfrm flipV="1">
                    <a:off x="2216696" y="4009867"/>
                    <a:ext cx="0" cy="648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0C03BE86-4B63-048B-0606-13C6D41CEA4E}"/>
                      </a:ext>
                    </a:extLst>
                  </p:cNvPr>
                  <p:cNvSpPr/>
                  <p:nvPr/>
                </p:nvSpPr>
                <p:spPr>
                  <a:xfrm>
                    <a:off x="1906086" y="4653136"/>
                    <a:ext cx="742658"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郵便番号を入力してみましょう</a:t>
                    </a:r>
                  </a:p>
                </p:txBody>
              </p:sp>
            </p:grpSp>
          </p:grpSp>
          <p:sp>
            <p:nvSpPr>
              <p:cNvPr id="135" name="矢印: 右 134">
                <a:extLst>
                  <a:ext uri="{FF2B5EF4-FFF2-40B4-BE49-F238E27FC236}">
                    <a16:creationId xmlns:a16="http://schemas.microsoft.com/office/drawing/2014/main" id="{49B6CD9E-D32B-E71A-A7BE-54210E246974}"/>
                  </a:ext>
                </a:extLst>
              </p:cNvPr>
              <p:cNvSpPr/>
              <p:nvPr/>
            </p:nvSpPr>
            <p:spPr>
              <a:xfrm>
                <a:off x="2577548" y="4417457"/>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grpSp>
      </p:grpSp>
      <p:sp>
        <p:nvSpPr>
          <p:cNvPr id="13" name="テキスト ボックス 12">
            <a:extLst>
              <a:ext uri="{FF2B5EF4-FFF2-40B4-BE49-F238E27FC236}">
                <a16:creationId xmlns:a16="http://schemas.microsoft.com/office/drawing/2014/main" id="{7A0B2B1E-BCC1-6100-508B-20039041CC37}"/>
              </a:ext>
            </a:extLst>
          </p:cNvPr>
          <p:cNvSpPr txBox="1"/>
          <p:nvPr/>
        </p:nvSpPr>
        <p:spPr>
          <a:xfrm>
            <a:off x="187207" y="126800"/>
            <a:ext cx="1338314" cy="378827"/>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643500" indent="-643500" algn="ctr"/>
            <a:r>
              <a:rPr lang="ja-JP" altLang="en-US" sz="1625"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ワークシート　</a:t>
            </a:r>
            <a:endParaRPr lang="ja-JP" altLang="en-US" sz="1625" dirty="0"/>
          </a:p>
        </p:txBody>
      </p:sp>
      <p:grpSp>
        <p:nvGrpSpPr>
          <p:cNvPr id="15" name="グループ化 14">
            <a:extLst>
              <a:ext uri="{FF2B5EF4-FFF2-40B4-BE49-F238E27FC236}">
                <a16:creationId xmlns:a16="http://schemas.microsoft.com/office/drawing/2014/main" id="{054D9108-0468-EA39-1315-F5525982EB61}"/>
              </a:ext>
            </a:extLst>
          </p:cNvPr>
          <p:cNvGrpSpPr/>
          <p:nvPr/>
        </p:nvGrpSpPr>
        <p:grpSpPr>
          <a:xfrm>
            <a:off x="251585" y="4081122"/>
            <a:ext cx="4884893" cy="2372214"/>
            <a:chOff x="4692208" y="1310052"/>
            <a:chExt cx="4884893" cy="2372214"/>
          </a:xfrm>
        </p:grpSpPr>
        <p:sp>
          <p:nvSpPr>
            <p:cNvPr id="16" name="正方形/長方形 15">
              <a:extLst>
                <a:ext uri="{FF2B5EF4-FFF2-40B4-BE49-F238E27FC236}">
                  <a16:creationId xmlns:a16="http://schemas.microsoft.com/office/drawing/2014/main" id="{50E7E43F-E78B-AF78-D03C-557D48569C78}"/>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（２）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7" name="グループ化 16">
              <a:extLst>
                <a:ext uri="{FF2B5EF4-FFF2-40B4-BE49-F238E27FC236}">
                  <a16:creationId xmlns:a16="http://schemas.microsoft.com/office/drawing/2014/main" id="{72EDB221-5000-6A7A-A6CC-59986B90BF95}"/>
                </a:ext>
              </a:extLst>
            </p:cNvPr>
            <p:cNvGrpSpPr/>
            <p:nvPr/>
          </p:nvGrpSpPr>
          <p:grpSpPr>
            <a:xfrm>
              <a:off x="4995267" y="1597215"/>
              <a:ext cx="4581834" cy="2085051"/>
              <a:chOff x="5179950" y="1595878"/>
              <a:chExt cx="4506194" cy="1984684"/>
            </a:xfrm>
          </p:grpSpPr>
          <p:sp>
            <p:nvSpPr>
              <p:cNvPr id="19" name="大かっこ 18">
                <a:extLst>
                  <a:ext uri="{FF2B5EF4-FFF2-40B4-BE49-F238E27FC236}">
                    <a16:creationId xmlns:a16="http://schemas.microsoft.com/office/drawing/2014/main" id="{8905E623-D1B8-4F96-87A7-0600870A2B43}"/>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3D43131A-3ECE-B747-56DB-582D6D9217F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pic>
        <p:nvPicPr>
          <p:cNvPr id="14" name="図 13">
            <a:extLst>
              <a:ext uri="{FF2B5EF4-FFF2-40B4-BE49-F238E27FC236}">
                <a16:creationId xmlns:a16="http://schemas.microsoft.com/office/drawing/2014/main" id="{024266E5-A542-9B4F-4B55-E7417D53A7D7}"/>
              </a:ext>
            </a:extLst>
          </p:cNvPr>
          <p:cNvPicPr>
            <a:picLocks noChangeAspect="1"/>
          </p:cNvPicPr>
          <p:nvPr/>
        </p:nvPicPr>
        <p:blipFill>
          <a:blip r:embed="rId9"/>
          <a:stretch>
            <a:fillRect/>
          </a:stretch>
        </p:blipFill>
        <p:spPr>
          <a:xfrm>
            <a:off x="8570975" y="3026100"/>
            <a:ext cx="610814" cy="619377"/>
          </a:xfrm>
          <a:prstGeom prst="rect">
            <a:avLst/>
          </a:prstGeom>
        </p:spPr>
      </p:pic>
      <p:sp>
        <p:nvSpPr>
          <p:cNvPr id="22" name="テキスト ボックス 21">
            <a:hlinkClick r:id="rId10"/>
            <a:extLst>
              <a:ext uri="{FF2B5EF4-FFF2-40B4-BE49-F238E27FC236}">
                <a16:creationId xmlns:a16="http://schemas.microsoft.com/office/drawing/2014/main" id="{CDD40951-C3AC-5AEC-A88D-F0095A634402}"/>
              </a:ext>
            </a:extLst>
          </p:cNvPr>
          <p:cNvSpPr txBox="1"/>
          <p:nvPr/>
        </p:nvSpPr>
        <p:spPr>
          <a:xfrm>
            <a:off x="6313622" y="3388586"/>
            <a:ext cx="2238088" cy="242374"/>
          </a:xfrm>
          <a:prstGeom prst="rect">
            <a:avLst/>
          </a:prstGeom>
          <a:noFill/>
        </p:spPr>
        <p:txBody>
          <a:bodyPr wrap="square">
            <a:spAutoFit/>
          </a:bodyPr>
          <a:lstStyle/>
          <a:p>
            <a:pPr defTabSz="742950">
              <a:defRPr/>
            </a:pPr>
            <a:r>
              <a:rPr lang="en-US" altLang="ja-JP" sz="975" kern="0" dirty="0">
                <a:latin typeface="UD デジタル 教科書体 NK-R" panose="02020400000000000000" pitchFamily="18" charset="-128"/>
                <a:ea typeface="UD デジタル 教科書体 NK-R" panose="02020400000000000000" pitchFamily="18" charset="-128"/>
                <a:hlinkClick r:id="rId11">
                  <a:extLst>
                    <a:ext uri="{A12FA001-AC4F-418D-AE19-62706E023703}">
                      <ahyp:hlinkClr xmlns:ahyp="http://schemas.microsoft.com/office/drawing/2018/hyperlinkcolor" val="tx"/>
                    </a:ext>
                  </a:extLst>
                </a:hlinkClick>
              </a:rPr>
              <a:t>https://www.notalone-cao.go.jp/</a:t>
            </a:r>
            <a:endParaRPr lang="ja-JP" altLang="en-US" sz="975" kern="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7282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D3E3BC04-FB2F-BD15-D6D0-E5CD5F48616A}"/>
              </a:ext>
            </a:extLst>
          </p:cNvPr>
          <p:cNvSpPr>
            <a:spLocks noGrp="1"/>
          </p:cNvSpPr>
          <p:nvPr>
            <p:ph type="title"/>
          </p:nvPr>
        </p:nvSpPr>
        <p:spPr/>
        <p:txBody>
          <a:bodyPr tIns="360000" rIns="360000" bIns="108000"/>
          <a:lstStyle/>
          <a:p>
            <a:r>
              <a:rPr lang="ja-JP" altLang="en-US" dirty="0"/>
              <a:t>あなたはひとりじゃない（内閣府孤独・孤立対策ウェブサイト）　チャットボット表示例</a:t>
            </a:r>
          </a:p>
        </p:txBody>
      </p:sp>
      <p:grpSp>
        <p:nvGrpSpPr>
          <p:cNvPr id="82" name="グループ化 81">
            <a:extLst>
              <a:ext uri="{FF2B5EF4-FFF2-40B4-BE49-F238E27FC236}">
                <a16:creationId xmlns:a16="http://schemas.microsoft.com/office/drawing/2014/main" id="{88F65D64-9FBD-5AA4-C019-9EE1AAF8442E}"/>
              </a:ext>
            </a:extLst>
          </p:cNvPr>
          <p:cNvGrpSpPr/>
          <p:nvPr/>
        </p:nvGrpSpPr>
        <p:grpSpPr>
          <a:xfrm>
            <a:off x="286956" y="404664"/>
            <a:ext cx="9332087" cy="2112390"/>
            <a:chOff x="1057836" y="1170986"/>
            <a:chExt cx="10080689" cy="2281842"/>
          </a:xfrm>
        </p:grpSpPr>
        <p:sp>
          <p:nvSpPr>
            <p:cNvPr id="83" name="正方形/長方形 82">
              <a:extLst>
                <a:ext uri="{FF2B5EF4-FFF2-40B4-BE49-F238E27FC236}">
                  <a16:creationId xmlns:a16="http://schemas.microsoft.com/office/drawing/2014/main" id="{641F43E6-1FF7-D2CC-CDB7-EF87A7499343}"/>
                </a:ext>
              </a:extLst>
            </p:cNvPr>
            <p:cNvSpPr/>
            <p:nvPr/>
          </p:nvSpPr>
          <p:spPr>
            <a:xfrm>
              <a:off x="1343215" y="1814401"/>
              <a:ext cx="1228357" cy="278341"/>
            </a:xfrm>
            <a:prstGeom prst="rect">
              <a:avLst/>
            </a:prstGeom>
            <a:noFill/>
            <a:ln w="28575" cap="flat" cmpd="sng" algn="ctr">
              <a:solidFill>
                <a:srgbClr val="A23C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84" name="図 83">
              <a:extLst>
                <a:ext uri="{FF2B5EF4-FFF2-40B4-BE49-F238E27FC236}">
                  <a16:creationId xmlns:a16="http://schemas.microsoft.com/office/drawing/2014/main" id="{685F9D73-60D3-D580-6832-4AC2C6143F74}"/>
                </a:ext>
              </a:extLst>
            </p:cNvPr>
            <p:cNvPicPr>
              <a:picLocks noChangeAspect="1"/>
            </p:cNvPicPr>
            <p:nvPr/>
          </p:nvPicPr>
          <p:blipFill rotWithShape="1">
            <a:blip r:embed="rId3"/>
            <a:srcRect l="4075" t="18718" r="7611" b="10112"/>
            <a:stretch/>
          </p:blipFill>
          <p:spPr>
            <a:xfrm>
              <a:off x="5112738" y="1472828"/>
              <a:ext cx="1980000" cy="1980000"/>
            </a:xfrm>
            <a:prstGeom prst="rect">
              <a:avLst/>
            </a:prstGeom>
            <a:ln>
              <a:solidFill>
                <a:srgbClr val="70AD47"/>
              </a:solidFill>
            </a:ln>
          </p:spPr>
        </p:pic>
        <p:pic>
          <p:nvPicPr>
            <p:cNvPr id="85" name="図 84">
              <a:extLst>
                <a:ext uri="{FF2B5EF4-FFF2-40B4-BE49-F238E27FC236}">
                  <a16:creationId xmlns:a16="http://schemas.microsoft.com/office/drawing/2014/main" id="{C61C3F4A-78D2-8D72-80C0-714003879131}"/>
                </a:ext>
              </a:extLst>
            </p:cNvPr>
            <p:cNvPicPr>
              <a:picLocks noChangeAspect="1"/>
            </p:cNvPicPr>
            <p:nvPr/>
          </p:nvPicPr>
          <p:blipFill rotWithShape="1">
            <a:blip r:embed="rId4"/>
            <a:srcRect l="3073" t="25013" r="2755"/>
            <a:stretch/>
          </p:blipFill>
          <p:spPr>
            <a:xfrm>
              <a:off x="7140189" y="1472828"/>
              <a:ext cx="1980000" cy="1561457"/>
            </a:xfrm>
            <a:prstGeom prst="rect">
              <a:avLst/>
            </a:prstGeom>
            <a:ln>
              <a:solidFill>
                <a:srgbClr val="70AD47"/>
              </a:solidFill>
            </a:ln>
          </p:spPr>
        </p:pic>
        <p:sp>
          <p:nvSpPr>
            <p:cNvPr id="86" name="矢印: 右 85">
              <a:extLst>
                <a:ext uri="{FF2B5EF4-FFF2-40B4-BE49-F238E27FC236}">
                  <a16:creationId xmlns:a16="http://schemas.microsoft.com/office/drawing/2014/main" id="{EB21674C-55A7-39D5-1B41-32662BD1E168}"/>
                </a:ext>
              </a:extLst>
            </p:cNvPr>
            <p:cNvSpPr/>
            <p:nvPr/>
          </p:nvSpPr>
          <p:spPr>
            <a:xfrm rot="3186451">
              <a:off x="2050175" y="2249029"/>
              <a:ext cx="792000" cy="252000"/>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7" name="矢印: 右 86">
              <a:extLst>
                <a:ext uri="{FF2B5EF4-FFF2-40B4-BE49-F238E27FC236}">
                  <a16:creationId xmlns:a16="http://schemas.microsoft.com/office/drawing/2014/main" id="{9743AE89-97E2-5552-31C2-298341BBB26B}"/>
                </a:ext>
              </a:extLst>
            </p:cNvPr>
            <p:cNvSpPr/>
            <p:nvPr/>
          </p:nvSpPr>
          <p:spPr>
            <a:xfrm rot="18760989">
              <a:off x="4206472" y="2285327"/>
              <a:ext cx="653355" cy="252000"/>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88" name="図 8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588BD1E-5282-6F4B-9E6D-C276CF8261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948" t="15240" r="11024" b="50554"/>
            <a:stretch/>
          </p:blipFill>
          <p:spPr>
            <a:xfrm>
              <a:off x="1057836" y="1472828"/>
              <a:ext cx="1980000" cy="1980000"/>
            </a:xfrm>
            <a:prstGeom prst="rect">
              <a:avLst/>
            </a:prstGeom>
            <a:ln>
              <a:solidFill>
                <a:srgbClr val="83992A"/>
              </a:solidFill>
            </a:ln>
          </p:spPr>
        </p:pic>
        <p:pic>
          <p:nvPicPr>
            <p:cNvPr id="89" name="図 8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8B160BF5-8F39-72FB-B137-96CF1C87EE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074" t="56119" r="11468" b="9927"/>
            <a:stretch/>
          </p:blipFill>
          <p:spPr>
            <a:xfrm>
              <a:off x="3085287" y="1472828"/>
              <a:ext cx="1980000" cy="1980000"/>
            </a:xfrm>
            <a:prstGeom prst="rect">
              <a:avLst/>
            </a:prstGeom>
            <a:ln>
              <a:solidFill>
                <a:srgbClr val="83992A"/>
              </a:solidFill>
            </a:ln>
          </p:spPr>
        </p:pic>
        <p:sp>
          <p:nvSpPr>
            <p:cNvPr id="90" name="正方形/長方形 89">
              <a:extLst>
                <a:ext uri="{FF2B5EF4-FFF2-40B4-BE49-F238E27FC236}">
                  <a16:creationId xmlns:a16="http://schemas.microsoft.com/office/drawing/2014/main" id="{4F368A73-DFA6-9CE1-7D9A-08FDD9EDF39E}"/>
                </a:ext>
              </a:extLst>
            </p:cNvPr>
            <p:cNvSpPr/>
            <p:nvPr/>
          </p:nvSpPr>
          <p:spPr>
            <a:xfrm>
              <a:off x="1160328" y="2218922"/>
              <a:ext cx="1767320" cy="27834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1" name="正方形/長方形 90">
              <a:extLst>
                <a:ext uri="{FF2B5EF4-FFF2-40B4-BE49-F238E27FC236}">
                  <a16:creationId xmlns:a16="http://schemas.microsoft.com/office/drawing/2014/main" id="{4E3D2AC2-1E2C-DF23-FD6C-2096A174969D}"/>
                </a:ext>
              </a:extLst>
            </p:cNvPr>
            <p:cNvSpPr/>
            <p:nvPr/>
          </p:nvSpPr>
          <p:spPr>
            <a:xfrm>
              <a:off x="3205962" y="1940581"/>
              <a:ext cx="1767320" cy="27834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2" name="正方形/長方形 91">
              <a:extLst>
                <a:ext uri="{FF2B5EF4-FFF2-40B4-BE49-F238E27FC236}">
                  <a16:creationId xmlns:a16="http://schemas.microsoft.com/office/drawing/2014/main" id="{0EDF71EF-141B-6DF4-7257-B2125BB5F03D}"/>
                </a:ext>
              </a:extLst>
            </p:cNvPr>
            <p:cNvSpPr/>
            <p:nvPr/>
          </p:nvSpPr>
          <p:spPr>
            <a:xfrm>
              <a:off x="5212340" y="2195725"/>
              <a:ext cx="1767320" cy="27834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3" name="正方形/長方形 92">
              <a:extLst>
                <a:ext uri="{FF2B5EF4-FFF2-40B4-BE49-F238E27FC236}">
                  <a16:creationId xmlns:a16="http://schemas.microsoft.com/office/drawing/2014/main" id="{EADB9073-8329-F322-87C0-2E51E42DFCE2}"/>
                </a:ext>
              </a:extLst>
            </p:cNvPr>
            <p:cNvSpPr/>
            <p:nvPr/>
          </p:nvSpPr>
          <p:spPr>
            <a:xfrm>
              <a:off x="7192577" y="2284849"/>
              <a:ext cx="1864873" cy="27834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4" name="矢印: 右 93">
              <a:extLst>
                <a:ext uri="{FF2B5EF4-FFF2-40B4-BE49-F238E27FC236}">
                  <a16:creationId xmlns:a16="http://schemas.microsoft.com/office/drawing/2014/main" id="{49DF6744-FAA4-050E-FDE7-01BEAA1BB102}"/>
                </a:ext>
              </a:extLst>
            </p:cNvPr>
            <p:cNvSpPr/>
            <p:nvPr/>
          </p:nvSpPr>
          <p:spPr>
            <a:xfrm rot="19446395">
              <a:off x="2807546" y="2090976"/>
              <a:ext cx="478802" cy="252000"/>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5" name="矢印: 右 94">
              <a:extLst>
                <a:ext uri="{FF2B5EF4-FFF2-40B4-BE49-F238E27FC236}">
                  <a16:creationId xmlns:a16="http://schemas.microsoft.com/office/drawing/2014/main" id="{EC43B011-B7ED-C35B-D113-91C823B44DF6}"/>
                </a:ext>
              </a:extLst>
            </p:cNvPr>
            <p:cNvSpPr/>
            <p:nvPr/>
          </p:nvSpPr>
          <p:spPr>
            <a:xfrm rot="1445754">
              <a:off x="4859012" y="2079143"/>
              <a:ext cx="446586" cy="252000"/>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6" name="矢印: 右 95">
              <a:extLst>
                <a:ext uri="{FF2B5EF4-FFF2-40B4-BE49-F238E27FC236}">
                  <a16:creationId xmlns:a16="http://schemas.microsoft.com/office/drawing/2014/main" id="{2B39F824-3929-23B2-357B-7500AE40409C}"/>
                </a:ext>
              </a:extLst>
            </p:cNvPr>
            <p:cNvSpPr/>
            <p:nvPr/>
          </p:nvSpPr>
          <p:spPr>
            <a:xfrm rot="818876">
              <a:off x="6868217" y="2240195"/>
              <a:ext cx="396322" cy="252000"/>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7" name="テキスト ボックス 96">
              <a:extLst>
                <a:ext uri="{FF2B5EF4-FFF2-40B4-BE49-F238E27FC236}">
                  <a16:creationId xmlns:a16="http://schemas.microsoft.com/office/drawing/2014/main" id="{E2132FCB-7714-0213-15C5-6F39F5AC76EF}"/>
                </a:ext>
              </a:extLst>
            </p:cNvPr>
            <p:cNvSpPr txBox="1"/>
            <p:nvPr/>
          </p:nvSpPr>
          <p:spPr>
            <a:xfrm>
              <a:off x="1077006" y="1170986"/>
              <a:ext cx="8031589" cy="33246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(1)</a:t>
              </a: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　障がいを負って、収入が得られなくなってしまった場合</a:t>
              </a:r>
              <a:endPar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98" name="図 97" descr="テキスト, 手紙&#10;&#10;自動的に生成された説明">
              <a:extLst>
                <a:ext uri="{FF2B5EF4-FFF2-40B4-BE49-F238E27FC236}">
                  <a16:creationId xmlns:a16="http://schemas.microsoft.com/office/drawing/2014/main" id="{7CED6610-7762-BEDE-0B65-E5FAABE3F6D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433" t="13792" r="15062" b="54898"/>
            <a:stretch/>
          </p:blipFill>
          <p:spPr>
            <a:xfrm>
              <a:off x="9158525" y="1464552"/>
              <a:ext cx="1980000" cy="1980000"/>
            </a:xfrm>
            <a:prstGeom prst="rect">
              <a:avLst/>
            </a:prstGeom>
            <a:ln>
              <a:solidFill>
                <a:srgbClr val="83992A"/>
              </a:solidFill>
            </a:ln>
          </p:spPr>
        </p:pic>
        <p:sp>
          <p:nvSpPr>
            <p:cNvPr id="99" name="正方形/長方形 98">
              <a:extLst>
                <a:ext uri="{FF2B5EF4-FFF2-40B4-BE49-F238E27FC236}">
                  <a16:creationId xmlns:a16="http://schemas.microsoft.com/office/drawing/2014/main" id="{DF4B4A32-4DE2-9177-DC17-808DA194D927}"/>
                </a:ext>
              </a:extLst>
            </p:cNvPr>
            <p:cNvSpPr/>
            <p:nvPr/>
          </p:nvSpPr>
          <p:spPr>
            <a:xfrm>
              <a:off x="9150625" y="1647706"/>
              <a:ext cx="1987899" cy="1796845"/>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0" name="矢印: 右 99">
              <a:extLst>
                <a:ext uri="{FF2B5EF4-FFF2-40B4-BE49-F238E27FC236}">
                  <a16:creationId xmlns:a16="http://schemas.microsoft.com/office/drawing/2014/main" id="{C750AD07-888A-7EBC-8842-4376EEF43BE0}"/>
                </a:ext>
              </a:extLst>
            </p:cNvPr>
            <p:cNvSpPr/>
            <p:nvPr/>
          </p:nvSpPr>
          <p:spPr>
            <a:xfrm rot="20163528">
              <a:off x="8953446" y="2169927"/>
              <a:ext cx="258818" cy="252000"/>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56" name="グループ化 55">
            <a:extLst>
              <a:ext uri="{FF2B5EF4-FFF2-40B4-BE49-F238E27FC236}">
                <a16:creationId xmlns:a16="http://schemas.microsoft.com/office/drawing/2014/main" id="{5461A337-B125-3341-CB6A-2F2B78DBFD2C}"/>
              </a:ext>
            </a:extLst>
          </p:cNvPr>
          <p:cNvGrpSpPr/>
          <p:nvPr/>
        </p:nvGrpSpPr>
        <p:grpSpPr>
          <a:xfrm>
            <a:off x="286956" y="4677294"/>
            <a:ext cx="8251673" cy="2069869"/>
            <a:chOff x="286956" y="3303347"/>
            <a:chExt cx="8251673" cy="2069869"/>
          </a:xfrm>
        </p:grpSpPr>
        <p:sp>
          <p:nvSpPr>
            <p:cNvPr id="9" name="テキスト ボックス 8">
              <a:extLst>
                <a:ext uri="{FF2B5EF4-FFF2-40B4-BE49-F238E27FC236}">
                  <a16:creationId xmlns:a16="http://schemas.microsoft.com/office/drawing/2014/main" id="{96638FF6-C3EB-DF2A-FD47-05C722568A79}"/>
                </a:ext>
              </a:extLst>
            </p:cNvPr>
            <p:cNvSpPr txBox="1"/>
            <p:nvPr/>
          </p:nvSpPr>
          <p:spPr>
            <a:xfrm>
              <a:off x="286956" y="3303347"/>
              <a:ext cx="7435155"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（３）　障がいを負って</a:t>
              </a:r>
              <a:r>
                <a:rPr kumimoji="1" lang="ja-JP" altLang="en-US" sz="1400" kern="0" dirty="0">
                  <a:solidFill>
                    <a:srgbClr val="A23C33"/>
                  </a:solidFill>
                  <a:latin typeface="UD デジタル 教科書体 NK-R" panose="02020400000000000000" pitchFamily="18" charset="-128"/>
                  <a:ea typeface="UD デジタル 教科書体 NK-R" panose="02020400000000000000" pitchFamily="18" charset="-128"/>
                </a:rPr>
                <a:t>、働くための訓練を受けたい場合</a:t>
              </a:r>
              <a:endPar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55" name="グループ化 54">
              <a:extLst>
                <a:ext uri="{FF2B5EF4-FFF2-40B4-BE49-F238E27FC236}">
                  <a16:creationId xmlns:a16="http://schemas.microsoft.com/office/drawing/2014/main" id="{2C9A681D-ADFF-3948-65A6-6BA3ACD67FEA}"/>
                </a:ext>
              </a:extLst>
            </p:cNvPr>
            <p:cNvGrpSpPr/>
            <p:nvPr/>
          </p:nvGrpSpPr>
          <p:grpSpPr>
            <a:xfrm>
              <a:off x="286956" y="3569339"/>
              <a:ext cx="8251673" cy="1803877"/>
              <a:chOff x="286956" y="3569339"/>
              <a:chExt cx="8251673" cy="1803877"/>
            </a:xfrm>
          </p:grpSpPr>
          <p:grpSp>
            <p:nvGrpSpPr>
              <p:cNvPr id="45" name="グループ化 44">
                <a:extLst>
                  <a:ext uri="{FF2B5EF4-FFF2-40B4-BE49-F238E27FC236}">
                    <a16:creationId xmlns:a16="http://schemas.microsoft.com/office/drawing/2014/main" id="{50FEBC72-1C62-8DC3-3540-35E4D8F689CB}"/>
                  </a:ext>
                </a:extLst>
              </p:cNvPr>
              <p:cNvGrpSpPr/>
              <p:nvPr/>
            </p:nvGrpSpPr>
            <p:grpSpPr>
              <a:xfrm>
                <a:off x="6738629" y="3569339"/>
                <a:ext cx="1800000" cy="1759662"/>
                <a:chOff x="6738629" y="4837690"/>
                <a:chExt cx="1800000" cy="1759662"/>
              </a:xfrm>
            </p:grpSpPr>
            <p:pic>
              <p:nvPicPr>
                <p:cNvPr id="39" name="図 38" descr="テキスト&#10;&#10;中程度の精度で自動的に生成された説明">
                  <a:extLst>
                    <a:ext uri="{FF2B5EF4-FFF2-40B4-BE49-F238E27FC236}">
                      <a16:creationId xmlns:a16="http://schemas.microsoft.com/office/drawing/2014/main" id="{2B538BDF-6C87-5AB9-6E07-F054D17E5A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901" t="29958" r="11339" b="37276"/>
                <a:stretch/>
              </p:blipFill>
              <p:spPr>
                <a:xfrm>
                  <a:off x="6738629" y="4837690"/>
                  <a:ext cx="1800000" cy="1753039"/>
                </a:xfrm>
                <a:prstGeom prst="rect">
                  <a:avLst/>
                </a:prstGeom>
                <a:ln>
                  <a:solidFill>
                    <a:srgbClr val="83992A"/>
                  </a:solidFill>
                </a:ln>
              </p:spPr>
            </p:pic>
            <p:sp>
              <p:nvSpPr>
                <p:cNvPr id="29" name="正方形/長方形 28">
                  <a:extLst>
                    <a:ext uri="{FF2B5EF4-FFF2-40B4-BE49-F238E27FC236}">
                      <a16:creationId xmlns:a16="http://schemas.microsoft.com/office/drawing/2014/main" id="{4CC787C3-DD13-2ED2-0774-23EC4D9189F1}"/>
                    </a:ext>
                  </a:extLst>
                </p:cNvPr>
                <p:cNvSpPr/>
                <p:nvPr/>
              </p:nvSpPr>
              <p:spPr>
                <a:xfrm>
                  <a:off x="6738629" y="5397076"/>
                  <a:ext cx="1800000" cy="1200276"/>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50" name="グループ化 49">
                <a:extLst>
                  <a:ext uri="{FF2B5EF4-FFF2-40B4-BE49-F238E27FC236}">
                    <a16:creationId xmlns:a16="http://schemas.microsoft.com/office/drawing/2014/main" id="{72174E7D-36DC-D0AD-00A1-9336A7BE6836}"/>
                  </a:ext>
                </a:extLst>
              </p:cNvPr>
              <p:cNvGrpSpPr/>
              <p:nvPr/>
            </p:nvGrpSpPr>
            <p:grpSpPr>
              <a:xfrm>
                <a:off x="4589258" y="3569339"/>
                <a:ext cx="2219997" cy="1760579"/>
                <a:chOff x="4589258" y="4773732"/>
                <a:chExt cx="2219997" cy="1760579"/>
              </a:xfrm>
            </p:grpSpPr>
            <p:grpSp>
              <p:nvGrpSpPr>
                <p:cNvPr id="47" name="グループ化 46">
                  <a:extLst>
                    <a:ext uri="{FF2B5EF4-FFF2-40B4-BE49-F238E27FC236}">
                      <a16:creationId xmlns:a16="http://schemas.microsoft.com/office/drawing/2014/main" id="{47DD6940-EB4D-0039-9673-9F1B2F18929C}"/>
                    </a:ext>
                  </a:extLst>
                </p:cNvPr>
                <p:cNvGrpSpPr/>
                <p:nvPr/>
              </p:nvGrpSpPr>
              <p:grpSpPr>
                <a:xfrm>
                  <a:off x="4589258" y="4773732"/>
                  <a:ext cx="1800001" cy="1760579"/>
                  <a:chOff x="4589258" y="4773732"/>
                  <a:chExt cx="1800001" cy="1760579"/>
                </a:xfrm>
              </p:grpSpPr>
              <p:pic>
                <p:nvPicPr>
                  <p:cNvPr id="41" name="図 40" descr="グラフィカル ユーザー インターフェイス, テキスト, アプリケーション&#10;&#10;自動的に生成された説明">
                    <a:extLst>
                      <a:ext uri="{FF2B5EF4-FFF2-40B4-BE49-F238E27FC236}">
                        <a16:creationId xmlns:a16="http://schemas.microsoft.com/office/drawing/2014/main" id="{4E94E4E4-7025-43E6-EF41-A8808A6E6FF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495" t="57218" r="11695" b="9893"/>
                  <a:stretch/>
                </p:blipFill>
                <p:spPr>
                  <a:xfrm>
                    <a:off x="4589258" y="4773732"/>
                    <a:ext cx="1800001" cy="1760579"/>
                  </a:xfrm>
                  <a:prstGeom prst="rect">
                    <a:avLst/>
                  </a:prstGeom>
                  <a:ln>
                    <a:solidFill>
                      <a:srgbClr val="83992A"/>
                    </a:solidFill>
                  </a:ln>
                </p:spPr>
              </p:pic>
              <p:sp>
                <p:nvSpPr>
                  <p:cNvPr id="30" name="正方形/長方形 29">
                    <a:extLst>
                      <a:ext uri="{FF2B5EF4-FFF2-40B4-BE49-F238E27FC236}">
                        <a16:creationId xmlns:a16="http://schemas.microsoft.com/office/drawing/2014/main" id="{C1FDFE2B-FE21-D0FB-564B-B7E8BB4C4B5B}"/>
                      </a:ext>
                    </a:extLst>
                  </p:cNvPr>
                  <p:cNvSpPr/>
                  <p:nvPr/>
                </p:nvSpPr>
                <p:spPr>
                  <a:xfrm>
                    <a:off x="4677569" y="5565788"/>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24" name="矢印: 右 23">
                  <a:extLst>
                    <a:ext uri="{FF2B5EF4-FFF2-40B4-BE49-F238E27FC236}">
                      <a16:creationId xmlns:a16="http://schemas.microsoft.com/office/drawing/2014/main" id="{FA954021-4E84-08E0-777B-73B5BB49F817}"/>
                    </a:ext>
                  </a:extLst>
                </p:cNvPr>
                <p:cNvSpPr/>
                <p:nvPr/>
              </p:nvSpPr>
              <p:spPr>
                <a:xfrm rot="20699419">
                  <a:off x="6214506" y="5516300"/>
                  <a:ext cx="594749"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49" name="グループ化 48">
                <a:extLst>
                  <a:ext uri="{FF2B5EF4-FFF2-40B4-BE49-F238E27FC236}">
                    <a16:creationId xmlns:a16="http://schemas.microsoft.com/office/drawing/2014/main" id="{8AE50C79-17AE-6CD1-8ED9-B99AA388E2C8}"/>
                  </a:ext>
                </a:extLst>
              </p:cNvPr>
              <p:cNvGrpSpPr/>
              <p:nvPr/>
            </p:nvGrpSpPr>
            <p:grpSpPr>
              <a:xfrm>
                <a:off x="2436327" y="3569339"/>
                <a:ext cx="2100685" cy="1803877"/>
                <a:chOff x="2436327" y="4773732"/>
                <a:chExt cx="2100685" cy="1803877"/>
              </a:xfrm>
            </p:grpSpPr>
            <p:grpSp>
              <p:nvGrpSpPr>
                <p:cNvPr id="46" name="グループ化 45">
                  <a:extLst>
                    <a:ext uri="{FF2B5EF4-FFF2-40B4-BE49-F238E27FC236}">
                      <a16:creationId xmlns:a16="http://schemas.microsoft.com/office/drawing/2014/main" id="{C1027372-1958-1BC6-8CB5-00D05B321FD9}"/>
                    </a:ext>
                  </a:extLst>
                </p:cNvPr>
                <p:cNvGrpSpPr/>
                <p:nvPr/>
              </p:nvGrpSpPr>
              <p:grpSpPr>
                <a:xfrm>
                  <a:off x="2436327" y="4773732"/>
                  <a:ext cx="1803560" cy="1803877"/>
                  <a:chOff x="2436327" y="4773732"/>
                  <a:chExt cx="1803560" cy="1803877"/>
                </a:xfrm>
              </p:grpSpPr>
              <p:grpSp>
                <p:nvGrpSpPr>
                  <p:cNvPr id="44" name="グループ化 43">
                    <a:extLst>
                      <a:ext uri="{FF2B5EF4-FFF2-40B4-BE49-F238E27FC236}">
                        <a16:creationId xmlns:a16="http://schemas.microsoft.com/office/drawing/2014/main" id="{F18E544C-2BE4-A4AB-25F8-5DA4CA1C1836}"/>
                      </a:ext>
                    </a:extLst>
                  </p:cNvPr>
                  <p:cNvGrpSpPr/>
                  <p:nvPr/>
                </p:nvGrpSpPr>
                <p:grpSpPr>
                  <a:xfrm>
                    <a:off x="2436327" y="4773732"/>
                    <a:ext cx="1803560" cy="1803877"/>
                    <a:chOff x="2175327" y="4773732"/>
                    <a:chExt cx="1803560" cy="1803877"/>
                  </a:xfrm>
                </p:grpSpPr>
                <p:pic>
                  <p:nvPicPr>
                    <p:cNvPr id="32" name="図 3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2384649-FB28-803B-01FC-8F69ACA24E1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5285" t="35601" r="13430" b="43625"/>
                    <a:stretch/>
                  </p:blipFill>
                  <p:spPr>
                    <a:xfrm>
                      <a:off x="2178887" y="4773732"/>
                      <a:ext cx="1800000" cy="1181170"/>
                    </a:xfrm>
                    <a:prstGeom prst="rect">
                      <a:avLst/>
                    </a:prstGeom>
                    <a:ln>
                      <a:solidFill>
                        <a:srgbClr val="83992A"/>
                      </a:solidFill>
                    </a:ln>
                  </p:spPr>
                </p:pic>
                <p:pic>
                  <p:nvPicPr>
                    <p:cNvPr id="42" name="図 4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0619EA6-CE8C-CFB3-AD0E-5130BC7CB33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285" t="63518" r="13430" b="25272"/>
                    <a:stretch/>
                  </p:blipFill>
                  <p:spPr>
                    <a:xfrm>
                      <a:off x="2178887" y="5940242"/>
                      <a:ext cx="1800000" cy="637367"/>
                    </a:xfrm>
                    <a:prstGeom prst="rect">
                      <a:avLst/>
                    </a:prstGeom>
                    <a:ln>
                      <a:solidFill>
                        <a:srgbClr val="83992A"/>
                      </a:solidFill>
                    </a:ln>
                  </p:spPr>
                </p:pic>
                <p:sp>
                  <p:nvSpPr>
                    <p:cNvPr id="43" name="小波 42">
                      <a:extLst>
                        <a:ext uri="{FF2B5EF4-FFF2-40B4-BE49-F238E27FC236}">
                          <a16:creationId xmlns:a16="http://schemas.microsoft.com/office/drawing/2014/main" id="{3C349EE8-672A-D474-12EF-736DCB14079F}"/>
                        </a:ext>
                      </a:extLst>
                    </p:cNvPr>
                    <p:cNvSpPr/>
                    <p:nvPr/>
                  </p:nvSpPr>
                  <p:spPr>
                    <a:xfrm>
                      <a:off x="2175327" y="5852159"/>
                      <a:ext cx="1800000" cy="170234"/>
                    </a:xfrm>
                    <a:prstGeom prst="doubleWave">
                      <a:avLst>
                        <a:gd name="adj1" fmla="val 6250"/>
                        <a:gd name="adj2" fmla="val 0"/>
                      </a:avLst>
                    </a:prstGeom>
                    <a:solidFill>
                      <a:sysClr val="window" lastClr="FFFFFF"/>
                    </a:solidFill>
                    <a:ln w="3175" cap="flat" cmpd="sng" algn="ctr">
                      <a:solidFill>
                        <a:sysClr val="windowText" lastClr="000000">
                          <a:lumMod val="50000"/>
                          <a:lumOff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22" name="正方形/長方形 21">
                    <a:extLst>
                      <a:ext uri="{FF2B5EF4-FFF2-40B4-BE49-F238E27FC236}">
                        <a16:creationId xmlns:a16="http://schemas.microsoft.com/office/drawing/2014/main" id="{7D758F10-596A-F5B3-B64E-F7E22A23C794}"/>
                      </a:ext>
                    </a:extLst>
                  </p:cNvPr>
                  <p:cNvSpPr/>
                  <p:nvPr/>
                </p:nvSpPr>
                <p:spPr>
                  <a:xfrm>
                    <a:off x="2472489" y="6275723"/>
                    <a:ext cx="1690933"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20" name="矢印: 右 19">
                  <a:extLst>
                    <a:ext uri="{FF2B5EF4-FFF2-40B4-BE49-F238E27FC236}">
                      <a16:creationId xmlns:a16="http://schemas.microsoft.com/office/drawing/2014/main" id="{52D2C2F4-C640-0A8D-1A2A-CB35938C695E}"/>
                    </a:ext>
                  </a:extLst>
                </p:cNvPr>
                <p:cNvSpPr/>
                <p:nvPr/>
              </p:nvSpPr>
              <p:spPr>
                <a:xfrm rot="18894829">
                  <a:off x="3984450" y="5939137"/>
                  <a:ext cx="871837"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54" name="グループ化 53">
                <a:extLst>
                  <a:ext uri="{FF2B5EF4-FFF2-40B4-BE49-F238E27FC236}">
                    <a16:creationId xmlns:a16="http://schemas.microsoft.com/office/drawing/2014/main" id="{A820760F-DA3D-8D52-AEF2-190428C8E6AC}"/>
                  </a:ext>
                </a:extLst>
              </p:cNvPr>
              <p:cNvGrpSpPr/>
              <p:nvPr/>
            </p:nvGrpSpPr>
            <p:grpSpPr>
              <a:xfrm>
                <a:off x="286956" y="3569339"/>
                <a:ext cx="2320014" cy="1799999"/>
                <a:chOff x="286956" y="3569339"/>
                <a:chExt cx="2320014" cy="1799999"/>
              </a:xfrm>
            </p:grpSpPr>
            <p:grpSp>
              <p:nvGrpSpPr>
                <p:cNvPr id="53" name="グループ化 52">
                  <a:extLst>
                    <a:ext uri="{FF2B5EF4-FFF2-40B4-BE49-F238E27FC236}">
                      <a16:creationId xmlns:a16="http://schemas.microsoft.com/office/drawing/2014/main" id="{3BF3C8BD-6445-3354-7819-263A0957270C}"/>
                    </a:ext>
                  </a:extLst>
                </p:cNvPr>
                <p:cNvGrpSpPr/>
                <p:nvPr/>
              </p:nvGrpSpPr>
              <p:grpSpPr>
                <a:xfrm>
                  <a:off x="286956" y="3569339"/>
                  <a:ext cx="1800000" cy="1799999"/>
                  <a:chOff x="286956" y="3569339"/>
                  <a:chExt cx="1800000" cy="1799999"/>
                </a:xfrm>
              </p:grpSpPr>
              <p:pic>
                <p:nvPicPr>
                  <p:cNvPr id="17" name="図 1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FFC86914-71D3-596A-A3AE-9500BCE997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948" t="15240" r="11024" b="50554"/>
                  <a:stretch/>
                </p:blipFill>
                <p:spPr>
                  <a:xfrm>
                    <a:off x="286956" y="3569339"/>
                    <a:ext cx="1800000" cy="1799999"/>
                  </a:xfrm>
                  <a:prstGeom prst="rect">
                    <a:avLst/>
                  </a:prstGeom>
                  <a:ln>
                    <a:solidFill>
                      <a:srgbClr val="83992A"/>
                    </a:solidFill>
                  </a:ln>
                </p:spPr>
              </p:pic>
              <p:sp>
                <p:nvSpPr>
                  <p:cNvPr id="18" name="正方形/長方形 17">
                    <a:extLst>
                      <a:ext uri="{FF2B5EF4-FFF2-40B4-BE49-F238E27FC236}">
                        <a16:creationId xmlns:a16="http://schemas.microsoft.com/office/drawing/2014/main" id="{B256FCD6-6F65-55EF-FFCC-25FBD981EA08}"/>
                      </a:ext>
                    </a:extLst>
                  </p:cNvPr>
                  <p:cNvSpPr/>
                  <p:nvPr/>
                </p:nvSpPr>
                <p:spPr>
                  <a:xfrm>
                    <a:off x="383859" y="4512026"/>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6" name="矢印: 右 15">
                  <a:extLst>
                    <a:ext uri="{FF2B5EF4-FFF2-40B4-BE49-F238E27FC236}">
                      <a16:creationId xmlns:a16="http://schemas.microsoft.com/office/drawing/2014/main" id="{F4FDAF34-3ABE-4EED-E9B0-51AED982861F}"/>
                    </a:ext>
                  </a:extLst>
                </p:cNvPr>
                <p:cNvSpPr/>
                <p:nvPr/>
              </p:nvSpPr>
              <p:spPr>
                <a:xfrm rot="2318496">
                  <a:off x="1849402" y="4788181"/>
                  <a:ext cx="757568"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grpSp>
      <p:sp>
        <p:nvSpPr>
          <p:cNvPr id="58" name="正方形/長方形 57">
            <a:extLst>
              <a:ext uri="{FF2B5EF4-FFF2-40B4-BE49-F238E27FC236}">
                <a16:creationId xmlns:a16="http://schemas.microsoft.com/office/drawing/2014/main" id="{29ACE24E-98FD-913E-B7F9-8D7A9E9DCC2F}"/>
              </a:ext>
            </a:extLst>
          </p:cNvPr>
          <p:cNvSpPr/>
          <p:nvPr/>
        </p:nvSpPr>
        <p:spPr>
          <a:xfrm>
            <a:off x="551142" y="3232546"/>
            <a:ext cx="1137138" cy="257671"/>
          </a:xfrm>
          <a:prstGeom prst="rect">
            <a:avLst/>
          </a:prstGeom>
          <a:noFill/>
          <a:ln w="28575" cap="flat" cmpd="sng" algn="ctr">
            <a:solidFill>
              <a:srgbClr val="A23C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1" name="矢印: 右 60">
            <a:extLst>
              <a:ext uri="{FF2B5EF4-FFF2-40B4-BE49-F238E27FC236}">
                <a16:creationId xmlns:a16="http://schemas.microsoft.com/office/drawing/2014/main" id="{DBC4C5DD-4668-53DA-E09B-397DDDA77EDF}"/>
              </a:ext>
            </a:extLst>
          </p:cNvPr>
          <p:cNvSpPr/>
          <p:nvPr/>
        </p:nvSpPr>
        <p:spPr>
          <a:xfrm rot="3186451">
            <a:off x="1205603" y="3634898"/>
            <a:ext cx="733185"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2" name="矢印: 右 61">
            <a:extLst>
              <a:ext uri="{FF2B5EF4-FFF2-40B4-BE49-F238E27FC236}">
                <a16:creationId xmlns:a16="http://schemas.microsoft.com/office/drawing/2014/main" id="{190DF25D-0EB7-05B3-81EB-677DB21BBFC6}"/>
              </a:ext>
            </a:extLst>
          </p:cNvPr>
          <p:cNvSpPr/>
          <p:nvPr/>
        </p:nvSpPr>
        <p:spPr>
          <a:xfrm rot="18760989">
            <a:off x="3201771" y="3668501"/>
            <a:ext cx="604836"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124" name="グループ化 123">
            <a:extLst>
              <a:ext uri="{FF2B5EF4-FFF2-40B4-BE49-F238E27FC236}">
                <a16:creationId xmlns:a16="http://schemas.microsoft.com/office/drawing/2014/main" id="{22FDF1AE-D156-340F-8FC1-B963E1332F05}"/>
              </a:ext>
            </a:extLst>
          </p:cNvPr>
          <p:cNvGrpSpPr/>
          <p:nvPr/>
        </p:nvGrpSpPr>
        <p:grpSpPr>
          <a:xfrm>
            <a:off x="286956" y="2540979"/>
            <a:ext cx="9332086" cy="2112390"/>
            <a:chOff x="286956" y="2636912"/>
            <a:chExt cx="9332086" cy="2112390"/>
          </a:xfrm>
        </p:grpSpPr>
        <p:sp>
          <p:nvSpPr>
            <p:cNvPr id="72" name="テキスト ボックス 71">
              <a:extLst>
                <a:ext uri="{FF2B5EF4-FFF2-40B4-BE49-F238E27FC236}">
                  <a16:creationId xmlns:a16="http://schemas.microsoft.com/office/drawing/2014/main" id="{33D290A3-EE1D-E008-616B-DD566D689328}"/>
                </a:ext>
              </a:extLst>
            </p:cNvPr>
            <p:cNvSpPr txBox="1"/>
            <p:nvPr/>
          </p:nvSpPr>
          <p:spPr>
            <a:xfrm>
              <a:off x="304702" y="2636912"/>
              <a:ext cx="7435155"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２</a:t>
              </a:r>
              <a:r>
                <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rPr>
                <a:t>　障がいを負って、車椅子を買うお金が必要な場合</a:t>
              </a:r>
              <a:endParaRPr kumimoji="1" lang="en-US" altLang="ja-JP" sz="1400" i="0" u="none" strike="noStrike" kern="0" cap="none" spc="0" normalizeH="0" baseline="0" noProof="0" dirty="0">
                <a:ln>
                  <a:noFill/>
                </a:ln>
                <a:solidFill>
                  <a:srgbClr val="A23C33"/>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122" name="グループ化 121">
              <a:extLst>
                <a:ext uri="{FF2B5EF4-FFF2-40B4-BE49-F238E27FC236}">
                  <a16:creationId xmlns:a16="http://schemas.microsoft.com/office/drawing/2014/main" id="{D73BC3C8-3592-3210-D686-4AFCF175BD71}"/>
                </a:ext>
              </a:extLst>
            </p:cNvPr>
            <p:cNvGrpSpPr/>
            <p:nvPr/>
          </p:nvGrpSpPr>
          <p:grpSpPr>
            <a:xfrm>
              <a:off x="286956" y="2916339"/>
              <a:ext cx="9332086" cy="1832963"/>
              <a:chOff x="286956" y="2916339"/>
              <a:chExt cx="9332086" cy="1832963"/>
            </a:xfrm>
          </p:grpSpPr>
          <p:grpSp>
            <p:nvGrpSpPr>
              <p:cNvPr id="77" name="グループ化 76">
                <a:extLst>
                  <a:ext uri="{FF2B5EF4-FFF2-40B4-BE49-F238E27FC236}">
                    <a16:creationId xmlns:a16="http://schemas.microsoft.com/office/drawing/2014/main" id="{2DD2D367-6AFB-2EF7-F7FA-D6D9FA2318F5}"/>
                  </a:ext>
                </a:extLst>
              </p:cNvPr>
              <p:cNvGrpSpPr/>
              <p:nvPr/>
            </p:nvGrpSpPr>
            <p:grpSpPr>
              <a:xfrm>
                <a:off x="7778766" y="2916339"/>
                <a:ext cx="1840276" cy="1832963"/>
                <a:chOff x="7778766" y="2916339"/>
                <a:chExt cx="1840276" cy="1832963"/>
              </a:xfrm>
            </p:grpSpPr>
            <p:pic>
              <p:nvPicPr>
                <p:cNvPr id="36" name="図 35" descr="テキスト&#10;&#10;自動的に生成された説明">
                  <a:extLst>
                    <a:ext uri="{FF2B5EF4-FFF2-40B4-BE49-F238E27FC236}">
                      <a16:creationId xmlns:a16="http://schemas.microsoft.com/office/drawing/2014/main" id="{9DF96AE6-E552-8D71-7E94-C0267BE78A1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3418" t="24843" r="11791" b="41943"/>
                <a:stretch/>
              </p:blipFill>
              <p:spPr>
                <a:xfrm>
                  <a:off x="7782422" y="2916339"/>
                  <a:ext cx="1832964" cy="1832963"/>
                </a:xfrm>
                <a:prstGeom prst="rect">
                  <a:avLst/>
                </a:prstGeom>
                <a:ln>
                  <a:solidFill>
                    <a:srgbClr val="70AD47"/>
                  </a:solidFill>
                </a:ln>
              </p:spPr>
            </p:pic>
            <p:sp>
              <p:nvSpPr>
                <p:cNvPr id="74" name="正方形/長方形 73">
                  <a:extLst>
                    <a:ext uri="{FF2B5EF4-FFF2-40B4-BE49-F238E27FC236}">
                      <a16:creationId xmlns:a16="http://schemas.microsoft.com/office/drawing/2014/main" id="{3D1DA3AA-22B5-C69C-8EF6-DDBB64456091}"/>
                    </a:ext>
                  </a:extLst>
                </p:cNvPr>
                <p:cNvSpPr/>
                <p:nvPr/>
              </p:nvSpPr>
              <p:spPr>
                <a:xfrm>
                  <a:off x="7778766" y="2996952"/>
                  <a:ext cx="1840276" cy="1614489"/>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79" name="グループ化 78">
                <a:extLst>
                  <a:ext uri="{FF2B5EF4-FFF2-40B4-BE49-F238E27FC236}">
                    <a16:creationId xmlns:a16="http://schemas.microsoft.com/office/drawing/2014/main" id="{1C78D723-F3B4-2103-9517-11D32209A0C9}"/>
                  </a:ext>
                </a:extLst>
              </p:cNvPr>
              <p:cNvGrpSpPr/>
              <p:nvPr/>
            </p:nvGrpSpPr>
            <p:grpSpPr>
              <a:xfrm>
                <a:off x="5917627" y="2916339"/>
                <a:ext cx="1929097" cy="1445502"/>
                <a:chOff x="5917627" y="2916339"/>
                <a:chExt cx="1929097" cy="1445502"/>
              </a:xfrm>
            </p:grpSpPr>
            <p:pic>
              <p:nvPicPr>
                <p:cNvPr id="60" name="図 59">
                  <a:extLst>
                    <a:ext uri="{FF2B5EF4-FFF2-40B4-BE49-F238E27FC236}">
                      <a16:creationId xmlns:a16="http://schemas.microsoft.com/office/drawing/2014/main" id="{B152AB4E-97DB-35F0-AE45-D9B31D0D1350}"/>
                    </a:ext>
                  </a:extLst>
                </p:cNvPr>
                <p:cNvPicPr>
                  <a:picLocks noChangeAspect="1"/>
                </p:cNvPicPr>
                <p:nvPr/>
              </p:nvPicPr>
              <p:blipFill rotWithShape="1">
                <a:blip r:embed="rId4"/>
                <a:srcRect l="3073" t="25013" r="2755"/>
                <a:stretch/>
              </p:blipFill>
              <p:spPr>
                <a:xfrm>
                  <a:off x="5917627" y="2916339"/>
                  <a:ext cx="1832963" cy="1445502"/>
                </a:xfrm>
                <a:prstGeom prst="rect">
                  <a:avLst/>
                </a:prstGeom>
                <a:ln>
                  <a:solidFill>
                    <a:srgbClr val="70AD47"/>
                  </a:solidFill>
                </a:ln>
              </p:spPr>
            </p:pic>
            <p:sp>
              <p:nvSpPr>
                <p:cNvPr id="68" name="正方形/長方形 67">
                  <a:extLst>
                    <a:ext uri="{FF2B5EF4-FFF2-40B4-BE49-F238E27FC236}">
                      <a16:creationId xmlns:a16="http://schemas.microsoft.com/office/drawing/2014/main" id="{BB86CB6B-800E-6A1B-C919-0053766B5CEC}"/>
                    </a:ext>
                  </a:extLst>
                </p:cNvPr>
                <p:cNvSpPr/>
                <p:nvPr/>
              </p:nvSpPr>
              <p:spPr>
                <a:xfrm>
                  <a:off x="5966125" y="3380917"/>
                  <a:ext cx="1726386"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5" name="矢印: 右 74">
                  <a:extLst>
                    <a:ext uri="{FF2B5EF4-FFF2-40B4-BE49-F238E27FC236}">
                      <a16:creationId xmlns:a16="http://schemas.microsoft.com/office/drawing/2014/main" id="{2722C2DE-C40A-88A8-5C3C-7653581BB9B4}"/>
                    </a:ext>
                  </a:extLst>
                </p:cNvPr>
                <p:cNvSpPr/>
                <p:nvPr/>
              </p:nvSpPr>
              <p:spPr>
                <a:xfrm rot="1263528">
                  <a:off x="7632988" y="3432255"/>
                  <a:ext cx="213736"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81" name="グループ化 80">
                <a:extLst>
                  <a:ext uri="{FF2B5EF4-FFF2-40B4-BE49-F238E27FC236}">
                    <a16:creationId xmlns:a16="http://schemas.microsoft.com/office/drawing/2014/main" id="{B5A68C77-7BC5-EF0E-BAD1-5EDA3C6D8C83}"/>
                  </a:ext>
                </a:extLst>
              </p:cNvPr>
              <p:cNvGrpSpPr/>
              <p:nvPr/>
            </p:nvGrpSpPr>
            <p:grpSpPr>
              <a:xfrm>
                <a:off x="4040737" y="2916339"/>
                <a:ext cx="1992005" cy="1832963"/>
                <a:chOff x="4040737" y="2916339"/>
                <a:chExt cx="1992005" cy="1832963"/>
              </a:xfrm>
            </p:grpSpPr>
            <p:pic>
              <p:nvPicPr>
                <p:cNvPr id="59" name="図 58">
                  <a:extLst>
                    <a:ext uri="{FF2B5EF4-FFF2-40B4-BE49-F238E27FC236}">
                      <a16:creationId xmlns:a16="http://schemas.microsoft.com/office/drawing/2014/main" id="{75671AF9-C3E3-A189-CF3F-878097E692EC}"/>
                    </a:ext>
                  </a:extLst>
                </p:cNvPr>
                <p:cNvPicPr>
                  <a:picLocks noChangeAspect="1"/>
                </p:cNvPicPr>
                <p:nvPr/>
              </p:nvPicPr>
              <p:blipFill rotWithShape="1">
                <a:blip r:embed="rId3"/>
                <a:srcRect l="4075" t="18718" r="7611" b="10112"/>
                <a:stretch/>
              </p:blipFill>
              <p:spPr>
                <a:xfrm>
                  <a:off x="4040737" y="2916339"/>
                  <a:ext cx="1832963" cy="1832963"/>
                </a:xfrm>
                <a:prstGeom prst="rect">
                  <a:avLst/>
                </a:prstGeom>
                <a:ln>
                  <a:solidFill>
                    <a:srgbClr val="70AD47"/>
                  </a:solidFill>
                </a:ln>
              </p:spPr>
            </p:pic>
            <p:sp>
              <p:nvSpPr>
                <p:cNvPr id="67" name="正方形/長方形 66">
                  <a:extLst>
                    <a:ext uri="{FF2B5EF4-FFF2-40B4-BE49-F238E27FC236}">
                      <a16:creationId xmlns:a16="http://schemas.microsoft.com/office/drawing/2014/main" id="{29B3B7BF-DF59-531A-4C94-00247BF651D3}"/>
                    </a:ext>
                  </a:extLst>
                </p:cNvPr>
                <p:cNvSpPr/>
                <p:nvPr/>
              </p:nvSpPr>
              <p:spPr>
                <a:xfrm>
                  <a:off x="4132942" y="3585553"/>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1" name="矢印: 右 70">
                  <a:extLst>
                    <a:ext uri="{FF2B5EF4-FFF2-40B4-BE49-F238E27FC236}">
                      <a16:creationId xmlns:a16="http://schemas.microsoft.com/office/drawing/2014/main" id="{C4450963-56CE-6369-AE4B-0E1C2A278901}"/>
                    </a:ext>
                  </a:extLst>
                </p:cNvPr>
                <p:cNvSpPr/>
                <p:nvPr/>
              </p:nvSpPr>
              <p:spPr>
                <a:xfrm rot="19718876">
                  <a:off x="5665851" y="3504397"/>
                  <a:ext cx="366891"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01" name="グループ化 100">
                <a:extLst>
                  <a:ext uri="{FF2B5EF4-FFF2-40B4-BE49-F238E27FC236}">
                    <a16:creationId xmlns:a16="http://schemas.microsoft.com/office/drawing/2014/main" id="{F84DB407-1C48-47B2-DFCD-85CE6708500A}"/>
                  </a:ext>
                </a:extLst>
              </p:cNvPr>
              <p:cNvGrpSpPr/>
              <p:nvPr/>
            </p:nvGrpSpPr>
            <p:grpSpPr>
              <a:xfrm>
                <a:off x="2163846" y="2916339"/>
                <a:ext cx="2055429" cy="1832963"/>
                <a:chOff x="2163846" y="2916339"/>
                <a:chExt cx="2055429" cy="1832963"/>
              </a:xfrm>
            </p:grpSpPr>
            <p:pic>
              <p:nvPicPr>
                <p:cNvPr id="64" name="図 6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E785C6F-3E6A-1125-9F88-F7F60DE848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074" t="56119" r="11468" b="9927"/>
                <a:stretch/>
              </p:blipFill>
              <p:spPr>
                <a:xfrm>
                  <a:off x="2163846" y="2916339"/>
                  <a:ext cx="1832963" cy="1832963"/>
                </a:xfrm>
                <a:prstGeom prst="rect">
                  <a:avLst/>
                </a:prstGeom>
                <a:ln>
                  <a:solidFill>
                    <a:srgbClr val="83992A"/>
                  </a:solidFill>
                </a:ln>
              </p:spPr>
            </p:pic>
            <p:sp>
              <p:nvSpPr>
                <p:cNvPr id="66" name="正方形/長方形 65">
                  <a:extLst>
                    <a:ext uri="{FF2B5EF4-FFF2-40B4-BE49-F238E27FC236}">
                      <a16:creationId xmlns:a16="http://schemas.microsoft.com/office/drawing/2014/main" id="{6C287F71-EB18-CEC8-4B1A-BF6A38FCAED1}"/>
                    </a:ext>
                  </a:extLst>
                </p:cNvPr>
                <p:cNvSpPr/>
                <p:nvPr/>
              </p:nvSpPr>
              <p:spPr>
                <a:xfrm>
                  <a:off x="2275560" y="3349356"/>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0" name="矢印: 右 69">
                  <a:extLst>
                    <a:ext uri="{FF2B5EF4-FFF2-40B4-BE49-F238E27FC236}">
                      <a16:creationId xmlns:a16="http://schemas.microsoft.com/office/drawing/2014/main" id="{D3D86C45-2A85-47A0-93A3-242EDCED8C12}"/>
                    </a:ext>
                  </a:extLst>
                </p:cNvPr>
                <p:cNvSpPr/>
                <p:nvPr/>
              </p:nvSpPr>
              <p:spPr>
                <a:xfrm rot="1445754">
                  <a:off x="3805853" y="3477628"/>
                  <a:ext cx="413422"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02" name="グループ化 101">
                <a:extLst>
                  <a:ext uri="{FF2B5EF4-FFF2-40B4-BE49-F238E27FC236}">
                    <a16:creationId xmlns:a16="http://schemas.microsoft.com/office/drawing/2014/main" id="{BCAA8109-744E-F9CB-0D10-566A8B3F1F43}"/>
                  </a:ext>
                </a:extLst>
              </p:cNvPr>
              <p:cNvGrpSpPr/>
              <p:nvPr/>
            </p:nvGrpSpPr>
            <p:grpSpPr>
              <a:xfrm>
                <a:off x="286956" y="2916339"/>
                <a:ext cx="2063021" cy="1832963"/>
                <a:chOff x="286956" y="2916339"/>
                <a:chExt cx="2063021" cy="1832963"/>
              </a:xfrm>
            </p:grpSpPr>
            <p:pic>
              <p:nvPicPr>
                <p:cNvPr id="63" name="図 6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4FB148D-B688-30DB-857D-467AAEF837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948" t="15240" r="11024" b="50554"/>
                <a:stretch/>
              </p:blipFill>
              <p:spPr>
                <a:xfrm>
                  <a:off x="286956" y="2916339"/>
                  <a:ext cx="1832963" cy="1832963"/>
                </a:xfrm>
                <a:prstGeom prst="rect">
                  <a:avLst/>
                </a:prstGeom>
                <a:ln>
                  <a:solidFill>
                    <a:srgbClr val="83992A"/>
                  </a:solidFill>
                </a:ln>
              </p:spPr>
            </p:pic>
            <p:sp>
              <p:nvSpPr>
                <p:cNvPr id="65" name="正方形/長方形 64">
                  <a:extLst>
                    <a:ext uri="{FF2B5EF4-FFF2-40B4-BE49-F238E27FC236}">
                      <a16:creationId xmlns:a16="http://schemas.microsoft.com/office/drawing/2014/main" id="{D58FB33D-01CF-FF4D-4DF7-0407DE67241E}"/>
                    </a:ext>
                  </a:extLst>
                </p:cNvPr>
                <p:cNvSpPr/>
                <p:nvPr/>
              </p:nvSpPr>
              <p:spPr>
                <a:xfrm>
                  <a:off x="381837" y="3607027"/>
                  <a:ext cx="1636077" cy="257671"/>
                </a:xfrm>
                <a:prstGeom prst="rect">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1" i="0" u="none" strike="noStrike" kern="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9" name="矢印: 右 68">
                  <a:extLst>
                    <a:ext uri="{FF2B5EF4-FFF2-40B4-BE49-F238E27FC236}">
                      <a16:creationId xmlns:a16="http://schemas.microsoft.com/office/drawing/2014/main" id="{F3F70C10-CCA0-17EE-0DC0-09F900BB5FA8}"/>
                    </a:ext>
                  </a:extLst>
                </p:cNvPr>
                <p:cNvSpPr/>
                <p:nvPr/>
              </p:nvSpPr>
              <p:spPr>
                <a:xfrm rot="19446395">
                  <a:off x="1906731" y="3488583"/>
                  <a:ext cx="443246" cy="233286"/>
                </a:xfrm>
                <a:prstGeom prst="rightArrow">
                  <a:avLst/>
                </a:prstGeom>
                <a:gradFill rotWithShape="1">
                  <a:gsLst>
                    <a:gs pos="0">
                      <a:srgbClr val="A23C33">
                        <a:tint val="60000"/>
                        <a:lumMod val="110000"/>
                      </a:srgbClr>
                    </a:gs>
                    <a:gs pos="100000">
                      <a:srgbClr val="A23C33">
                        <a:tint val="82000"/>
                      </a:srgbClr>
                    </a:gs>
                  </a:gsLst>
                  <a:lin ang="5400000" scaled="0"/>
                </a:gradFill>
                <a:ln w="9525" cap="flat" cmpd="sng" algn="ctr">
                  <a:solidFill>
                    <a:srgbClr val="A23C33"/>
                  </a:solidFill>
                  <a:prstDash val="solid"/>
                </a:ln>
                <a:effectLst/>
                <a:scene3d>
                  <a:camera prst="orthographicFront">
                    <a:rot lat="0" lon="0" rev="21594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grpSp>
      <p:sp>
        <p:nvSpPr>
          <p:cNvPr id="4" name="スライド番号プレースホルダー 3">
            <a:extLst>
              <a:ext uri="{FF2B5EF4-FFF2-40B4-BE49-F238E27FC236}">
                <a16:creationId xmlns:a16="http://schemas.microsoft.com/office/drawing/2014/main" id="{46316564-E24A-ABC4-67CE-272013B0A2A3}"/>
              </a:ext>
            </a:extLst>
          </p:cNvPr>
          <p:cNvSpPr>
            <a:spLocks noGrp="1"/>
          </p:cNvSpPr>
          <p:nvPr>
            <p:ph type="sldNum" sz="quarter" idx="4"/>
          </p:nvPr>
        </p:nvSpPr>
        <p:spPr>
          <a:xfrm>
            <a:off x="9201472" y="6557114"/>
            <a:ext cx="630513" cy="278421"/>
          </a:xfrm>
        </p:spPr>
        <p:txBody>
          <a:bodyPr anchor="b"/>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82626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0661" y="29715"/>
            <a:ext cx="108811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あなたはひとりじゃない（孤独・孤立対策ウェブサイト）</a:t>
            </a:r>
          </a:p>
        </p:txBody>
      </p:sp>
      <p:sp>
        <p:nvSpPr>
          <p:cNvPr id="3" name="正方形/長方形 2"/>
          <p:cNvSpPr/>
          <p:nvPr/>
        </p:nvSpPr>
        <p:spPr>
          <a:xfrm>
            <a:off x="182464" y="681464"/>
            <a:ext cx="4680000" cy="602413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正方形/長方形 3"/>
          <p:cNvSpPr/>
          <p:nvPr/>
        </p:nvSpPr>
        <p:spPr>
          <a:xfrm>
            <a:off x="5027751" y="753463"/>
            <a:ext cx="4680000" cy="5952136"/>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角丸四角形 4"/>
          <p:cNvSpPr/>
          <p:nvPr/>
        </p:nvSpPr>
        <p:spPr>
          <a:xfrm>
            <a:off x="128464" y="471751"/>
            <a:ext cx="4788000" cy="3255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一般向けページ　　</a:t>
            </a: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（サイトトップページ</a:t>
            </a:r>
            <a:r>
              <a:rPr kumimoji="1" lang="ja-JP" altLang="en-US" sz="1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6" name="角丸四角形 5"/>
          <p:cNvSpPr/>
          <p:nvPr/>
        </p:nvSpPr>
        <p:spPr>
          <a:xfrm>
            <a:off x="4973751" y="476883"/>
            <a:ext cx="4788000" cy="3152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18</a:t>
            </a: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歳以下向けページ　</a:t>
            </a: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（サイト内ページ</a:t>
            </a:r>
            <a:r>
              <a:rPr kumimoji="1" lang="ja-JP" altLang="en-US" sz="14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7" name="Rectangle 2"/>
          <p:cNvSpPr>
            <a:spLocks noChangeArrowheads="1"/>
          </p:cNvSpPr>
          <p:nvPr/>
        </p:nvSpPr>
        <p:spPr bwMode="auto">
          <a:xfrm>
            <a:off x="998764" y="1306983"/>
            <a:ext cx="78067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テキスト ボックス 19"/>
          <p:cNvSpPr txBox="1"/>
          <p:nvPr/>
        </p:nvSpPr>
        <p:spPr>
          <a:xfrm>
            <a:off x="5007154" y="1494969"/>
            <a:ext cx="79392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【URL】</a:t>
            </a:r>
            <a:endPar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7" name="テキスト ボックス 26"/>
          <p:cNvSpPr txBox="1"/>
          <p:nvPr/>
        </p:nvSpPr>
        <p:spPr>
          <a:xfrm>
            <a:off x="8486763" y="777263"/>
            <a:ext cx="135511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【QR</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コード</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p:txBody>
      </p:sp>
      <p:sp>
        <p:nvSpPr>
          <p:cNvPr id="9" name="テキスト ボックス 8"/>
          <p:cNvSpPr txBox="1"/>
          <p:nvPr/>
        </p:nvSpPr>
        <p:spPr>
          <a:xfrm>
            <a:off x="227263" y="790715"/>
            <a:ext cx="457863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自動応答によるチャットボットにより、悩みに応じた支援制度等を紹介する機能や、専門家からのヒントなどを掲載。</a:t>
            </a:r>
          </a:p>
        </p:txBody>
      </p:sp>
      <p:sp>
        <p:nvSpPr>
          <p:cNvPr id="40" name="テキスト ボックス 39"/>
          <p:cNvSpPr txBox="1"/>
          <p:nvPr/>
        </p:nvSpPr>
        <p:spPr>
          <a:xfrm>
            <a:off x="5104352" y="796012"/>
            <a:ext cx="345119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自動応答によるチャットボットにより、悩みに応じた相談窓口を紹介する機能や、悩みを抱えている方向けの</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Q</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などを掲載。</a:t>
            </a:r>
          </a:p>
        </p:txBody>
      </p:sp>
      <p:sp>
        <p:nvSpPr>
          <p:cNvPr id="11" name="テキスト ボックス 10"/>
          <p:cNvSpPr txBox="1"/>
          <p:nvPr/>
        </p:nvSpPr>
        <p:spPr>
          <a:xfrm>
            <a:off x="86867" y="76059"/>
            <a:ext cx="595035" cy="338554"/>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参考</a:t>
            </a:r>
          </a:p>
        </p:txBody>
      </p:sp>
      <p:sp>
        <p:nvSpPr>
          <p:cNvPr id="19" name="テキスト ボックス 18">
            <a:extLst>
              <a:ext uri="{FF2B5EF4-FFF2-40B4-BE49-F238E27FC236}">
                <a16:creationId xmlns:a16="http://schemas.microsoft.com/office/drawing/2014/main" id="{E8F63286-A374-7E88-90AC-9A577EC0B4ED}"/>
              </a:ext>
            </a:extLst>
          </p:cNvPr>
          <p:cNvSpPr txBox="1"/>
          <p:nvPr/>
        </p:nvSpPr>
        <p:spPr>
          <a:xfrm>
            <a:off x="241631" y="4619909"/>
            <a:ext cx="4487448" cy="830997"/>
          </a:xfrm>
          <a:prstGeom prst="rect">
            <a:avLst/>
          </a:prstGeom>
          <a:noFill/>
        </p:spPr>
        <p:txBody>
          <a:bodyPr wrap="square">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マイナポータルと連携して、チャットボットの利用結果のページから、市区町村の支援制度の手続情報につなげるようになっており、一部手続は、そのままマイナポータル上で申請が可能。</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1" name="図 20">
            <a:extLst>
              <a:ext uri="{FF2B5EF4-FFF2-40B4-BE49-F238E27FC236}">
                <a16:creationId xmlns:a16="http://schemas.microsoft.com/office/drawing/2014/main" id="{027DF3DD-587C-866C-E289-EFE691938310}"/>
              </a:ext>
            </a:extLst>
          </p:cNvPr>
          <p:cNvPicPr>
            <a:picLocks noChangeAspect="1"/>
          </p:cNvPicPr>
          <p:nvPr/>
        </p:nvPicPr>
        <p:blipFill rotWithShape="1">
          <a:blip r:embed="rId3"/>
          <a:srcRect l="2967" r="47091"/>
          <a:stretch/>
        </p:blipFill>
        <p:spPr>
          <a:xfrm>
            <a:off x="275883" y="5246860"/>
            <a:ext cx="2058108" cy="581430"/>
          </a:xfrm>
          <a:prstGeom prst="rect">
            <a:avLst/>
          </a:prstGeom>
          <a:ln w="9525">
            <a:solidFill>
              <a:schemeClr val="tx1"/>
            </a:solidFill>
          </a:ln>
        </p:spPr>
      </p:pic>
      <p:sp>
        <p:nvSpPr>
          <p:cNvPr id="57" name="テキスト ボックス 56">
            <a:extLst>
              <a:ext uri="{FF2B5EF4-FFF2-40B4-BE49-F238E27FC236}">
                <a16:creationId xmlns:a16="http://schemas.microsoft.com/office/drawing/2014/main" id="{B5A48F1C-85D9-0DF2-6C75-8D35DB8BD3FD}"/>
              </a:ext>
            </a:extLst>
          </p:cNvPr>
          <p:cNvSpPr txBox="1"/>
          <p:nvPr/>
        </p:nvSpPr>
        <p:spPr>
          <a:xfrm>
            <a:off x="1109758" y="5835953"/>
            <a:ext cx="1204390" cy="600164"/>
          </a:xfrm>
          <a:prstGeom prst="rect">
            <a:avLst/>
          </a:prstGeom>
          <a:ln>
            <a:noFill/>
          </a:ln>
          <a:effectLst>
            <a:softEdge rad="127000"/>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クリックすると、</a:t>
            </a:r>
            <a:b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マイナポータルの</a:t>
            </a:r>
            <a:b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b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ページへ移動</a:t>
            </a:r>
          </a:p>
        </p:txBody>
      </p:sp>
      <p:sp>
        <p:nvSpPr>
          <p:cNvPr id="56" name="正方形/長方形 55">
            <a:extLst>
              <a:ext uri="{FF2B5EF4-FFF2-40B4-BE49-F238E27FC236}">
                <a16:creationId xmlns:a16="http://schemas.microsoft.com/office/drawing/2014/main" id="{EDB0BF00-4F20-4155-290C-6D50C05D2826}"/>
              </a:ext>
            </a:extLst>
          </p:cNvPr>
          <p:cNvSpPr/>
          <p:nvPr/>
        </p:nvSpPr>
        <p:spPr>
          <a:xfrm>
            <a:off x="269024" y="5585719"/>
            <a:ext cx="618719" cy="152142"/>
          </a:xfrm>
          <a:prstGeom prst="rect">
            <a:avLst/>
          </a:prstGeom>
          <a:noFill/>
          <a:ln w="28575">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97" name="図 96" descr="テキスト, 手紙&#10;&#10;自動的に生成された説明">
            <a:extLst>
              <a:ext uri="{FF2B5EF4-FFF2-40B4-BE49-F238E27FC236}">
                <a16:creationId xmlns:a16="http://schemas.microsoft.com/office/drawing/2014/main" id="{0EEE87F3-9B28-778B-02CF-A1C059970C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48" t="22981" r="6835" b="40402"/>
          <a:stretch/>
        </p:blipFill>
        <p:spPr>
          <a:xfrm>
            <a:off x="7363440" y="4589817"/>
            <a:ext cx="2278236" cy="2052641"/>
          </a:xfrm>
          <a:prstGeom prst="rect">
            <a:avLst/>
          </a:prstGeom>
          <a:ln>
            <a:solidFill>
              <a:srgbClr val="70AD47"/>
            </a:solidFill>
          </a:ln>
        </p:spPr>
      </p:pic>
      <p:sp>
        <p:nvSpPr>
          <p:cNvPr id="92" name="正方形/長方形 91">
            <a:extLst>
              <a:ext uri="{FF2B5EF4-FFF2-40B4-BE49-F238E27FC236}">
                <a16:creationId xmlns:a16="http://schemas.microsoft.com/office/drawing/2014/main" id="{4E05AED1-03BF-BBBE-F019-6014D020B4B4}"/>
              </a:ext>
            </a:extLst>
          </p:cNvPr>
          <p:cNvSpPr/>
          <p:nvPr/>
        </p:nvSpPr>
        <p:spPr>
          <a:xfrm>
            <a:off x="5101969" y="4370284"/>
            <a:ext cx="2223310" cy="2263668"/>
          </a:xfrm>
          <a:prstGeom prst="rect">
            <a:avLst/>
          </a:prstGeom>
          <a:solidFill>
            <a:schemeClr val="bg1"/>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0" name="テキスト ボックス 99">
            <a:extLst>
              <a:ext uri="{FF2B5EF4-FFF2-40B4-BE49-F238E27FC236}">
                <a16:creationId xmlns:a16="http://schemas.microsoft.com/office/drawing/2014/main" id="{08E625BF-A401-E637-636D-7DA8AF99DF6D}"/>
              </a:ext>
            </a:extLst>
          </p:cNvPr>
          <p:cNvSpPr txBox="1"/>
          <p:nvPr/>
        </p:nvSpPr>
        <p:spPr>
          <a:xfrm>
            <a:off x="7352481" y="4366440"/>
            <a:ext cx="2304000" cy="261610"/>
          </a:xfrm>
          <a:prstGeom prst="rect">
            <a:avLst/>
          </a:prstGeom>
          <a:solidFill>
            <a:srgbClr val="00B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悩みを抱えている方の質問や回答</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8E8541E5-0C37-38EF-C38B-3B326CAB442B}"/>
              </a:ext>
            </a:extLst>
          </p:cNvPr>
          <p:cNvGrpSpPr/>
          <p:nvPr/>
        </p:nvGrpSpPr>
        <p:grpSpPr>
          <a:xfrm>
            <a:off x="5127061" y="1795504"/>
            <a:ext cx="4475537" cy="2551989"/>
            <a:chOff x="5127061" y="1795501"/>
            <a:chExt cx="4475537" cy="2551989"/>
          </a:xfrm>
        </p:grpSpPr>
        <p:pic>
          <p:nvPicPr>
            <p:cNvPr id="104" name="図 103">
              <a:extLst>
                <a:ext uri="{FF2B5EF4-FFF2-40B4-BE49-F238E27FC236}">
                  <a16:creationId xmlns:a16="http://schemas.microsoft.com/office/drawing/2014/main" id="{6CF14DFA-FDB5-F740-36EB-0FD910231AAC}"/>
                </a:ext>
              </a:extLst>
            </p:cNvPr>
            <p:cNvPicPr>
              <a:picLocks noChangeAspect="1"/>
            </p:cNvPicPr>
            <p:nvPr/>
          </p:nvPicPr>
          <p:blipFill rotWithShape="1">
            <a:blip r:embed="rId5"/>
            <a:srcRect l="45152" t="84167" r="434" b="-653"/>
            <a:stretch/>
          </p:blipFill>
          <p:spPr>
            <a:xfrm>
              <a:off x="5127061" y="3766615"/>
              <a:ext cx="4475536" cy="580875"/>
            </a:xfrm>
            <a:prstGeom prst="rect">
              <a:avLst/>
            </a:prstGeom>
          </p:spPr>
        </p:pic>
        <p:grpSp>
          <p:nvGrpSpPr>
            <p:cNvPr id="62" name="グループ化 61">
              <a:extLst>
                <a:ext uri="{FF2B5EF4-FFF2-40B4-BE49-F238E27FC236}">
                  <a16:creationId xmlns:a16="http://schemas.microsoft.com/office/drawing/2014/main" id="{022F4EC7-6901-9272-837C-F7B931A58710}"/>
                </a:ext>
              </a:extLst>
            </p:cNvPr>
            <p:cNvGrpSpPr/>
            <p:nvPr/>
          </p:nvGrpSpPr>
          <p:grpSpPr>
            <a:xfrm>
              <a:off x="5127061" y="1795501"/>
              <a:ext cx="4475537" cy="2474632"/>
              <a:chOff x="5173289" y="1403175"/>
              <a:chExt cx="4475537" cy="2474632"/>
            </a:xfrm>
          </p:grpSpPr>
          <p:pic>
            <p:nvPicPr>
              <p:cNvPr id="50" name="図 49">
                <a:extLst>
                  <a:ext uri="{FF2B5EF4-FFF2-40B4-BE49-F238E27FC236}">
                    <a16:creationId xmlns:a16="http://schemas.microsoft.com/office/drawing/2014/main" id="{335F30C6-7284-BFE5-3771-57EBE5F13C05}"/>
                  </a:ext>
                </a:extLst>
              </p:cNvPr>
              <p:cNvPicPr>
                <a:picLocks noChangeAspect="1"/>
              </p:cNvPicPr>
              <p:nvPr/>
            </p:nvPicPr>
            <p:blipFill rotWithShape="1">
              <a:blip r:embed="rId5"/>
              <a:srcRect l="2069" t="84115" r="-974" b="-2901"/>
              <a:stretch/>
            </p:blipFill>
            <p:spPr>
              <a:xfrm>
                <a:off x="5294438" y="3431502"/>
                <a:ext cx="3429490" cy="446305"/>
              </a:xfrm>
              <a:prstGeom prst="rect">
                <a:avLst/>
              </a:prstGeom>
            </p:spPr>
          </p:pic>
          <p:grpSp>
            <p:nvGrpSpPr>
              <p:cNvPr id="24" name="グループ化 23">
                <a:extLst>
                  <a:ext uri="{FF2B5EF4-FFF2-40B4-BE49-F238E27FC236}">
                    <a16:creationId xmlns:a16="http://schemas.microsoft.com/office/drawing/2014/main" id="{81BDD965-CF78-4491-41E0-9BD5DFC4521B}"/>
                  </a:ext>
                </a:extLst>
              </p:cNvPr>
              <p:cNvGrpSpPr/>
              <p:nvPr/>
            </p:nvGrpSpPr>
            <p:grpSpPr>
              <a:xfrm>
                <a:off x="5173289" y="1403175"/>
                <a:ext cx="4475537" cy="1995703"/>
                <a:chOff x="5173289" y="1456511"/>
                <a:chExt cx="4475537" cy="1995703"/>
              </a:xfrm>
            </p:grpSpPr>
            <p:pic>
              <p:nvPicPr>
                <p:cNvPr id="22" name="図 21">
                  <a:extLst>
                    <a:ext uri="{FF2B5EF4-FFF2-40B4-BE49-F238E27FC236}">
                      <a16:creationId xmlns:a16="http://schemas.microsoft.com/office/drawing/2014/main" id="{8A222D2D-707C-6A77-B442-025C8CF48C4E}"/>
                    </a:ext>
                  </a:extLst>
                </p:cNvPr>
                <p:cNvPicPr>
                  <a:picLocks noChangeAspect="1"/>
                </p:cNvPicPr>
                <p:nvPr/>
              </p:nvPicPr>
              <p:blipFill rotWithShape="1">
                <a:blip r:embed="rId5"/>
                <a:srcRect t="17322" r="4850" b="51680"/>
                <a:stretch/>
              </p:blipFill>
              <p:spPr>
                <a:xfrm>
                  <a:off x="5173290" y="1456511"/>
                  <a:ext cx="4475536" cy="1114821"/>
                </a:xfrm>
                <a:prstGeom prst="rect">
                  <a:avLst/>
                </a:prstGeom>
              </p:spPr>
            </p:pic>
            <p:pic>
              <p:nvPicPr>
                <p:cNvPr id="23" name="図 22">
                  <a:extLst>
                    <a:ext uri="{FF2B5EF4-FFF2-40B4-BE49-F238E27FC236}">
                      <a16:creationId xmlns:a16="http://schemas.microsoft.com/office/drawing/2014/main" id="{0B5DA609-1596-2A65-98FE-BE7E858EEEDD}"/>
                    </a:ext>
                  </a:extLst>
                </p:cNvPr>
                <p:cNvPicPr>
                  <a:picLocks noChangeAspect="1"/>
                </p:cNvPicPr>
                <p:nvPr/>
              </p:nvPicPr>
              <p:blipFill rotWithShape="1">
                <a:blip r:embed="rId5"/>
                <a:srcRect l="1531" t="51164" r="3190" b="22874"/>
                <a:stretch/>
              </p:blipFill>
              <p:spPr>
                <a:xfrm>
                  <a:off x="5173289" y="2522752"/>
                  <a:ext cx="4475536" cy="929462"/>
                </a:xfrm>
                <a:prstGeom prst="rect">
                  <a:avLst/>
                </a:prstGeom>
              </p:spPr>
            </p:pic>
          </p:grpSp>
        </p:grpSp>
        <p:pic>
          <p:nvPicPr>
            <p:cNvPr id="106" name="図 105">
              <a:extLst>
                <a:ext uri="{FF2B5EF4-FFF2-40B4-BE49-F238E27FC236}">
                  <a16:creationId xmlns:a16="http://schemas.microsoft.com/office/drawing/2014/main" id="{6FE547D6-EFDE-2816-4A1C-8379F0A777FF}"/>
                </a:ext>
              </a:extLst>
            </p:cNvPr>
            <p:cNvPicPr>
              <a:picLocks noChangeAspect="1"/>
            </p:cNvPicPr>
            <p:nvPr/>
          </p:nvPicPr>
          <p:blipFill>
            <a:blip r:embed="rId6"/>
            <a:stretch>
              <a:fillRect/>
            </a:stretch>
          </p:blipFill>
          <p:spPr>
            <a:xfrm>
              <a:off x="8805525" y="3609165"/>
              <a:ext cx="727889" cy="713736"/>
            </a:xfrm>
            <a:prstGeom prst="rect">
              <a:avLst/>
            </a:prstGeom>
          </p:spPr>
        </p:pic>
      </p:grpSp>
      <p:grpSp>
        <p:nvGrpSpPr>
          <p:cNvPr id="12" name="グループ化 11">
            <a:extLst>
              <a:ext uri="{FF2B5EF4-FFF2-40B4-BE49-F238E27FC236}">
                <a16:creationId xmlns:a16="http://schemas.microsoft.com/office/drawing/2014/main" id="{02AF8507-0AD4-0972-8C32-526847EC7256}"/>
              </a:ext>
            </a:extLst>
          </p:cNvPr>
          <p:cNvGrpSpPr/>
          <p:nvPr/>
        </p:nvGrpSpPr>
        <p:grpSpPr>
          <a:xfrm>
            <a:off x="5363790" y="3887056"/>
            <a:ext cx="1252728" cy="467168"/>
            <a:chOff x="5363790" y="3887056"/>
            <a:chExt cx="1252728" cy="467168"/>
          </a:xfrm>
        </p:grpSpPr>
        <p:sp>
          <p:nvSpPr>
            <p:cNvPr id="103" name="正方形/長方形 102">
              <a:extLst>
                <a:ext uri="{FF2B5EF4-FFF2-40B4-BE49-F238E27FC236}">
                  <a16:creationId xmlns:a16="http://schemas.microsoft.com/office/drawing/2014/main" id="{892A8685-99FC-4841-E02B-C1BA11BB3F3B}"/>
                </a:ext>
              </a:extLst>
            </p:cNvPr>
            <p:cNvSpPr/>
            <p:nvPr/>
          </p:nvSpPr>
          <p:spPr>
            <a:xfrm>
              <a:off x="5363790" y="3887056"/>
              <a:ext cx="1252728" cy="242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ヒントを</a:t>
              </a:r>
              <a:r>
                <a:rPr kumimoji="1" lang="ja-JP" altLang="en-US" sz="100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rPr>
                <a:t>さがす</a:t>
              </a:r>
              <a:endParaRPr kumimoji="1" lang="ja-JP" altLang="en-US" sz="1050" b="1" i="0" u="none" strike="noStrike" kern="1200" cap="none" spc="0" normalizeH="0" baseline="0" noProof="0" dirty="0">
                <a:ln>
                  <a:noFill/>
                </a:ln>
                <a:solidFill>
                  <a:srgbClr val="70AD47">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102" name="矢印: 下 101">
              <a:extLst>
                <a:ext uri="{FF2B5EF4-FFF2-40B4-BE49-F238E27FC236}">
                  <a16:creationId xmlns:a16="http://schemas.microsoft.com/office/drawing/2014/main" id="{87ED67B8-A06A-FDB5-77BF-4ABAEE533733}"/>
                </a:ext>
              </a:extLst>
            </p:cNvPr>
            <p:cNvSpPr/>
            <p:nvPr/>
          </p:nvSpPr>
          <p:spPr>
            <a:xfrm>
              <a:off x="5853333" y="4111721"/>
              <a:ext cx="289110" cy="242503"/>
            </a:xfrm>
            <a:prstGeom prst="downArrow">
              <a:avLst>
                <a:gd name="adj1" fmla="val 45097"/>
                <a:gd name="adj2" fmla="val 41270"/>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80" name="グループ化 79">
            <a:extLst>
              <a:ext uri="{FF2B5EF4-FFF2-40B4-BE49-F238E27FC236}">
                <a16:creationId xmlns:a16="http://schemas.microsoft.com/office/drawing/2014/main" id="{CFB44BF2-3382-4772-28A6-D172039A7136}"/>
              </a:ext>
            </a:extLst>
          </p:cNvPr>
          <p:cNvGrpSpPr/>
          <p:nvPr/>
        </p:nvGrpSpPr>
        <p:grpSpPr>
          <a:xfrm>
            <a:off x="2371743" y="5242049"/>
            <a:ext cx="2360384" cy="1389395"/>
            <a:chOff x="2371743" y="5242049"/>
            <a:chExt cx="2360384" cy="1389395"/>
          </a:xfrm>
        </p:grpSpPr>
        <p:grpSp>
          <p:nvGrpSpPr>
            <p:cNvPr id="43" name="グループ化 42">
              <a:extLst>
                <a:ext uri="{FF2B5EF4-FFF2-40B4-BE49-F238E27FC236}">
                  <a16:creationId xmlns:a16="http://schemas.microsoft.com/office/drawing/2014/main" id="{9D5AE243-E5D7-B4C5-39D9-F5F73CAABD37}"/>
                </a:ext>
              </a:extLst>
            </p:cNvPr>
            <p:cNvGrpSpPr/>
            <p:nvPr/>
          </p:nvGrpSpPr>
          <p:grpSpPr>
            <a:xfrm>
              <a:off x="2371743" y="5242049"/>
              <a:ext cx="2360384" cy="1389395"/>
              <a:chOff x="2371743" y="5242049"/>
              <a:chExt cx="2360384" cy="1389395"/>
            </a:xfrm>
          </p:grpSpPr>
          <p:grpSp>
            <p:nvGrpSpPr>
              <p:cNvPr id="29" name="グループ化 28">
                <a:extLst>
                  <a:ext uri="{FF2B5EF4-FFF2-40B4-BE49-F238E27FC236}">
                    <a16:creationId xmlns:a16="http://schemas.microsoft.com/office/drawing/2014/main" id="{5661FF5C-9611-16E9-6589-77BFEC49C552}"/>
                  </a:ext>
                </a:extLst>
              </p:cNvPr>
              <p:cNvGrpSpPr/>
              <p:nvPr/>
            </p:nvGrpSpPr>
            <p:grpSpPr>
              <a:xfrm>
                <a:off x="2371743" y="5242049"/>
                <a:ext cx="2360384" cy="1389395"/>
                <a:chOff x="6976485" y="7032448"/>
                <a:chExt cx="5537075" cy="3259293"/>
              </a:xfrm>
            </p:grpSpPr>
            <p:sp>
              <p:nvSpPr>
                <p:cNvPr id="31" name="正方形/長方形 30">
                  <a:extLst>
                    <a:ext uri="{FF2B5EF4-FFF2-40B4-BE49-F238E27FC236}">
                      <a16:creationId xmlns:a16="http://schemas.microsoft.com/office/drawing/2014/main" id="{44F99629-AFA7-1807-34D9-0F094252704E}"/>
                    </a:ext>
                  </a:extLst>
                </p:cNvPr>
                <p:cNvSpPr/>
                <p:nvPr/>
              </p:nvSpPr>
              <p:spPr>
                <a:xfrm>
                  <a:off x="6976485" y="7032448"/>
                  <a:ext cx="5537075" cy="325929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2" name="図 31">
                  <a:extLst>
                    <a:ext uri="{FF2B5EF4-FFF2-40B4-BE49-F238E27FC236}">
                      <a16:creationId xmlns:a16="http://schemas.microsoft.com/office/drawing/2014/main" id="{27A241BC-82DD-4811-B436-D1CECC663C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3281" y="7113103"/>
                  <a:ext cx="2209344" cy="598791"/>
                </a:xfrm>
                <a:prstGeom prst="rect">
                  <a:avLst/>
                </a:prstGeom>
              </p:spPr>
            </p:pic>
            <p:pic>
              <p:nvPicPr>
                <p:cNvPr id="34" name="図 33">
                  <a:extLst>
                    <a:ext uri="{FF2B5EF4-FFF2-40B4-BE49-F238E27FC236}">
                      <a16:creationId xmlns:a16="http://schemas.microsoft.com/office/drawing/2014/main" id="{1739FAEA-0A79-4B60-2D39-E129F83FC18B}"/>
                    </a:ext>
                  </a:extLst>
                </p:cNvPr>
                <p:cNvPicPr>
                  <a:picLocks noChangeAspect="1"/>
                </p:cNvPicPr>
                <p:nvPr/>
              </p:nvPicPr>
              <p:blipFill>
                <a:blip r:embed="rId8"/>
                <a:stretch>
                  <a:fillRect/>
                </a:stretch>
              </p:blipFill>
              <p:spPr>
                <a:xfrm>
                  <a:off x="7329228" y="9467663"/>
                  <a:ext cx="4806651" cy="790031"/>
                </a:xfrm>
                <a:prstGeom prst="rect">
                  <a:avLst/>
                </a:prstGeom>
              </p:spPr>
            </p:pic>
          </p:grpSp>
          <p:sp>
            <p:nvSpPr>
              <p:cNvPr id="79" name="四角形: 角を丸くする 78">
                <a:extLst>
                  <a:ext uri="{FF2B5EF4-FFF2-40B4-BE49-F238E27FC236}">
                    <a16:creationId xmlns:a16="http://schemas.microsoft.com/office/drawing/2014/main" id="{978E72DD-87EA-8A97-4AC2-C0269AF09000}"/>
                  </a:ext>
                </a:extLst>
              </p:cNvPr>
              <p:cNvSpPr/>
              <p:nvPr/>
            </p:nvSpPr>
            <p:spPr>
              <a:xfrm>
                <a:off x="2865898" y="6390113"/>
                <a:ext cx="1400175" cy="213136"/>
              </a:xfrm>
              <a:prstGeom prst="roundRect">
                <a:avLst>
                  <a:gd name="adj" fmla="val 50000"/>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申請する</a:t>
                </a:r>
              </a:p>
            </p:txBody>
          </p:sp>
          <p:sp>
            <p:nvSpPr>
              <p:cNvPr id="15" name="正方形/長方形 14">
                <a:extLst>
                  <a:ext uri="{FF2B5EF4-FFF2-40B4-BE49-F238E27FC236}">
                    <a16:creationId xmlns:a16="http://schemas.microsoft.com/office/drawing/2014/main" id="{A6CF0CA2-46C9-C041-3F31-02510CB52AC2}"/>
                  </a:ext>
                </a:extLst>
              </p:cNvPr>
              <p:cNvSpPr/>
              <p:nvPr/>
            </p:nvSpPr>
            <p:spPr>
              <a:xfrm>
                <a:off x="2383634" y="5520544"/>
                <a:ext cx="2327473" cy="615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災害</a:t>
                </a:r>
                <a: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国民健康保険一部負担金の免除申請</a:t>
                </a:r>
                <a:b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b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オンライン申請</a:t>
                </a:r>
                <a:br>
                  <a:rPr kumimoji="1" lang="en-US" altLang="ja-JP"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br>
                <a:r>
                  <a:rPr kumimoji="1" lang="ja-JP" altLang="en-US" sz="9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電子署名必須</a:t>
                </a:r>
                <a:endParaRPr kumimoji="1" lang="en-US" altLang="ja-JP" sz="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（略）</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18" name="図 17">
              <a:extLst>
                <a:ext uri="{FF2B5EF4-FFF2-40B4-BE49-F238E27FC236}">
                  <a16:creationId xmlns:a16="http://schemas.microsoft.com/office/drawing/2014/main" id="{7E32EFD3-AE0F-C4C4-104C-E8F6D07426B7}"/>
                </a:ext>
              </a:extLst>
            </p:cNvPr>
            <p:cNvPicPr>
              <a:picLocks noChangeAspect="1"/>
            </p:cNvPicPr>
            <p:nvPr/>
          </p:nvPicPr>
          <p:blipFill>
            <a:blip r:embed="rId9"/>
            <a:stretch>
              <a:fillRect/>
            </a:stretch>
          </p:blipFill>
          <p:spPr>
            <a:xfrm>
              <a:off x="2455386" y="5763734"/>
              <a:ext cx="178096" cy="190724"/>
            </a:xfrm>
            <a:prstGeom prst="rect">
              <a:avLst/>
            </a:prstGeom>
          </p:spPr>
        </p:pic>
        <p:grpSp>
          <p:nvGrpSpPr>
            <p:cNvPr id="37" name="グループ化 36">
              <a:extLst>
                <a:ext uri="{FF2B5EF4-FFF2-40B4-BE49-F238E27FC236}">
                  <a16:creationId xmlns:a16="http://schemas.microsoft.com/office/drawing/2014/main" id="{CD5367C7-5A45-E791-62FC-A369A3843027}"/>
                </a:ext>
              </a:extLst>
            </p:cNvPr>
            <p:cNvGrpSpPr/>
            <p:nvPr/>
          </p:nvGrpSpPr>
          <p:grpSpPr>
            <a:xfrm>
              <a:off x="2490411" y="5955660"/>
              <a:ext cx="108047" cy="94348"/>
              <a:chOff x="2572645" y="5955334"/>
              <a:chExt cx="108047" cy="94348"/>
            </a:xfrm>
          </p:grpSpPr>
          <p:sp>
            <p:nvSpPr>
              <p:cNvPr id="25" name="四角形: 角を丸くする 24">
                <a:extLst>
                  <a:ext uri="{FF2B5EF4-FFF2-40B4-BE49-F238E27FC236}">
                    <a16:creationId xmlns:a16="http://schemas.microsoft.com/office/drawing/2014/main" id="{53C8753E-DF69-A3B7-AE20-62EC2094A179}"/>
                  </a:ext>
                </a:extLst>
              </p:cNvPr>
              <p:cNvSpPr/>
              <p:nvPr/>
            </p:nvSpPr>
            <p:spPr>
              <a:xfrm>
                <a:off x="2572645" y="5955334"/>
                <a:ext cx="108047" cy="9434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四角形: 角を丸くする 25">
                <a:extLst>
                  <a:ext uri="{FF2B5EF4-FFF2-40B4-BE49-F238E27FC236}">
                    <a16:creationId xmlns:a16="http://schemas.microsoft.com/office/drawing/2014/main" id="{A0C86772-90B8-FAEE-9CFE-008D64306073}"/>
                  </a:ext>
                </a:extLst>
              </p:cNvPr>
              <p:cNvSpPr/>
              <p:nvPr/>
            </p:nvSpPr>
            <p:spPr>
              <a:xfrm>
                <a:off x="2591922" y="5979035"/>
                <a:ext cx="35821"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grpSp>
      <p:pic>
        <p:nvPicPr>
          <p:cNvPr id="74" name="図 7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7F6A6B1-74E8-7E8C-16E6-5EBC7A80298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3338" t="13789" r="12694" b="54471"/>
          <a:stretch/>
        </p:blipFill>
        <p:spPr>
          <a:xfrm>
            <a:off x="269024" y="1550792"/>
            <a:ext cx="2192123" cy="2084566"/>
          </a:xfrm>
          <a:prstGeom prst="rect">
            <a:avLst/>
          </a:prstGeom>
          <a:ln>
            <a:solidFill>
              <a:schemeClr val="tx1"/>
            </a:solidFill>
          </a:ln>
        </p:spPr>
      </p:pic>
      <p:pic>
        <p:nvPicPr>
          <p:cNvPr id="109" name="図 108" descr="グラフィカル ユーザー インターフェイス, テキスト, アプリケーション&#10;&#10;自動的に生成された説明">
            <a:extLst>
              <a:ext uri="{FF2B5EF4-FFF2-40B4-BE49-F238E27FC236}">
                <a16:creationId xmlns:a16="http://schemas.microsoft.com/office/drawing/2014/main" id="{8DD4C44A-C1DA-39EA-7257-60D3CB18407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885" t="40139" r="9341" b="44421"/>
          <a:stretch/>
        </p:blipFill>
        <p:spPr>
          <a:xfrm>
            <a:off x="263222" y="3679807"/>
            <a:ext cx="2203726" cy="912110"/>
          </a:xfrm>
          <a:prstGeom prst="rect">
            <a:avLst/>
          </a:prstGeom>
          <a:ln>
            <a:solidFill>
              <a:schemeClr val="tx1"/>
            </a:solidFill>
          </a:ln>
        </p:spPr>
      </p:pic>
      <p:sp>
        <p:nvSpPr>
          <p:cNvPr id="110" name="テキスト ボックス 109">
            <a:extLst>
              <a:ext uri="{FF2B5EF4-FFF2-40B4-BE49-F238E27FC236}">
                <a16:creationId xmlns:a16="http://schemas.microsoft.com/office/drawing/2014/main" id="{851CDDD9-3D62-DE15-24A3-3C0F2E4BE3BB}"/>
              </a:ext>
            </a:extLst>
          </p:cNvPr>
          <p:cNvSpPr txBox="1"/>
          <p:nvPr/>
        </p:nvSpPr>
        <p:spPr>
          <a:xfrm>
            <a:off x="248905" y="1287810"/>
            <a:ext cx="2232361" cy="261610"/>
          </a:xfrm>
          <a:prstGeom prst="rect">
            <a:avLst/>
          </a:prstGeom>
          <a:solidFill>
            <a:srgbClr val="00B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悩みに対応する支援制度等</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1" name="図 70" descr="テキスト&#10;&#10;自動的に生成された説明">
            <a:extLst>
              <a:ext uri="{FF2B5EF4-FFF2-40B4-BE49-F238E27FC236}">
                <a16:creationId xmlns:a16="http://schemas.microsoft.com/office/drawing/2014/main" id="{DE108A5A-3099-6DF9-53A9-8CE62E1A73D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585" t="17655" r="3579" b="75599"/>
          <a:stretch/>
        </p:blipFill>
        <p:spPr>
          <a:xfrm>
            <a:off x="2564443" y="1558255"/>
            <a:ext cx="2217527" cy="362881"/>
          </a:xfrm>
          <a:prstGeom prst="rect">
            <a:avLst/>
          </a:prstGeom>
        </p:spPr>
      </p:pic>
      <p:pic>
        <p:nvPicPr>
          <p:cNvPr id="61" name="図 60" descr="テキスト&#10;&#10;自動的に生成された説明">
            <a:extLst>
              <a:ext uri="{FF2B5EF4-FFF2-40B4-BE49-F238E27FC236}">
                <a16:creationId xmlns:a16="http://schemas.microsoft.com/office/drawing/2014/main" id="{EE1E0734-A30F-A010-28A4-BC1BFE2F670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585" t="31661" r="3579" b="43710"/>
          <a:stretch/>
        </p:blipFill>
        <p:spPr>
          <a:xfrm>
            <a:off x="2564443" y="1838474"/>
            <a:ext cx="2217527" cy="1324729"/>
          </a:xfrm>
          <a:prstGeom prst="rect">
            <a:avLst/>
          </a:prstGeom>
        </p:spPr>
      </p:pic>
      <p:sp>
        <p:nvSpPr>
          <p:cNvPr id="130" name="正方形/長方形 129">
            <a:extLst>
              <a:ext uri="{FF2B5EF4-FFF2-40B4-BE49-F238E27FC236}">
                <a16:creationId xmlns:a16="http://schemas.microsoft.com/office/drawing/2014/main" id="{82D2586B-FE62-C616-8BAA-51B1C596A1D6}"/>
              </a:ext>
            </a:extLst>
          </p:cNvPr>
          <p:cNvSpPr/>
          <p:nvPr/>
        </p:nvSpPr>
        <p:spPr>
          <a:xfrm>
            <a:off x="2663717" y="1636366"/>
            <a:ext cx="2027146"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まずは相談してみましょう</a:t>
            </a:r>
          </a:p>
        </p:txBody>
      </p:sp>
      <p:sp>
        <p:nvSpPr>
          <p:cNvPr id="117" name="テキスト ボックス 116">
            <a:extLst>
              <a:ext uri="{FF2B5EF4-FFF2-40B4-BE49-F238E27FC236}">
                <a16:creationId xmlns:a16="http://schemas.microsoft.com/office/drawing/2014/main" id="{2059E633-2F45-2AC8-5E74-E08015B432A7}"/>
              </a:ext>
            </a:extLst>
          </p:cNvPr>
          <p:cNvSpPr txBox="1"/>
          <p:nvPr/>
        </p:nvSpPr>
        <p:spPr>
          <a:xfrm>
            <a:off x="2564414" y="1287810"/>
            <a:ext cx="2217584" cy="252000"/>
          </a:xfrm>
          <a:prstGeom prst="rect">
            <a:avLst/>
          </a:prstGeom>
          <a:solidFill>
            <a:srgbClr val="00B050"/>
          </a:solidFill>
        </p:spPr>
        <p:txBody>
          <a:bodyPr vert="horz" wrap="square" lIns="46800" rIns="46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専門家からのヒント</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6" name="図 65" descr="テキスト&#10;&#10;自動的に生成された説明">
            <a:extLst>
              <a:ext uri="{FF2B5EF4-FFF2-40B4-BE49-F238E27FC236}">
                <a16:creationId xmlns:a16="http://schemas.microsoft.com/office/drawing/2014/main" id="{828DE8AE-4776-7DC2-D3B9-87537FB948B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818" t="69723" r="3813" b="8361"/>
          <a:stretch/>
        </p:blipFill>
        <p:spPr>
          <a:xfrm>
            <a:off x="2574323" y="3443883"/>
            <a:ext cx="2201696" cy="1176368"/>
          </a:xfrm>
          <a:prstGeom prst="rect">
            <a:avLst/>
          </a:prstGeom>
        </p:spPr>
      </p:pic>
      <p:sp>
        <p:nvSpPr>
          <p:cNvPr id="17" name="矢印: 上向き折線 16">
            <a:extLst>
              <a:ext uri="{FF2B5EF4-FFF2-40B4-BE49-F238E27FC236}">
                <a16:creationId xmlns:a16="http://schemas.microsoft.com/office/drawing/2014/main" id="{77993ECA-0216-4007-5287-29DF4466362D}"/>
              </a:ext>
            </a:extLst>
          </p:cNvPr>
          <p:cNvSpPr/>
          <p:nvPr/>
        </p:nvSpPr>
        <p:spPr>
          <a:xfrm rot="5400000">
            <a:off x="1225207" y="5030475"/>
            <a:ext cx="880703" cy="2327473"/>
          </a:xfrm>
          <a:prstGeom prst="bentUpArrow">
            <a:avLst>
              <a:gd name="adj1" fmla="val 16327"/>
              <a:gd name="adj2" fmla="val 15686"/>
              <a:gd name="adj3" fmla="val 15824"/>
            </a:avLst>
          </a:prstGeom>
          <a:gradFill rotWithShape="1">
            <a:gsLst>
              <a:gs pos="0">
                <a:srgbClr val="DB4D6D">
                  <a:lumMod val="110000"/>
                  <a:satMod val="105000"/>
                  <a:tint val="67000"/>
                </a:srgbClr>
              </a:gs>
              <a:gs pos="50000">
                <a:srgbClr val="DB4D6D">
                  <a:lumMod val="105000"/>
                  <a:satMod val="103000"/>
                  <a:tint val="73000"/>
                </a:srgbClr>
              </a:gs>
              <a:gs pos="100000">
                <a:srgbClr val="DB4D6D">
                  <a:lumMod val="105000"/>
                  <a:satMod val="109000"/>
                  <a:tint val="81000"/>
                </a:srgbClr>
              </a:gs>
            </a:gsLst>
            <a:lin ang="5400000" scaled="0"/>
          </a:gradFill>
          <a:ln w="6350" cap="flat" cmpd="sng" algn="ctr">
            <a:solidFill>
              <a:srgbClr val="DB4D6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9" name="テキスト ボックス 98">
            <a:extLst>
              <a:ext uri="{FF2B5EF4-FFF2-40B4-BE49-F238E27FC236}">
                <a16:creationId xmlns:a16="http://schemas.microsoft.com/office/drawing/2014/main" id="{78930228-D9B6-6EB3-7F27-4AC1F91B295C}"/>
              </a:ext>
            </a:extLst>
          </p:cNvPr>
          <p:cNvSpPr txBox="1"/>
          <p:nvPr/>
        </p:nvSpPr>
        <p:spPr>
          <a:xfrm>
            <a:off x="5110541" y="4366440"/>
            <a:ext cx="2223310" cy="261610"/>
          </a:xfrm>
          <a:prstGeom prst="rect">
            <a:avLst/>
          </a:prstGeom>
          <a:solidFill>
            <a:srgbClr val="00B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悩みに対応する相談窓口を紹介</a:t>
            </a:r>
            <a:endParaRPr kumimoji="1" lang="en-US" altLang="ja-JP"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1" name="グループ化 80">
            <a:extLst>
              <a:ext uri="{FF2B5EF4-FFF2-40B4-BE49-F238E27FC236}">
                <a16:creationId xmlns:a16="http://schemas.microsoft.com/office/drawing/2014/main" id="{5539E4F3-8310-3454-CB4F-B21CC90B5C40}"/>
              </a:ext>
            </a:extLst>
          </p:cNvPr>
          <p:cNvGrpSpPr/>
          <p:nvPr/>
        </p:nvGrpSpPr>
        <p:grpSpPr>
          <a:xfrm>
            <a:off x="5130345" y="4640266"/>
            <a:ext cx="2183697" cy="1984243"/>
            <a:chOff x="5130345" y="4640266"/>
            <a:chExt cx="2183697" cy="1984243"/>
          </a:xfrm>
        </p:grpSpPr>
        <p:grpSp>
          <p:nvGrpSpPr>
            <p:cNvPr id="70" name="グループ化 69">
              <a:extLst>
                <a:ext uri="{FF2B5EF4-FFF2-40B4-BE49-F238E27FC236}">
                  <a16:creationId xmlns:a16="http://schemas.microsoft.com/office/drawing/2014/main" id="{47FD7C27-C5B3-ECAF-453B-F8DA41F153A6}"/>
                </a:ext>
              </a:extLst>
            </p:cNvPr>
            <p:cNvGrpSpPr/>
            <p:nvPr/>
          </p:nvGrpSpPr>
          <p:grpSpPr>
            <a:xfrm>
              <a:off x="5130345" y="4640266"/>
              <a:ext cx="2183697" cy="668644"/>
              <a:chOff x="5130347" y="4640266"/>
              <a:chExt cx="2183697" cy="668644"/>
            </a:xfrm>
          </p:grpSpPr>
          <p:pic>
            <p:nvPicPr>
              <p:cNvPr id="63" name="図 62" descr="グラフィカル ユーザー インターフェイス, テキスト, アプリケーション&#10;&#10;自動的に生成された説明">
                <a:extLst>
                  <a:ext uri="{FF2B5EF4-FFF2-40B4-BE49-F238E27FC236}">
                    <a16:creationId xmlns:a16="http://schemas.microsoft.com/office/drawing/2014/main" id="{AA143D47-3ACA-FA66-37C0-658CCDDDBF8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276" t="62344" r="8782" b="26378"/>
              <a:stretch/>
            </p:blipFill>
            <p:spPr>
              <a:xfrm>
                <a:off x="5130347" y="4640266"/>
                <a:ext cx="2183697" cy="668644"/>
              </a:xfrm>
              <a:prstGeom prst="rect">
                <a:avLst/>
              </a:prstGeom>
            </p:spPr>
          </p:pic>
          <p:pic>
            <p:nvPicPr>
              <p:cNvPr id="30" name="図 29" descr="グラフィカル ユーザー インターフェイス, アプリケーション&#10;&#10;中程度の精度で自動的に生成された説明">
                <a:extLst>
                  <a:ext uri="{FF2B5EF4-FFF2-40B4-BE49-F238E27FC236}">
                    <a16:creationId xmlns:a16="http://schemas.microsoft.com/office/drawing/2014/main" id="{B4B1F1A8-65E7-71A3-ADC5-57C52CBB30B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4060" t="26650" r="19502" b="65122"/>
              <a:stretch/>
            </p:blipFill>
            <p:spPr>
              <a:xfrm>
                <a:off x="5305435" y="4692712"/>
                <a:ext cx="1816378" cy="520650"/>
              </a:xfrm>
              <a:prstGeom prst="rect">
                <a:avLst/>
              </a:prstGeom>
            </p:spPr>
          </p:pic>
        </p:grpSp>
        <p:grpSp>
          <p:nvGrpSpPr>
            <p:cNvPr id="78" name="グループ化 77">
              <a:extLst>
                <a:ext uri="{FF2B5EF4-FFF2-40B4-BE49-F238E27FC236}">
                  <a16:creationId xmlns:a16="http://schemas.microsoft.com/office/drawing/2014/main" id="{4279A318-E1CB-2CFB-CF8A-D0EA6CCA4C81}"/>
                </a:ext>
              </a:extLst>
            </p:cNvPr>
            <p:cNvGrpSpPr/>
            <p:nvPr/>
          </p:nvGrpSpPr>
          <p:grpSpPr>
            <a:xfrm>
              <a:off x="5130345" y="5298066"/>
              <a:ext cx="2183697" cy="668644"/>
              <a:chOff x="5130346" y="5285890"/>
              <a:chExt cx="2183697" cy="668644"/>
            </a:xfrm>
          </p:grpSpPr>
          <p:pic>
            <p:nvPicPr>
              <p:cNvPr id="64" name="図 63" descr="グラフィカル ユーザー インターフェイス, テキスト, アプリケーション&#10;&#10;自動的に生成された説明">
                <a:extLst>
                  <a:ext uri="{FF2B5EF4-FFF2-40B4-BE49-F238E27FC236}">
                    <a16:creationId xmlns:a16="http://schemas.microsoft.com/office/drawing/2014/main" id="{395B0D78-9C5C-E9BB-D10D-B7065141031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276" t="62344" r="8782" b="26378"/>
              <a:stretch/>
            </p:blipFill>
            <p:spPr>
              <a:xfrm>
                <a:off x="5130346" y="5285890"/>
                <a:ext cx="2183697" cy="668644"/>
              </a:xfrm>
              <a:prstGeom prst="rect">
                <a:avLst/>
              </a:prstGeom>
            </p:spPr>
          </p:pic>
          <p:pic>
            <p:nvPicPr>
              <p:cNvPr id="33" name="図 32" descr="グラフィカル ユーザー インターフェイス, アプリケーション&#10;&#10;中程度の精度で自動的に生成された説明">
                <a:extLst>
                  <a:ext uri="{FF2B5EF4-FFF2-40B4-BE49-F238E27FC236}">
                    <a16:creationId xmlns:a16="http://schemas.microsoft.com/office/drawing/2014/main" id="{56B65D6F-CCED-5CF9-8F75-07A4CC0C4D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4834" t="70482" r="26510" b="21099"/>
              <a:stretch/>
            </p:blipFill>
            <p:spPr>
              <a:xfrm>
                <a:off x="5324545" y="5334090"/>
                <a:ext cx="1663789" cy="537872"/>
              </a:xfrm>
              <a:prstGeom prst="rect">
                <a:avLst/>
              </a:prstGeom>
            </p:spPr>
          </p:pic>
          <p:sp>
            <p:nvSpPr>
              <p:cNvPr id="73" name="正方形/長方形 72">
                <a:extLst>
                  <a:ext uri="{FF2B5EF4-FFF2-40B4-BE49-F238E27FC236}">
                    <a16:creationId xmlns:a16="http://schemas.microsoft.com/office/drawing/2014/main" id="{F2BC4E03-3E39-E7BF-7805-B05C2E88696A}"/>
                  </a:ext>
                </a:extLst>
              </p:cNvPr>
              <p:cNvSpPr/>
              <p:nvPr/>
            </p:nvSpPr>
            <p:spPr>
              <a:xfrm>
                <a:off x="6753200" y="5334090"/>
                <a:ext cx="440711" cy="494200"/>
              </a:xfrm>
              <a:prstGeom prst="rect">
                <a:avLst/>
              </a:prstGeom>
              <a:solidFill>
                <a:srgbClr val="F2F6F5"/>
              </a:solidFill>
              <a:ln>
                <a:solidFill>
                  <a:srgbClr val="F2F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4554E04A-FF72-C7B9-8B01-DBF48687FAC6}"/>
                </a:ext>
              </a:extLst>
            </p:cNvPr>
            <p:cNvGrpSpPr/>
            <p:nvPr/>
          </p:nvGrpSpPr>
          <p:grpSpPr>
            <a:xfrm>
              <a:off x="5130345" y="5955865"/>
              <a:ext cx="2183697" cy="668644"/>
              <a:chOff x="5130345" y="5955865"/>
              <a:chExt cx="2183697" cy="668644"/>
            </a:xfrm>
          </p:grpSpPr>
          <p:pic>
            <p:nvPicPr>
              <p:cNvPr id="72" name="図 71" descr="グラフィカル ユーザー インターフェイス, テキスト, アプリケーション&#10;&#10;自動的に生成された説明">
                <a:extLst>
                  <a:ext uri="{FF2B5EF4-FFF2-40B4-BE49-F238E27FC236}">
                    <a16:creationId xmlns:a16="http://schemas.microsoft.com/office/drawing/2014/main" id="{CC54559C-6ABF-70C2-579C-041C9E5C1D6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276" t="62344" r="8782" b="26378"/>
              <a:stretch/>
            </p:blipFill>
            <p:spPr>
              <a:xfrm>
                <a:off x="5130345" y="5955865"/>
                <a:ext cx="2183697" cy="668644"/>
              </a:xfrm>
              <a:prstGeom prst="rect">
                <a:avLst/>
              </a:prstGeom>
            </p:spPr>
          </p:pic>
          <p:pic>
            <p:nvPicPr>
              <p:cNvPr id="35" name="図 34" descr="グラフィカル ユーザー インターフェイス, アプリケーション&#10;&#10;中程度の精度で自動的に生成された説明">
                <a:extLst>
                  <a:ext uri="{FF2B5EF4-FFF2-40B4-BE49-F238E27FC236}">
                    <a16:creationId xmlns:a16="http://schemas.microsoft.com/office/drawing/2014/main" id="{C47F59A5-AF6B-EFAE-1BCC-02A1E6BAD92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3912" t="41481" r="29823" b="50391"/>
              <a:stretch/>
            </p:blipFill>
            <p:spPr>
              <a:xfrm>
                <a:off x="5324545" y="6020702"/>
                <a:ext cx="1595058" cy="518896"/>
              </a:xfrm>
              <a:prstGeom prst="rect">
                <a:avLst/>
              </a:prstGeom>
            </p:spPr>
          </p:pic>
          <p:sp>
            <p:nvSpPr>
              <p:cNvPr id="75" name="正方形/長方形 74">
                <a:extLst>
                  <a:ext uri="{FF2B5EF4-FFF2-40B4-BE49-F238E27FC236}">
                    <a16:creationId xmlns:a16="http://schemas.microsoft.com/office/drawing/2014/main" id="{0BA0403B-DC93-D44F-2947-8CD7198E45E4}"/>
                  </a:ext>
                </a:extLst>
              </p:cNvPr>
              <p:cNvSpPr/>
              <p:nvPr/>
            </p:nvSpPr>
            <p:spPr>
              <a:xfrm>
                <a:off x="6773414" y="6061988"/>
                <a:ext cx="440711" cy="494200"/>
              </a:xfrm>
              <a:prstGeom prst="rect">
                <a:avLst/>
              </a:prstGeom>
              <a:solidFill>
                <a:srgbClr val="F2F6F5"/>
              </a:solidFill>
              <a:ln>
                <a:solidFill>
                  <a:srgbClr val="F2F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8" name="テキスト ボックス 27">
            <a:extLst>
              <a:ext uri="{FF2B5EF4-FFF2-40B4-BE49-F238E27FC236}">
                <a16:creationId xmlns:a16="http://schemas.microsoft.com/office/drawing/2014/main" id="{3CAFEF4E-B9BD-1C86-1079-46FBFB5A90B7}"/>
              </a:ext>
            </a:extLst>
          </p:cNvPr>
          <p:cNvSpPr txBox="1"/>
          <p:nvPr/>
        </p:nvSpPr>
        <p:spPr>
          <a:xfrm>
            <a:off x="5621331" y="1489963"/>
            <a:ext cx="3238194"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3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hlinkClick r:id="rId18"/>
              </a:rPr>
              <a:t>https://notalone-cao.go.jp/under18/</a:t>
            </a:r>
            <a:endParaRPr kumimoji="0" lang="ja-JP" altLang="ja-JP"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36" name="図 35">
            <a:extLst>
              <a:ext uri="{FF2B5EF4-FFF2-40B4-BE49-F238E27FC236}">
                <a16:creationId xmlns:a16="http://schemas.microsoft.com/office/drawing/2014/main" id="{D834719E-C2D3-51D3-3F89-CA9C4FABB578}"/>
              </a:ext>
            </a:extLst>
          </p:cNvPr>
          <p:cNvPicPr>
            <a:picLocks noChangeAspect="1"/>
          </p:cNvPicPr>
          <p:nvPr/>
        </p:nvPicPr>
        <p:blipFill>
          <a:blip r:embed="rId19"/>
          <a:stretch>
            <a:fillRect/>
          </a:stretch>
        </p:blipFill>
        <p:spPr>
          <a:xfrm>
            <a:off x="8822891" y="1029726"/>
            <a:ext cx="728117" cy="716696"/>
          </a:xfrm>
          <a:prstGeom prst="rect">
            <a:avLst/>
          </a:prstGeom>
        </p:spPr>
      </p:pic>
      <p:pic>
        <p:nvPicPr>
          <p:cNvPr id="60" name="図 59" descr="テキスト&#10;&#10;自動的に生成された説明">
            <a:extLst>
              <a:ext uri="{FF2B5EF4-FFF2-40B4-BE49-F238E27FC236}">
                <a16:creationId xmlns:a16="http://schemas.microsoft.com/office/drawing/2014/main" id="{66A1B5FD-389E-BB8F-CE0F-824262C464C0}"/>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3818" t="59591" r="3813" b="35320"/>
          <a:stretch/>
        </p:blipFill>
        <p:spPr>
          <a:xfrm>
            <a:off x="2574323" y="3173077"/>
            <a:ext cx="2201696" cy="273084"/>
          </a:xfrm>
          <a:prstGeom prst="rect">
            <a:avLst/>
          </a:prstGeom>
        </p:spPr>
      </p:pic>
      <p:sp>
        <p:nvSpPr>
          <p:cNvPr id="39" name="正方形/長方形 38">
            <a:extLst>
              <a:ext uri="{FF2B5EF4-FFF2-40B4-BE49-F238E27FC236}">
                <a16:creationId xmlns:a16="http://schemas.microsoft.com/office/drawing/2014/main" id="{9580DAFC-B279-B7E5-11F1-03936F3E142B}"/>
              </a:ext>
            </a:extLst>
          </p:cNvPr>
          <p:cNvSpPr/>
          <p:nvPr/>
        </p:nvSpPr>
        <p:spPr>
          <a:xfrm>
            <a:off x="2663717" y="3251988"/>
            <a:ext cx="2027146"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cs typeface="+mn-cs"/>
              </a:rPr>
              <a:t>苦しい時に読んでみて</a:t>
            </a:r>
          </a:p>
        </p:txBody>
      </p:sp>
      <p:sp>
        <p:nvSpPr>
          <p:cNvPr id="13" name="スライド番号プレースホルダー 12">
            <a:extLst>
              <a:ext uri="{FF2B5EF4-FFF2-40B4-BE49-F238E27FC236}">
                <a16:creationId xmlns:a16="http://schemas.microsoft.com/office/drawing/2014/main" id="{66479800-7F55-9FDF-EC31-76EEF68AEADC}"/>
              </a:ext>
            </a:extLst>
          </p:cNvPr>
          <p:cNvSpPr>
            <a:spLocks noGrp="1"/>
          </p:cNvSpPr>
          <p:nvPr>
            <p:ph type="sldNum" sz="quarter" idx="4"/>
          </p:nvPr>
        </p:nvSpPr>
        <p:spPr>
          <a:xfrm>
            <a:off x="9326419" y="6607379"/>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73755442"/>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17C86D57244844795CDA1298133AC16" ma:contentTypeVersion="4" ma:contentTypeDescription="新しいドキュメントを作成します。" ma:contentTypeScope="" ma:versionID="0549cb6af975256a5eb61d8ff15dbc44">
  <xsd:schema xmlns:xsd="http://www.w3.org/2001/XMLSchema" xmlns:xs="http://www.w3.org/2001/XMLSchema" xmlns:p="http://schemas.microsoft.com/office/2006/metadata/properties" xmlns:ns2="c86e53c5-b730-4ebd-a7a9-0ffc4b7a3a10" targetNamespace="http://schemas.microsoft.com/office/2006/metadata/properties" ma:root="true" ma:fieldsID="8897d42a43701ef26db76ea53819d2e8" ns2:_="">
    <xsd:import namespace="c86e53c5-b730-4ebd-a7a9-0ffc4b7a3a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e53c5-b730-4ebd-a7a9-0ffc4b7a3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2.xml><?xml version="1.0" encoding="utf-8"?>
<ds:datastoreItem xmlns:ds="http://schemas.openxmlformats.org/officeDocument/2006/customXml" ds:itemID="{2BCEF1F3-83CB-4ED3-A3F4-8761232B3425}">
  <ds:schemaRef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c86e53c5-b730-4ebd-a7a9-0ffc4b7a3a10"/>
    <ds:schemaRef ds:uri="http://schemas.microsoft.com/office/2006/metadata/properties"/>
  </ds:schemaRefs>
</ds:datastoreItem>
</file>

<file path=customXml/itemProps3.xml><?xml version="1.0" encoding="utf-8"?>
<ds:datastoreItem xmlns:ds="http://schemas.openxmlformats.org/officeDocument/2006/customXml" ds:itemID="{64D2C10D-AFE2-4E9A-B0B4-5D2D34835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e53c5-b730-4ebd-a7a9-0ffc4b7a3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7571</TotalTime>
  <Words>716</Words>
  <Application>Microsoft Office PowerPoint</Application>
  <PresentationFormat>A4 210 x 297 mm</PresentationFormat>
  <Paragraphs>83</Paragraphs>
  <Slides>4</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vt:i4>
      </vt:variant>
    </vt:vector>
  </HeadingPairs>
  <TitlesOfParts>
    <vt:vector size="16" baseType="lpstr">
      <vt:lpstr>Meiryo UI</vt:lpstr>
      <vt:lpstr>UD デジタル 教科書体 NK-R</vt:lpstr>
      <vt:lpstr>Meiryo</vt:lpstr>
      <vt:lpstr>Meiryo</vt:lpstr>
      <vt:lpstr>游ゴシック</vt:lpstr>
      <vt:lpstr>游ゴシック Medium</vt:lpstr>
      <vt:lpstr>Arial</vt:lpstr>
      <vt:lpstr>Calibri</vt:lpstr>
      <vt:lpstr>Calibri Light</vt:lpstr>
      <vt:lpstr>Segoe UI</vt:lpstr>
      <vt:lpstr>Office テーマ</vt:lpstr>
      <vt:lpstr>3_Office テーマ</vt:lpstr>
      <vt:lpstr>こんなことが起こった時、どのような制度が使えるでしょうか。</vt:lpstr>
      <vt:lpstr>PowerPoint プレゼンテーション</vt:lpstr>
      <vt:lpstr>あなたはひとりじゃない（内閣府孤独・孤立対策ウェブサイト）　チャットボット表示例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山﨑 珠美(yamazaki-tamami)</dc:creator>
  <cp:lastModifiedBy>山﨑 珠美(yamazaki-tamami)</cp:lastModifiedBy>
  <cp:revision>65</cp:revision>
  <cp:lastPrinted>2024-07-08T06:18:32Z</cp:lastPrinted>
  <dcterms:created xsi:type="dcterms:W3CDTF">2024-06-19T07:14:26Z</dcterms:created>
  <dcterms:modified xsi:type="dcterms:W3CDTF">2024-07-17T01:53:58Z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0x010100B17C86D57244844795CDA1298133AC16</vt:lpwstr>
  </property>
</Properties>
</file>