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4" r:id="rId5"/>
    <p:sldMasterId id="2147483741" r:id="rId6"/>
  </p:sldMasterIdLst>
  <p:notesMasterIdLst>
    <p:notesMasterId r:id="rId14"/>
  </p:notesMasterIdLst>
  <p:handoutMasterIdLst>
    <p:handoutMasterId r:id="rId15"/>
  </p:handoutMasterIdLst>
  <p:sldIdLst>
    <p:sldId id="2147477052" r:id="rId7"/>
    <p:sldId id="622" r:id="rId8"/>
    <p:sldId id="621" r:id="rId9"/>
    <p:sldId id="2147477073" r:id="rId10"/>
    <p:sldId id="2147477069" r:id="rId11"/>
    <p:sldId id="2147477074" r:id="rId12"/>
    <p:sldId id="2147477049" r:id="rId13"/>
  </p:sldIdLst>
  <p:sldSz cx="9906000" cy="6858000" type="A4"/>
  <p:notesSz cx="8623300" cy="1253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D0A60-8060-6E70-5B00-63217A56FDD3}" name="珠美 山﨑" initials="珠美"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6F5"/>
    <a:srgbClr val="DF637E"/>
    <a:srgbClr val="7EC4C1"/>
    <a:srgbClr val="E4E2ED"/>
    <a:srgbClr val="E57F95"/>
    <a:srgbClr val="FDF3B9"/>
    <a:srgbClr val="C9E7E7"/>
    <a:srgbClr val="EBE9F3"/>
    <a:srgbClr val="FEDFE1"/>
    <a:srgbClr val="6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16" autoAdjust="0"/>
    <p:restoredTop sz="97398" autoAdjust="0"/>
  </p:normalViewPr>
  <p:slideViewPr>
    <p:cSldViewPr>
      <p:cViewPr varScale="1">
        <p:scale>
          <a:sx n="155" d="100"/>
          <a:sy n="155" d="100"/>
        </p:scale>
        <p:origin x="1972" y="100"/>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4884542" y="1"/>
            <a:ext cx="3736764" cy="629081"/>
          </a:xfrm>
          <a:prstGeom prst="rect">
            <a:avLst/>
          </a:prstGeom>
        </p:spPr>
        <p:txBody>
          <a:bodyPr vert="horz" lIns="115544" tIns="57772" rIns="115544" bIns="57772" rtlCol="0"/>
          <a:lstStyle>
            <a:lvl1pPr algn="r">
              <a:defRPr sz="1500"/>
            </a:lvl1pPr>
          </a:lstStyle>
          <a:p>
            <a:fld id="{BC100692-EAF4-2D4D-8CB7-4A95778DD0E4}" type="datetimeFigureOut">
              <a:rPr kumimoji="1" lang="ja-JP" altLang="en-US" smtClean="0"/>
              <a:t>2024/7/17</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4884542" y="11908996"/>
            <a:ext cx="3736764" cy="629080"/>
          </a:xfrm>
          <a:prstGeom prst="rect">
            <a:avLst/>
          </a:prstGeom>
        </p:spPr>
        <p:txBody>
          <a:bodyPr vert="horz" lIns="115544" tIns="57772" rIns="115544" bIns="57772" rtlCol="0" anchor="b"/>
          <a:lstStyle>
            <a:lvl1pPr algn="r">
              <a:defRPr sz="15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p:cNvSpPr>
            <a:spLocks noGrp="1"/>
          </p:cNvSpPr>
          <p:nvPr>
            <p:ph type="dt" idx="1"/>
          </p:nvPr>
        </p:nvSpPr>
        <p:spPr>
          <a:xfrm>
            <a:off x="4884542" y="1"/>
            <a:ext cx="3736764" cy="629081"/>
          </a:xfrm>
          <a:prstGeom prst="rect">
            <a:avLst/>
          </a:prstGeom>
        </p:spPr>
        <p:txBody>
          <a:bodyPr vert="horz" lIns="115544" tIns="57772" rIns="115544" bIns="57772" rtlCol="0"/>
          <a:lstStyle>
            <a:lvl1pPr algn="r">
              <a:defRPr sz="1500"/>
            </a:lvl1pPr>
          </a:lstStyle>
          <a:p>
            <a:fld id="{B37A305E-D807-3946-A1A4-56C9B77AFB38}" type="datetimeFigureOut">
              <a:rPr kumimoji="1" lang="ja-JP" altLang="en-US" smtClean="0"/>
              <a:t>2024/7/17</a:t>
            </a:fld>
            <a:endParaRPr kumimoji="1" lang="ja-JP" altLang="en-US"/>
          </a:p>
        </p:txBody>
      </p:sp>
      <p:sp>
        <p:nvSpPr>
          <p:cNvPr id="4" name="スライド イメージ プレースホルダー 3"/>
          <p:cNvSpPr>
            <a:spLocks noGrp="1" noRot="1" noChangeAspect="1"/>
          </p:cNvSpPr>
          <p:nvPr>
            <p:ph type="sldImg" idx="2"/>
          </p:nvPr>
        </p:nvSpPr>
        <p:spPr>
          <a:xfrm>
            <a:off x="1255713" y="1568450"/>
            <a:ext cx="6111875" cy="4230688"/>
          </a:xfrm>
          <a:prstGeom prst="rect">
            <a:avLst/>
          </a:prstGeom>
          <a:noFill/>
          <a:ln w="12700">
            <a:solidFill>
              <a:prstClr val="black"/>
            </a:solidFill>
          </a:ln>
        </p:spPr>
        <p:txBody>
          <a:bodyPr vert="horz" lIns="115544" tIns="57772" rIns="115544" bIns="57772" rtlCol="0" anchor="ctr"/>
          <a:lstStyle/>
          <a:p>
            <a:endParaRPr lang="ja-JP" altLang="en-US"/>
          </a:p>
        </p:txBody>
      </p:sp>
      <p:sp>
        <p:nvSpPr>
          <p:cNvPr id="5" name="ノート プレースホルダー 4"/>
          <p:cNvSpPr>
            <a:spLocks noGrp="1"/>
          </p:cNvSpPr>
          <p:nvPr>
            <p:ph type="body" sz="quarter" idx="3"/>
          </p:nvPr>
        </p:nvSpPr>
        <p:spPr>
          <a:xfrm>
            <a:off x="862330" y="6033949"/>
            <a:ext cx="6898640" cy="4936867"/>
          </a:xfrm>
          <a:prstGeom prst="rect">
            <a:avLst/>
          </a:prstGeom>
        </p:spPr>
        <p:txBody>
          <a:bodyPr vert="horz" lIns="115544" tIns="57772" rIns="115544" bIns="577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7" name="スライド番号プレースホルダー 6"/>
          <p:cNvSpPr>
            <a:spLocks noGrp="1"/>
          </p:cNvSpPr>
          <p:nvPr>
            <p:ph type="sldNum" sz="quarter" idx="5"/>
          </p:nvPr>
        </p:nvSpPr>
        <p:spPr>
          <a:xfrm>
            <a:off x="4884542" y="11908996"/>
            <a:ext cx="3736764" cy="629080"/>
          </a:xfrm>
          <a:prstGeom prst="rect">
            <a:avLst/>
          </a:prstGeom>
        </p:spPr>
        <p:txBody>
          <a:bodyPr vert="horz" lIns="115544" tIns="57772" rIns="115544" bIns="57772" rtlCol="0" anchor="b"/>
          <a:lstStyle>
            <a:lvl1pPr algn="r">
              <a:defRPr sz="15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pPr defTabSz="597938">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597938">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1295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pPr defTabSz="597938">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597938">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7163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418669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ー 1"/>
          <p:cNvSpPr>
            <a:spLocks noGrp="1" noRot="1" noChangeAspect="1" noTextEdit="1"/>
          </p:cNvSpPr>
          <p:nvPr>
            <p:ph type="sldImg"/>
          </p:nvPr>
        </p:nvSpPr>
        <p:spPr bwMode="auto">
          <a:xfrm>
            <a:off x="915988" y="941388"/>
            <a:ext cx="6791325" cy="470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79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500">
                <a:solidFill>
                  <a:schemeClr val="tx1"/>
                </a:solidFill>
                <a:latin typeface="Calibri" panose="020F0502020204030204" pitchFamily="34" charset="0"/>
                <a:ea typeface="ＭＳ Ｐゴシック" panose="020B0600070205080204" pitchFamily="50" charset="-128"/>
              </a:defRPr>
            </a:lvl1pPr>
            <a:lvl2pPr marL="938792" indent="-361074">
              <a:spcBef>
                <a:spcPct val="30000"/>
              </a:spcBef>
              <a:defRPr kumimoji="1" sz="1500">
                <a:solidFill>
                  <a:schemeClr val="tx1"/>
                </a:solidFill>
                <a:latin typeface="Calibri" panose="020F0502020204030204" pitchFamily="34" charset="0"/>
                <a:ea typeface="ＭＳ Ｐゴシック" panose="020B0600070205080204" pitchFamily="50" charset="-128"/>
              </a:defRPr>
            </a:lvl2pPr>
            <a:lvl3pPr marL="1444295" indent="-288859">
              <a:spcBef>
                <a:spcPct val="30000"/>
              </a:spcBef>
              <a:defRPr kumimoji="1" sz="1500">
                <a:solidFill>
                  <a:schemeClr val="tx1"/>
                </a:solidFill>
                <a:latin typeface="Calibri" panose="020F0502020204030204" pitchFamily="34" charset="0"/>
                <a:ea typeface="ＭＳ Ｐゴシック" panose="020B0600070205080204" pitchFamily="50" charset="-128"/>
              </a:defRPr>
            </a:lvl3pPr>
            <a:lvl4pPr marL="2022013" indent="-288859">
              <a:spcBef>
                <a:spcPct val="30000"/>
              </a:spcBef>
              <a:defRPr kumimoji="1" sz="1500">
                <a:solidFill>
                  <a:schemeClr val="tx1"/>
                </a:solidFill>
                <a:latin typeface="Calibri" panose="020F0502020204030204" pitchFamily="34" charset="0"/>
                <a:ea typeface="ＭＳ Ｐゴシック" panose="020B0600070205080204" pitchFamily="50" charset="-128"/>
              </a:defRPr>
            </a:lvl4pPr>
            <a:lvl5pPr marL="2599731" indent="-288859">
              <a:spcBef>
                <a:spcPct val="30000"/>
              </a:spcBef>
              <a:defRPr kumimoji="1" sz="1500">
                <a:solidFill>
                  <a:schemeClr val="tx1"/>
                </a:solidFill>
                <a:latin typeface="Calibri" panose="020F0502020204030204" pitchFamily="34" charset="0"/>
                <a:ea typeface="ＭＳ Ｐゴシック" panose="020B0600070205080204" pitchFamily="50" charset="-128"/>
              </a:defRPr>
            </a:lvl5pPr>
            <a:lvl6pPr marL="3177449" indent="-288859" eaLnBrk="0" fontAlgn="base" hangingPunct="0">
              <a:spcBef>
                <a:spcPct val="30000"/>
              </a:spcBef>
              <a:spcAft>
                <a:spcPct val="0"/>
              </a:spcAft>
              <a:defRPr kumimoji="1" sz="1500">
                <a:solidFill>
                  <a:schemeClr val="tx1"/>
                </a:solidFill>
                <a:latin typeface="Calibri" panose="020F0502020204030204" pitchFamily="34" charset="0"/>
                <a:ea typeface="ＭＳ Ｐゴシック" panose="020B0600070205080204" pitchFamily="50" charset="-128"/>
              </a:defRPr>
            </a:lvl6pPr>
            <a:lvl7pPr marL="3755166" indent="-288859" eaLnBrk="0" fontAlgn="base" hangingPunct="0">
              <a:spcBef>
                <a:spcPct val="30000"/>
              </a:spcBef>
              <a:spcAft>
                <a:spcPct val="0"/>
              </a:spcAft>
              <a:defRPr kumimoji="1" sz="1500">
                <a:solidFill>
                  <a:schemeClr val="tx1"/>
                </a:solidFill>
                <a:latin typeface="Calibri" panose="020F0502020204030204" pitchFamily="34" charset="0"/>
                <a:ea typeface="ＭＳ Ｐゴシック" panose="020B0600070205080204" pitchFamily="50" charset="-128"/>
              </a:defRPr>
            </a:lvl7pPr>
            <a:lvl8pPr marL="4332884" indent="-288859" eaLnBrk="0" fontAlgn="base" hangingPunct="0">
              <a:spcBef>
                <a:spcPct val="30000"/>
              </a:spcBef>
              <a:spcAft>
                <a:spcPct val="0"/>
              </a:spcAft>
              <a:defRPr kumimoji="1" sz="1500">
                <a:solidFill>
                  <a:schemeClr val="tx1"/>
                </a:solidFill>
                <a:latin typeface="Calibri" panose="020F0502020204030204" pitchFamily="34" charset="0"/>
                <a:ea typeface="ＭＳ Ｐゴシック" panose="020B0600070205080204" pitchFamily="50" charset="-128"/>
              </a:defRPr>
            </a:lvl8pPr>
            <a:lvl9pPr marL="4910602" indent="-288859" eaLnBrk="0" fontAlgn="base" hangingPunct="0">
              <a:spcBef>
                <a:spcPct val="30000"/>
              </a:spcBef>
              <a:spcAft>
                <a:spcPct val="0"/>
              </a:spcAft>
              <a:defRPr kumimoji="1" sz="1500">
                <a:solidFill>
                  <a:schemeClr val="tx1"/>
                </a:solidFill>
                <a:latin typeface="Calibri" panose="020F0502020204030204" pitchFamily="34" charset="0"/>
                <a:ea typeface="ＭＳ Ｐゴシック" panose="020B0600070205080204" pitchFamily="50" charset="-128"/>
              </a:defRPr>
            </a:lvl9pPr>
          </a:lstStyle>
          <a:p>
            <a:pPr defTabSz="577718">
              <a:spcBef>
                <a:spcPct val="0"/>
              </a:spcBef>
              <a:defRPr/>
            </a:pPr>
            <a:fld id="{D1AD0FD6-797F-4F7D-B397-53CF698A9F2D}" type="slidenum">
              <a:rPr lang="ja-JP" altLang="en-US">
                <a:solidFill>
                  <a:srgbClr val="000000"/>
                </a:solidFill>
                <a:latin typeface="Arial" panose="020B0604020202020204" pitchFamily="34" charset="0"/>
              </a:rPr>
              <a:pPr defTabSz="577718">
                <a:spcBef>
                  <a:spcPct val="0"/>
                </a:spcBef>
                <a:defRPr/>
              </a:pPr>
              <a:t>6</a:t>
            </a:fld>
            <a:endParaRPr lang="ja-JP"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2753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7</a:t>
            </a:fld>
            <a:endParaRPr kumimoji="1" lang="ja-JP" altLang="en-US"/>
          </a:p>
        </p:txBody>
      </p:sp>
    </p:spTree>
    <p:extLst>
      <p:ext uri="{BB962C8B-B14F-4D97-AF65-F5344CB8AC3E}">
        <p14:creationId xmlns:p14="http://schemas.microsoft.com/office/powerpoint/2010/main" val="249547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0"/>
            <a:ext cx="9907200" cy="52060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7"/>
            <a:ext cx="3896710" cy="52060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27311"/>
            <a:ext cx="9906000" cy="64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200" y="517574"/>
            <a:ext cx="9907200" cy="345461"/>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360000" bIns="72000" rtlCol="0" anchor="t">
            <a:sp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3424" y="0"/>
            <a:ext cx="9907200" cy="36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51000" tIns="204750" rIns="292500" bIns="585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0" y="0"/>
            <a:ext cx="3896710" cy="36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360000"/>
          </a:xfrm>
        </p:spPr>
        <p:txBody>
          <a:bodyPr tIns="324000" rIns="288000" bIns="36000"/>
          <a:lstStyle>
            <a:lvl1pPr>
              <a:defRPr sz="16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65468" y="6551318"/>
            <a:ext cx="630513" cy="278421"/>
          </a:xfrm>
          <a:prstGeom prst="rect">
            <a:avLst/>
          </a:prstGeom>
        </p:spPr>
        <p:txBody>
          <a:bodyPr vert="horz" lIns="0" tIns="0" rIns="0" bIns="0" rtlCol="0" anchor="t"/>
          <a:lstStyle>
            <a:lvl1pPr algn="r">
              <a:defRPr sz="1138"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0C1B511E-7CA6-6B37-7DF3-19D62CF49C55}"/>
              </a:ext>
            </a:extLst>
          </p:cNvPr>
          <p:cNvSpPr>
            <a:spLocks noGrp="1"/>
          </p:cNvSpPr>
          <p:nvPr>
            <p:ph idx="1"/>
          </p:nvPr>
        </p:nvSpPr>
        <p:spPr>
          <a:xfrm>
            <a:off x="360086" y="1879526"/>
            <a:ext cx="9185828" cy="4449838"/>
          </a:xfrm>
        </p:spPr>
        <p:txBody>
          <a:bodyPr>
            <a:normAutofit/>
          </a:bodyPr>
          <a:lstStyle>
            <a:lvl1pPr marL="146250" indent="-146250">
              <a:lnSpc>
                <a:spcPct val="100000"/>
              </a:lnSpc>
              <a:spcBef>
                <a:spcPts val="0"/>
              </a:spcBef>
              <a:spcAft>
                <a:spcPts val="0"/>
              </a:spcAft>
              <a:buNone/>
              <a:defRPr sz="1138">
                <a:latin typeface="UD デジタル 教科書体 NK-R" panose="02020400000000000000" pitchFamily="18" charset="-128"/>
                <a:ea typeface="UD デジタル 教科書体 NK-R" panose="02020400000000000000" pitchFamily="18" charset="-128"/>
              </a:defRPr>
            </a:lvl1pPr>
            <a:lvl2pPr marL="180980" indent="0">
              <a:buNone/>
              <a:defRPr sz="1138">
                <a:latin typeface="UD デジタル 教科書体 NK-R" panose="02020400000000000000" pitchFamily="18" charset="-128"/>
                <a:ea typeface="UD デジタル 教科書体 NK-R" panose="02020400000000000000" pitchFamily="18" charset="-128"/>
              </a:defRPr>
            </a:lvl2pPr>
            <a:lvl3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3pPr>
            <a:lvl4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4pPr>
            <a:lvl5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5pPr>
          </a:lstStyle>
          <a:p>
            <a:pPr lvl="0"/>
            <a:r>
              <a:rPr lang="ja-JP" altLang="en-US" dirty="0"/>
              <a:t>マスター テキストの書式設定</a:t>
            </a:r>
            <a:endParaRPr lang="en-US" altLang="ja-JP" dirty="0"/>
          </a:p>
        </p:txBody>
      </p:sp>
    </p:spTree>
    <p:extLst>
      <p:ext uri="{BB962C8B-B14F-4D97-AF65-F5344CB8AC3E}">
        <p14:creationId xmlns:p14="http://schemas.microsoft.com/office/powerpoint/2010/main" val="184488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54565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545653"/>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2762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53053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2408216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335387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632545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3140147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34571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1"/>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108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8"/>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540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9147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スライド番号プレースホルダー 2">
            <a:extLst>
              <a:ext uri="{FF2B5EF4-FFF2-40B4-BE49-F238E27FC236}">
                <a16:creationId xmlns:a16="http://schemas.microsoft.com/office/drawing/2014/main" id="{23F60695-C0E9-D3B9-641B-1766573BA023}"/>
              </a:ext>
            </a:extLst>
          </p:cNvPr>
          <p:cNvSpPr>
            <a:spLocks noGrp="1"/>
          </p:cNvSpPr>
          <p:nvPr>
            <p:ph type="sldNum" sz="quarter" idx="4"/>
          </p:nvPr>
        </p:nvSpPr>
        <p:spPr>
          <a:xfrm>
            <a:off x="9143534" y="6569111"/>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10470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9479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830263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770297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712464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53405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54565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545653"/>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81128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14248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655719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18663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04668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0"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0"/>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4"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4" y="1552940"/>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Tree>
    <p:extLst>
      <p:ext uri="{BB962C8B-B14F-4D97-AF65-F5344CB8AC3E}">
        <p14:creationId xmlns:p14="http://schemas.microsoft.com/office/powerpoint/2010/main" val="2541482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2767892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591477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94616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159991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149595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43265" y="609600"/>
            <a:ext cx="8419611"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743234" y="1981200"/>
            <a:ext cx="4131576"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 3"/>
          <p:cNvSpPr>
            <a:spLocks noGrp="1"/>
          </p:cNvSpPr>
          <p:nvPr>
            <p:ph type="chart" sz="half" idx="2"/>
          </p:nvPr>
        </p:nvSpPr>
        <p:spPr>
          <a:xfrm>
            <a:off x="5031239" y="1981200"/>
            <a:ext cx="4131574" cy="4114800"/>
          </a:xfrm>
        </p:spPr>
        <p:txBody>
          <a:bodyPr rtlCol="0">
            <a:normAutofit/>
          </a:bodyPr>
          <a:lstStyle/>
          <a:p>
            <a:pPr lvl="0"/>
            <a:endParaRPr lang="ja-JP" altLang="en-US" noProof="0" dirty="0"/>
          </a:p>
        </p:txBody>
      </p:sp>
      <p:sp>
        <p:nvSpPr>
          <p:cNvPr id="5" name="Rectangle 4"/>
          <p:cNvSpPr>
            <a:spLocks noGrp="1" noChangeArrowheads="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 name="Rectangle 5"/>
          <p:cNvSpPr>
            <a:spLocks noGrp="1" noChangeArrowheads="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a:ln>
                <a:noFill/>
              </a:ln>
              <a:solidFill>
                <a:srgbClr val="E4E2ED">
                  <a:lumMod val="50000"/>
                </a:srgbClr>
              </a:solidFill>
              <a:effectLst/>
              <a:uLnTx/>
              <a:uFillTx/>
              <a:latin typeface="Arial" charset="0"/>
              <a:ea typeface="ＭＳ Ｐゴシック" charset="-128"/>
              <a:cs typeface="+mn-cs"/>
            </a:endParaRPr>
          </a:p>
        </p:txBody>
      </p:sp>
      <p:sp>
        <p:nvSpPr>
          <p:cNvPr id="7" name="Rectangle 6"/>
          <p:cNvSpPr>
            <a:spLocks noGrp="1" noChangeArrowheads="1"/>
          </p:cNvSpPr>
          <p:nvPr>
            <p:ph type="sldNum" sz="quarter" idx="12"/>
          </p:nvPr>
        </p:nvSpPr>
        <p:spPr/>
        <p:txBody>
          <a:bodyPr/>
          <a:lstStyle>
            <a:lvl1pPr>
              <a:defRPr smtClean="0">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D60B9E-4375-4F70-BF22-135411940CA3}"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256443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9299"/>
            <a:ext cx="3913874" cy="317651"/>
          </a:xfrm>
        </p:spPr>
        <p:txBody>
          <a:bodyPr wrap="square" lIns="0" tIns="0" rIns="0" bIns="0" anchor="b">
            <a:spAutoFit/>
          </a:bodyPr>
          <a:lstStyle>
            <a:lvl1pPr marL="0" indent="0">
              <a:spcAft>
                <a:spcPts val="400"/>
              </a:spcAft>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2021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年</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4</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月</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8" r:id="rId1"/>
    <p:sldLayoutId id="2147483713"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 id="2147483726" r:id="rId12"/>
    <p:sldLayoutId id="2147483755" r:id="rId1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7056024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00868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hyperlink" Target="https://www.notalone-cao.go.jp/" TargetMode="External"/><Relationship Id="rId5" Type="http://schemas.openxmlformats.org/officeDocument/2006/relationships/image" Target="../media/image12.png"/><Relationship Id="rId10" Type="http://schemas.openxmlformats.org/officeDocument/2006/relationships/hyperlink" Target="https://www.notalone-cas.go.jp/" TargetMode="External"/><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hyperlink" Target="https://www.kyoukaikenpo.or.jp/g3/sb3040/r139/"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hyperlink" Target="https://notalone-cao.go.jp/under18/" TargetMode="Externa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A90F23E-5FA3-719A-F32D-EBAC248AA079}"/>
              </a:ext>
            </a:extLst>
          </p:cNvPr>
          <p:cNvSpPr txBox="1"/>
          <p:nvPr/>
        </p:nvSpPr>
        <p:spPr>
          <a:xfrm>
            <a:off x="401570" y="692696"/>
            <a:ext cx="9102861" cy="6045758"/>
          </a:xfrm>
          <a:prstGeom prst="rect">
            <a:avLst/>
          </a:prstGeom>
          <a:noFill/>
        </p:spPr>
        <p:txBody>
          <a:bodyPr wrap="square">
            <a:spAutoFit/>
          </a:bodyPr>
          <a:lstStyle/>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気がつくと、病院のベッドの上だった。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駆け込んできた医師が、様子をうかがいながら話し始めた。</a:t>
            </a:r>
          </a:p>
          <a:p>
            <a:pPr marL="0" marR="0" lvl="0" indent="120650" algn="just" defTabSz="457200" rtl="0" eaLnBrk="0" fontAlgn="auto" latinLnBrk="0" hangingPunct="1">
              <a:lnSpc>
                <a:spcPct val="120000"/>
              </a:lnSpc>
              <a:spcBef>
                <a:spcPts val="0"/>
              </a:spcBef>
              <a:spcAft>
                <a:spcPts val="180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「頭を打って運ばれたんです。駅の階段から落ちたこと、覚えていますか。 」</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状況を理解して、すぐに頭をかすめたのは、仕事のことだった。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「いつ退院できますか？」</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「リハビリが必要なので、</a:t>
            </a:r>
            <a:r>
              <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か月はかかると思います。」</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か月も入院しなきゃいけないんですか！？そんなに休めないです！」</a:t>
            </a:r>
          </a:p>
          <a:p>
            <a:pPr marL="0" marR="0" lvl="0" indent="120650" algn="just" defTabSz="457200" rtl="0" eaLnBrk="0" fontAlgn="auto" latinLnBrk="0" hangingPunct="1">
              <a:lnSpc>
                <a:spcPct val="120000"/>
              </a:lnSpc>
              <a:spcBef>
                <a:spcPts val="0"/>
              </a:spcBef>
              <a:spcAft>
                <a:spcPts val="180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思わず大声が出てしまった。他人にぶつけても仕方ないのに。</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周りに迷惑をかける申し訳なさ、焦り、</a:t>
            </a:r>
            <a:endPar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そして何より、先々の不安。</a:t>
            </a:r>
          </a:p>
          <a:p>
            <a:pPr marL="0" marR="0" lvl="0" indent="120650" algn="just" defTabSz="457200" rtl="0" eaLnBrk="0" fontAlgn="auto" latinLnBrk="0" hangingPunct="1">
              <a:lnSpc>
                <a:spcPct val="120000"/>
              </a:lnSpc>
              <a:spcBef>
                <a:spcPts val="0"/>
              </a:spcBef>
              <a:spcAft>
                <a:spcPts val="180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医療費や生活費はどうすればいいのか。</a:t>
            </a:r>
            <a:endPar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社会人になったばかりで、貯金もほとんどない。</a:t>
            </a:r>
            <a:endPar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苦しい現実に押しつぶされそうだった。</a:t>
            </a:r>
          </a:p>
        </p:txBody>
      </p:sp>
      <p:pic>
        <p:nvPicPr>
          <p:cNvPr id="6" name="図 5" descr="窓のある部屋&#10;&#10;自動的に生成された説明">
            <a:extLst>
              <a:ext uri="{FF2B5EF4-FFF2-40B4-BE49-F238E27FC236}">
                <a16:creationId xmlns:a16="http://schemas.microsoft.com/office/drawing/2014/main" id="{45746113-F875-4838-92DE-FE118C99CB94}"/>
              </a:ext>
            </a:extLst>
          </p:cNvPr>
          <p:cNvPicPr>
            <a:picLocks noChangeAspect="1"/>
          </p:cNvPicPr>
          <p:nvPr/>
        </p:nvPicPr>
        <p:blipFill rotWithShape="1">
          <a:blip r:embed="rId2" cstate="print">
            <a:alphaModFix am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951"/>
          <a:stretch/>
        </p:blipFill>
        <p:spPr>
          <a:xfrm flipH="1">
            <a:off x="6537176" y="4276968"/>
            <a:ext cx="2735401" cy="2496393"/>
          </a:xfrm>
          <a:prstGeom prst="rect">
            <a:avLst/>
          </a:prstGeom>
          <a:ln>
            <a:noFill/>
          </a:ln>
          <a:effectLst>
            <a:softEdge rad="635000"/>
          </a:effectLst>
        </p:spPr>
      </p:pic>
      <p:sp>
        <p:nvSpPr>
          <p:cNvPr id="7" name="スライド番号プレースホルダー 6">
            <a:extLst>
              <a:ext uri="{FF2B5EF4-FFF2-40B4-BE49-F238E27FC236}">
                <a16:creationId xmlns:a16="http://schemas.microsoft.com/office/drawing/2014/main" id="{BE4CE4C8-D72B-B177-7EA2-8AF3E567D147}"/>
              </a:ext>
            </a:extLst>
          </p:cNvPr>
          <p:cNvSpPr>
            <a:spLocks noGrp="1"/>
          </p:cNvSpPr>
          <p:nvPr>
            <p:ph type="sldNum" sz="quarter" idx="4"/>
          </p:nvPr>
        </p:nvSpPr>
        <p:spPr/>
        <p:txBody>
          <a:bodyPr/>
          <a:lstStyle/>
          <a:p>
            <a:fld id="{48F63A3B-78C7-47BE-AE5E-E10140E04643}" type="slidenum">
              <a:rPr lang="en-US" smtClean="0"/>
              <a:pPr/>
              <a:t>1</a:t>
            </a:fld>
            <a:endParaRPr lang="en-US" dirty="0"/>
          </a:p>
        </p:txBody>
      </p:sp>
      <p:sp>
        <p:nvSpPr>
          <p:cNvPr id="8" name="タイトル 1">
            <a:extLst>
              <a:ext uri="{FF2B5EF4-FFF2-40B4-BE49-F238E27FC236}">
                <a16:creationId xmlns:a16="http://schemas.microsoft.com/office/drawing/2014/main" id="{03D2C589-5057-FF3E-04FF-17D685C7D225}"/>
              </a:ext>
            </a:extLst>
          </p:cNvPr>
          <p:cNvSpPr>
            <a:spLocks noGrp="1"/>
          </p:cNvSpPr>
          <p:nvPr>
            <p:ph type="title"/>
          </p:nvPr>
        </p:nvSpPr>
        <p:spPr>
          <a:xfrm>
            <a:off x="0" y="0"/>
            <a:ext cx="9906000" cy="539750"/>
          </a:xfrm>
        </p:spPr>
        <p:txBody>
          <a:bodyPr tIns="360000" rIns="360000" bIns="72000"/>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272"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こんなことが起こった時、どのような制度が使えるでしょうか。</a:t>
            </a:r>
          </a:p>
        </p:txBody>
      </p:sp>
      <p:sp>
        <p:nvSpPr>
          <p:cNvPr id="2" name="テキスト ボックス 1">
            <a:extLst>
              <a:ext uri="{FF2B5EF4-FFF2-40B4-BE49-F238E27FC236}">
                <a16:creationId xmlns:a16="http://schemas.microsoft.com/office/drawing/2014/main" id="{03DDF7E6-2575-FC3A-4CEE-9C260B3F5EFB}"/>
              </a:ext>
            </a:extLst>
          </p:cNvPr>
          <p:cNvSpPr txBox="1"/>
          <p:nvPr/>
        </p:nvSpPr>
        <p:spPr>
          <a:xfrm>
            <a:off x="563676" y="1022762"/>
            <a:ext cx="41186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か</a:t>
            </a:r>
          </a:p>
        </p:txBody>
      </p:sp>
      <p:sp>
        <p:nvSpPr>
          <p:cNvPr id="3" name="テキスト ボックス 2">
            <a:extLst>
              <a:ext uri="{FF2B5EF4-FFF2-40B4-BE49-F238E27FC236}">
                <a16:creationId xmlns:a16="http://schemas.microsoft.com/office/drawing/2014/main" id="{35868C55-2A74-11D2-C9DF-C1D9AABD4A39}"/>
              </a:ext>
            </a:extLst>
          </p:cNvPr>
          <p:cNvSpPr txBox="1"/>
          <p:nvPr/>
        </p:nvSpPr>
        <p:spPr>
          <a:xfrm>
            <a:off x="4184546" y="4276968"/>
            <a:ext cx="504056"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あせ</a:t>
            </a:r>
          </a:p>
        </p:txBody>
      </p:sp>
      <p:sp>
        <p:nvSpPr>
          <p:cNvPr id="4" name="テキスト ボックス 3">
            <a:extLst>
              <a:ext uri="{FF2B5EF4-FFF2-40B4-BE49-F238E27FC236}">
                <a16:creationId xmlns:a16="http://schemas.microsoft.com/office/drawing/2014/main" id="{1C8F5CD8-A2B5-7916-75D6-0E09BD2ACC04}"/>
              </a:ext>
            </a:extLst>
          </p:cNvPr>
          <p:cNvSpPr txBox="1"/>
          <p:nvPr/>
        </p:nvSpPr>
        <p:spPr>
          <a:xfrm>
            <a:off x="2125776" y="6110496"/>
            <a:ext cx="41186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お</a:t>
            </a:r>
          </a:p>
        </p:txBody>
      </p:sp>
      <p:sp>
        <p:nvSpPr>
          <p:cNvPr id="10" name="テキスト ボックス 9">
            <a:extLst>
              <a:ext uri="{FF2B5EF4-FFF2-40B4-BE49-F238E27FC236}">
                <a16:creationId xmlns:a16="http://schemas.microsoft.com/office/drawing/2014/main" id="{4F3C1586-C779-A22B-2246-12FE92A67065}"/>
              </a:ext>
            </a:extLst>
          </p:cNvPr>
          <p:cNvSpPr txBox="1"/>
          <p:nvPr/>
        </p:nvSpPr>
        <p:spPr>
          <a:xfrm>
            <a:off x="1261120" y="4276968"/>
            <a:ext cx="763056"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めい わく</a:t>
            </a:r>
          </a:p>
        </p:txBody>
      </p:sp>
      <p:sp>
        <p:nvSpPr>
          <p:cNvPr id="11" name="テキスト ボックス 10">
            <a:extLst>
              <a:ext uri="{FF2B5EF4-FFF2-40B4-BE49-F238E27FC236}">
                <a16:creationId xmlns:a16="http://schemas.microsoft.com/office/drawing/2014/main" id="{D904861D-9099-0C5B-B43F-E33D26844EA0}"/>
              </a:ext>
            </a:extLst>
          </p:cNvPr>
          <p:cNvSpPr txBox="1"/>
          <p:nvPr/>
        </p:nvSpPr>
        <p:spPr>
          <a:xfrm>
            <a:off x="576376" y="5095458"/>
            <a:ext cx="917754"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い  りょう  ひ</a:t>
            </a:r>
          </a:p>
        </p:txBody>
      </p:sp>
    </p:spTree>
    <p:extLst>
      <p:ext uri="{BB962C8B-B14F-4D97-AF65-F5344CB8AC3E}">
        <p14:creationId xmlns:p14="http://schemas.microsoft.com/office/powerpoint/2010/main" val="58992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lIns="288000" tIns="108000" rIns="288000" bIns="108000"/>
          <a:lstStyle/>
          <a:p>
            <a:r>
              <a:rPr lang="en-US" altLang="ja-JP" sz="2000" dirty="0"/>
              <a:t>1</a:t>
            </a:r>
            <a:r>
              <a:rPr lang="ja-JP" altLang="en-US" sz="2000" dirty="0"/>
              <a:t>ヶ月の入院にかかった医療費（イメージ） </a:t>
            </a:r>
          </a:p>
        </p:txBody>
      </p:sp>
      <p:graphicFrame>
        <p:nvGraphicFramePr>
          <p:cNvPr id="137" name="表 136">
            <a:extLst>
              <a:ext uri="{FF2B5EF4-FFF2-40B4-BE49-F238E27FC236}">
                <a16:creationId xmlns:a16="http://schemas.microsoft.com/office/drawing/2014/main" id="{8A75A307-BD70-5B85-9F75-54A17DB8BB76}"/>
              </a:ext>
            </a:extLst>
          </p:cNvPr>
          <p:cNvGraphicFramePr>
            <a:graphicFrameLocks noGrp="1"/>
          </p:cNvGraphicFramePr>
          <p:nvPr>
            <p:extLst>
              <p:ext uri="{D42A27DB-BD31-4B8C-83A1-F6EECF244321}">
                <p14:modId xmlns:p14="http://schemas.microsoft.com/office/powerpoint/2010/main" val="70251352"/>
              </p:ext>
            </p:extLst>
          </p:nvPr>
        </p:nvGraphicFramePr>
        <p:xfrm>
          <a:off x="1091541" y="980728"/>
          <a:ext cx="7722918" cy="5896972"/>
        </p:xfrm>
        <a:graphic>
          <a:graphicData uri="http://schemas.openxmlformats.org/drawingml/2006/table">
            <a:tbl>
              <a:tblPr>
                <a:tableStyleId>{5C22544A-7EE6-4342-B048-85BDC9FD1C3A}</a:tableStyleId>
              </a:tblPr>
              <a:tblGrid>
                <a:gridCol w="563990">
                  <a:extLst>
                    <a:ext uri="{9D8B030D-6E8A-4147-A177-3AD203B41FA5}">
                      <a16:colId xmlns:a16="http://schemas.microsoft.com/office/drawing/2014/main" val="3071685033"/>
                    </a:ext>
                  </a:extLst>
                </a:gridCol>
                <a:gridCol w="511352">
                  <a:extLst>
                    <a:ext uri="{9D8B030D-6E8A-4147-A177-3AD203B41FA5}">
                      <a16:colId xmlns:a16="http://schemas.microsoft.com/office/drawing/2014/main" val="2426385905"/>
                    </a:ext>
                  </a:extLst>
                </a:gridCol>
                <a:gridCol w="511352">
                  <a:extLst>
                    <a:ext uri="{9D8B030D-6E8A-4147-A177-3AD203B41FA5}">
                      <a16:colId xmlns:a16="http://schemas.microsoft.com/office/drawing/2014/main" val="1513639213"/>
                    </a:ext>
                  </a:extLst>
                </a:gridCol>
                <a:gridCol w="511352">
                  <a:extLst>
                    <a:ext uri="{9D8B030D-6E8A-4147-A177-3AD203B41FA5}">
                      <a16:colId xmlns:a16="http://schemas.microsoft.com/office/drawing/2014/main" val="1424901864"/>
                    </a:ext>
                  </a:extLst>
                </a:gridCol>
                <a:gridCol w="511352">
                  <a:extLst>
                    <a:ext uri="{9D8B030D-6E8A-4147-A177-3AD203B41FA5}">
                      <a16:colId xmlns:a16="http://schemas.microsoft.com/office/drawing/2014/main" val="2701117888"/>
                    </a:ext>
                  </a:extLst>
                </a:gridCol>
                <a:gridCol w="511352">
                  <a:extLst>
                    <a:ext uri="{9D8B030D-6E8A-4147-A177-3AD203B41FA5}">
                      <a16:colId xmlns:a16="http://schemas.microsoft.com/office/drawing/2014/main" val="2226007623"/>
                    </a:ext>
                  </a:extLst>
                </a:gridCol>
                <a:gridCol w="511352">
                  <a:extLst>
                    <a:ext uri="{9D8B030D-6E8A-4147-A177-3AD203B41FA5}">
                      <a16:colId xmlns:a16="http://schemas.microsoft.com/office/drawing/2014/main" val="171051282"/>
                    </a:ext>
                  </a:extLst>
                </a:gridCol>
                <a:gridCol w="511352">
                  <a:extLst>
                    <a:ext uri="{9D8B030D-6E8A-4147-A177-3AD203B41FA5}">
                      <a16:colId xmlns:a16="http://schemas.microsoft.com/office/drawing/2014/main" val="3714602037"/>
                    </a:ext>
                  </a:extLst>
                </a:gridCol>
                <a:gridCol w="511352">
                  <a:extLst>
                    <a:ext uri="{9D8B030D-6E8A-4147-A177-3AD203B41FA5}">
                      <a16:colId xmlns:a16="http://schemas.microsoft.com/office/drawing/2014/main" val="277430312"/>
                    </a:ext>
                  </a:extLst>
                </a:gridCol>
                <a:gridCol w="511352">
                  <a:extLst>
                    <a:ext uri="{9D8B030D-6E8A-4147-A177-3AD203B41FA5}">
                      <a16:colId xmlns:a16="http://schemas.microsoft.com/office/drawing/2014/main" val="2974793223"/>
                    </a:ext>
                  </a:extLst>
                </a:gridCol>
                <a:gridCol w="511352">
                  <a:extLst>
                    <a:ext uri="{9D8B030D-6E8A-4147-A177-3AD203B41FA5}">
                      <a16:colId xmlns:a16="http://schemas.microsoft.com/office/drawing/2014/main" val="1444316226"/>
                    </a:ext>
                  </a:extLst>
                </a:gridCol>
                <a:gridCol w="511352">
                  <a:extLst>
                    <a:ext uri="{9D8B030D-6E8A-4147-A177-3AD203B41FA5}">
                      <a16:colId xmlns:a16="http://schemas.microsoft.com/office/drawing/2014/main" val="544109848"/>
                    </a:ext>
                  </a:extLst>
                </a:gridCol>
                <a:gridCol w="511352">
                  <a:extLst>
                    <a:ext uri="{9D8B030D-6E8A-4147-A177-3AD203B41FA5}">
                      <a16:colId xmlns:a16="http://schemas.microsoft.com/office/drawing/2014/main" val="473418213"/>
                    </a:ext>
                  </a:extLst>
                </a:gridCol>
                <a:gridCol w="511352">
                  <a:extLst>
                    <a:ext uri="{9D8B030D-6E8A-4147-A177-3AD203B41FA5}">
                      <a16:colId xmlns:a16="http://schemas.microsoft.com/office/drawing/2014/main" val="1714684569"/>
                    </a:ext>
                  </a:extLst>
                </a:gridCol>
                <a:gridCol w="511352">
                  <a:extLst>
                    <a:ext uri="{9D8B030D-6E8A-4147-A177-3AD203B41FA5}">
                      <a16:colId xmlns:a16="http://schemas.microsoft.com/office/drawing/2014/main" val="2045275997"/>
                    </a:ext>
                  </a:extLst>
                </a:gridCol>
              </a:tblGrid>
              <a:tr h="205930">
                <a:tc gridSpan="15">
                  <a:txBody>
                    <a:bodyPr/>
                    <a:lstStyle/>
                    <a:p>
                      <a:pPr algn="ctr" fontAlgn="ctr"/>
                      <a:r>
                        <a:rPr lang="zh-TW" altLang="en-US" sz="1800" u="none" strike="noStrike" dirty="0">
                          <a:effectLst/>
                          <a:latin typeface="UD デジタル 教科書体 NK-R" panose="02020400000000000000" pitchFamily="18" charset="-128"/>
                          <a:ea typeface="UD デジタル 教科書体 NK-R" panose="02020400000000000000" pitchFamily="18" charset="-128"/>
                        </a:rPr>
                        <a:t>領　　　収　　　証</a:t>
                      </a:r>
                      <a:endParaRPr lang="zh-TW" altLang="en-US" sz="1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85896639"/>
                  </a:ext>
                </a:extLst>
              </a:tr>
              <a:tr h="126726">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095563"/>
                  </a:ext>
                </a:extLst>
              </a:tr>
              <a:tr h="165620">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患者番号</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5">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氏　　　　名</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請 求 期 間　（入院の場合）</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1213096"/>
                  </a:ext>
                </a:extLst>
              </a:tr>
              <a:tr h="165620">
                <a:tc rowSpan="2" gridSpan="2">
                  <a:txBody>
                    <a:bodyPr/>
                    <a:lstStyle/>
                    <a:p>
                      <a:pPr algn="ctr" fontAlgn="ct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2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5">
                  <a:txBody>
                    <a:bodyPr/>
                    <a:lstStyle/>
                    <a:p>
                      <a:pPr marL="0" marR="0" lvl="0" indent="0" algn="r" defTabSz="914423" rtl="0" eaLnBrk="1" fontAlgn="b" latinLnBrk="0" hangingPunct="1">
                        <a:lnSpc>
                          <a:spcPct val="100000"/>
                        </a:lnSpc>
                        <a:spcBef>
                          <a:spcPts val="0"/>
                        </a:spcBef>
                        <a:spcAft>
                          <a:spcPts val="0"/>
                        </a:spcAft>
                        <a:buClrTx/>
                        <a:buSzTx/>
                        <a:buFontTx/>
                        <a:buNone/>
                        <a:tabLst/>
                        <a:defRPr/>
                      </a:pPr>
                      <a:r>
                        <a:rPr lang="ja-JP" altLang="en-US" sz="1800" dirty="0">
                          <a:solidFill>
                            <a:srgbClr val="000000"/>
                          </a:solidFill>
                          <a:latin typeface="UD デジタル 教科書体 NK-R" panose="02020400000000000000" pitchFamily="18" charset="-128"/>
                          <a:ea typeface="UD デジタル 教科書体 NK-R" panose="02020400000000000000" pitchFamily="18" charset="-128"/>
                        </a:rPr>
                        <a:t>〇  〇  　〇  〇   </a:t>
                      </a:r>
                      <a:r>
                        <a:rPr lang="ja-JP" altLang="en-US" sz="1400" u="none" strike="noStrike" dirty="0">
                          <a:effectLst/>
                          <a:latin typeface="UD デジタル 教科書体 NK-R" panose="02020400000000000000" pitchFamily="18" charset="-128"/>
                          <a:ea typeface="UD デジタル 教科書体 NK-R" panose="02020400000000000000" pitchFamily="18" charset="-128"/>
                        </a:rPr>
                        <a:t>様</a:t>
                      </a:r>
                      <a:endParaRPr lang="ja-JP" altLang="en-US" sz="14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5">
                  <a:txBody>
                    <a:bodyPr/>
                    <a:lstStyle/>
                    <a:p>
                      <a:pPr algn="ctr" fontAlgn="ct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令和</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年</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月</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3</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日～令和</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年</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月</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30</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日</a:t>
                      </a:r>
                      <a:endParaRPr lang="ja-JP" altLang="en-US" sz="12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80386677"/>
                  </a:ext>
                </a:extLst>
              </a:tr>
              <a:tr h="165620">
                <a:tc gridSpan="2"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851412348"/>
                  </a:ext>
                </a:extLst>
              </a:tr>
              <a:tr h="158720">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457709"/>
                  </a:ext>
                </a:extLst>
              </a:tr>
              <a:tr h="146758">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受診科</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入・外</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zh-TW" altLang="en-US" sz="1000" u="none" strike="noStrike" dirty="0">
                          <a:effectLst/>
                          <a:latin typeface="UD デジタル 教科書体 NK-R" panose="02020400000000000000" pitchFamily="18" charset="-128"/>
                          <a:ea typeface="UD デジタル 教科書体 NK-R" panose="02020400000000000000" pitchFamily="18" charset="-128"/>
                        </a:rPr>
                        <a:t>領収書Ｎｏ．</a:t>
                      </a:r>
                      <a:endParaRPr lang="zh-TW"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発　行　日</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費　用　区　分</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負担割合</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本・家</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区　分</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427216017"/>
                  </a:ext>
                </a:extLst>
              </a:tr>
              <a:tr h="255332">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救急</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入院</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altLang="ja-JP" sz="1100" u="none" strike="noStrike" dirty="0">
                          <a:effectLst/>
                          <a:latin typeface="UD デジタル 教科書体 NK-R" panose="02020400000000000000" pitchFamily="18" charset="-128"/>
                          <a:ea typeface="UD デジタル 教科書体 NK-R" panose="02020400000000000000" pitchFamily="18" charset="-128"/>
                        </a:rPr>
                        <a:t>100013</a:t>
                      </a:r>
                      <a:endParaRPr lang="en-US" altLang="ja-JP"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令和</a:t>
                      </a:r>
                      <a:r>
                        <a:rPr lang="en-US" altLang="ja-JP" sz="11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年</a:t>
                      </a:r>
                      <a:r>
                        <a:rPr lang="en-US" altLang="ja-JP" sz="11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月</a:t>
                      </a:r>
                      <a:r>
                        <a:rPr lang="en-US" altLang="ja-JP" sz="1100" u="none" strike="noStrike" dirty="0">
                          <a:effectLst/>
                          <a:latin typeface="UD デジタル 教科書体 NK-R" panose="02020400000000000000" pitchFamily="18" charset="-128"/>
                          <a:ea typeface="UD デジタル 教科書体 NK-R" panose="02020400000000000000" pitchFamily="18" charset="-128"/>
                        </a:rPr>
                        <a:t>30</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日</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社保</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３割</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本人</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887532943"/>
                  </a:ext>
                </a:extLst>
              </a:tr>
              <a:tr h="126726">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6847069"/>
                  </a:ext>
                </a:extLst>
              </a:tr>
              <a:tr h="146758">
                <a:tc rowSpan="7">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　険</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初・再診料</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a:effectLst/>
                          <a:latin typeface="UD デジタル 教科書体 NK-R" panose="02020400000000000000" pitchFamily="18" charset="-128"/>
                          <a:ea typeface="UD デジタル 教科書体 NK-R" panose="02020400000000000000" pitchFamily="18" charset="-128"/>
                        </a:rPr>
                        <a:t>入院料等</a:t>
                      </a: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a:effectLst/>
                          <a:latin typeface="UD デジタル 教科書体 NK-R" panose="02020400000000000000" pitchFamily="18" charset="-128"/>
                          <a:ea typeface="UD デジタル 教科書体 NK-R" panose="02020400000000000000" pitchFamily="18" charset="-128"/>
                        </a:rPr>
                        <a:t>医学管理等</a:t>
                      </a: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a:effectLst/>
                          <a:latin typeface="UD デジタル 教科書体 NK-R" panose="02020400000000000000" pitchFamily="18" charset="-128"/>
                          <a:ea typeface="UD デジタル 教科書体 NK-R" panose="02020400000000000000" pitchFamily="18" charset="-128"/>
                        </a:rPr>
                        <a:t>在宅医療</a:t>
                      </a: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検　　査</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画像診断</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投　　薬</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556045762"/>
                  </a:ext>
                </a:extLst>
              </a:tr>
              <a:tr h="190089">
                <a:tc vMerge="1">
                  <a:txBody>
                    <a:bodyPr/>
                    <a:lstStyle/>
                    <a:p>
                      <a:endParaRPr kumimoji="1" lang="ja-JP" altLang="en-US"/>
                    </a:p>
                  </a:txBody>
                  <a:tcPr/>
                </a:tc>
                <a:tc gridSpan="2">
                  <a:txBody>
                    <a:bodyPr/>
                    <a:lstStyle/>
                    <a:p>
                      <a:pPr algn="r" fontAlgn="ct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291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106,274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325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1,020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235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3270167383"/>
                  </a:ext>
                </a:extLst>
              </a:tr>
              <a:tr h="146758">
                <a:tc v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注　　射</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900" u="none" strike="noStrike" dirty="0">
                          <a:effectLst/>
                          <a:latin typeface="UD デジタル 教科書体 NK-R" panose="02020400000000000000" pitchFamily="18" charset="-128"/>
                          <a:ea typeface="UD デジタル 教科書体 NK-R" panose="02020400000000000000" pitchFamily="18" charset="-128"/>
                        </a:rPr>
                        <a:t>リハビリテーション</a:t>
                      </a:r>
                      <a:endParaRPr lang="ja-JP" altLang="en-US" sz="9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zh-TW" altLang="en-US" sz="1000" u="none" strike="noStrike" dirty="0">
                          <a:effectLst/>
                          <a:latin typeface="UD デジタル 教科書体 NK-R" panose="02020400000000000000" pitchFamily="18" charset="-128"/>
                          <a:ea typeface="UD デジタル 教科書体 NK-R" panose="02020400000000000000" pitchFamily="18" charset="-128"/>
                        </a:rPr>
                        <a:t>精神科専門療法</a:t>
                      </a:r>
                      <a:endParaRPr lang="zh-TW"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処　　置</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a:effectLst/>
                          <a:latin typeface="UD デジタル 教科書体 NK-R" panose="02020400000000000000" pitchFamily="18" charset="-128"/>
                          <a:ea typeface="UD デジタル 教科書体 NK-R" panose="02020400000000000000" pitchFamily="18" charset="-128"/>
                        </a:rPr>
                        <a:t>手　　術</a:t>
                      </a: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麻　　酔</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放射線治療</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3983037734"/>
                  </a:ext>
                </a:extLst>
              </a:tr>
              <a:tr h="190089">
                <a:tc v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3,570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57,420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517832797"/>
                  </a:ext>
                </a:extLst>
              </a:tr>
              <a:tr h="146758">
                <a:tc v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病理診断</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その他</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zh-TW" altLang="en-US" sz="800" u="none" strike="noStrike" dirty="0">
                          <a:effectLst/>
                          <a:latin typeface="UD デジタル 教科書体 NK-R" panose="02020400000000000000" pitchFamily="18" charset="-128"/>
                          <a:ea typeface="UD デジタル 教科書体 NK-R" panose="02020400000000000000" pitchFamily="18" charset="-128"/>
                        </a:rPr>
                        <a:t>診断群分類（ＤＰＣ）</a:t>
                      </a:r>
                      <a:endParaRPr lang="zh-TW"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食事療養</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生活療養</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3019229"/>
                  </a:ext>
                </a:extLst>
              </a:tr>
              <a:tr h="146758">
                <a:tc vMerge="1">
                  <a:txBody>
                    <a:bodyPr/>
                    <a:lstStyle/>
                    <a:p>
                      <a:endParaRPr kumimoji="1" lang="ja-JP" altLang="en-US"/>
                    </a:p>
                  </a:txBody>
                  <a:tcPr/>
                </a:tc>
                <a:tc rowSpan="2" gridSpan="2">
                  <a:txBody>
                    <a:bodyPr/>
                    <a:lstStyle/>
                    <a:p>
                      <a:pPr algn="r"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783048"/>
                  </a:ext>
                </a:extLst>
              </a:tr>
              <a:tr h="146758">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1152"/>
                  </a:ext>
                </a:extLst>
              </a:tr>
              <a:tr h="146758">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062594"/>
                  </a:ext>
                </a:extLst>
              </a:tr>
              <a:tr h="146758">
                <a:tc rowSpan="8">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保険外</a:t>
                      </a:r>
                      <a:br>
                        <a:rPr lang="ja-JP" altLang="en-US" sz="1000" u="none" strike="noStrike" dirty="0">
                          <a:effectLst/>
                          <a:latin typeface="UD デジタル 教科書体 NK-R" panose="02020400000000000000" pitchFamily="18" charset="-128"/>
                          <a:ea typeface="UD デジタル 教科書体 NK-R" panose="02020400000000000000" pitchFamily="18" charset="-128"/>
                        </a:rPr>
                      </a:b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負　担</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評価療養・選定療養</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その他</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　険</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　険</a:t>
                      </a:r>
                      <a:br>
                        <a:rPr lang="ja-JP" altLang="en-US" sz="1000" u="none" strike="noStrike" dirty="0">
                          <a:effectLst/>
                          <a:latin typeface="UD デジタル 教科書体 NK-R" panose="02020400000000000000" pitchFamily="18" charset="-128"/>
                          <a:ea typeface="UD デジタル 教科書体 NK-R" panose="02020400000000000000" pitchFamily="18" charset="-128"/>
                        </a:rPr>
                      </a:b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（食事・生活）</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保険外負担</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extLst>
                  <a:ext uri="{0D108BD9-81ED-4DB2-BD59-A6C34878D82A}">
                    <a16:rowId xmlns:a16="http://schemas.microsoft.com/office/drawing/2014/main" val="3349046911"/>
                  </a:ext>
                </a:extLst>
              </a:tr>
              <a:tr h="146758">
                <a:tc vMerge="1">
                  <a:txBody>
                    <a:bodyPr/>
                    <a:lstStyle/>
                    <a:p>
                      <a:endParaRPr kumimoji="1" lang="ja-JP" altLang="en-US"/>
                    </a:p>
                  </a:txBody>
                  <a:tcPr/>
                </a:tc>
                <a:tc rowSpan="3" gridSpan="2">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kumimoji="1" lang="ja-JP" altLang="en-US"/>
                    </a:p>
                  </a:txBody>
                  <a:tcPr/>
                </a:tc>
                <a:tc rowSpan="3" gridSpan="2">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113352343"/>
                  </a:ext>
                </a:extLst>
              </a:tr>
              <a:tr h="146758">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合  計</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1,691,350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extLst>
                  <a:ext uri="{0D108BD9-81ED-4DB2-BD59-A6C34878D82A}">
                    <a16:rowId xmlns:a16="http://schemas.microsoft.com/office/drawing/2014/main" val="2670844972"/>
                  </a:ext>
                </a:extLst>
              </a:tr>
              <a:tr h="16184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970985699"/>
                  </a:ext>
                </a:extLst>
              </a:tr>
              <a:tr h="146758">
                <a:tc vMerge="1">
                  <a:txBody>
                    <a:bodyPr/>
                    <a:lstStyle/>
                    <a:p>
                      <a:endParaRPr kumimoji="1" lang="ja-JP" altLang="en-US"/>
                    </a:p>
                  </a:txBody>
                  <a:tcPr/>
                </a:tc>
                <a:tc gridSpan="2">
                  <a:txBody>
                    <a:bodyPr/>
                    <a:lstStyle/>
                    <a:p>
                      <a:pPr algn="l"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（内訳）</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l"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（内訳）</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l"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負担額</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507,4</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１０</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extLst>
                  <a:ext uri="{0D108BD9-81ED-4DB2-BD59-A6C34878D82A}">
                    <a16:rowId xmlns:a16="http://schemas.microsoft.com/office/drawing/2014/main" val="3617217394"/>
                  </a:ext>
                </a:extLst>
              </a:tr>
              <a:tr h="146758">
                <a:tc vMerge="1">
                  <a:txBody>
                    <a:bodyPr/>
                    <a:lstStyle/>
                    <a:p>
                      <a:endParaRPr kumimoji="1" lang="ja-JP" altLang="en-US"/>
                    </a:p>
                  </a:txBody>
                  <a:tcPr/>
                </a:tc>
                <a:tc gridSpan="2">
                  <a:txBody>
                    <a:bodyPr/>
                    <a:lstStyle/>
                    <a:p>
                      <a:pPr algn="ctr"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727575754"/>
                  </a:ext>
                </a:extLst>
              </a:tr>
              <a:tr h="146758">
                <a:tc vMerge="1">
                  <a:txBody>
                    <a:bodyPr/>
                    <a:lstStyle/>
                    <a:p>
                      <a:endParaRPr kumimoji="1" lang="ja-JP" altLang="en-US"/>
                    </a:p>
                  </a:txBody>
                  <a:tcPr/>
                </a:tc>
                <a:tc gridSpan="2">
                  <a:txBody>
                    <a:bodyPr/>
                    <a:lstStyle/>
                    <a:p>
                      <a:pPr algn="l"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l"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l"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領収額</a:t>
                      </a:r>
                      <a:br>
                        <a:rPr lang="ja-JP" altLang="en-US" sz="1000" u="none" strike="noStrike" dirty="0">
                          <a:effectLst/>
                          <a:latin typeface="UD デジタル 教科書体 NK-R" panose="02020400000000000000" pitchFamily="18" charset="-128"/>
                          <a:ea typeface="UD デジタル 教科書体 NK-R" panose="02020400000000000000" pitchFamily="18" charset="-128"/>
                        </a:rPr>
                      </a:b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合   計</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6">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507,410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781776445"/>
                  </a:ext>
                </a:extLst>
              </a:tr>
              <a:tr h="146758">
                <a:tc vMerge="1">
                  <a:txBody>
                    <a:bodyPr/>
                    <a:lstStyle/>
                    <a:p>
                      <a:endParaRPr kumimoji="1" lang="ja-JP" altLang="en-US"/>
                    </a:p>
                  </a:txBody>
                  <a:tcPr/>
                </a:tc>
                <a:tc gridSpan="2">
                  <a:txBody>
                    <a:bodyPr/>
                    <a:lstStyle/>
                    <a:p>
                      <a:pPr algn="l"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l"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l"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80488791"/>
                  </a:ext>
                </a:extLst>
              </a:tr>
              <a:tr h="126726">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2611394"/>
                  </a:ext>
                </a:extLst>
              </a:tr>
              <a:tr h="126726">
                <a:tc gridSpan="14">
                  <a:txBody>
                    <a:bodyPr/>
                    <a:lstStyle/>
                    <a:p>
                      <a:pPr algn="l" fontAlgn="ctr"/>
                      <a:endPar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9897109"/>
                  </a:ext>
                </a:extLst>
              </a:tr>
              <a:tr h="126726">
                <a:tc gridSpan="14">
                  <a:txBody>
                    <a:bodyPr/>
                    <a:lstStyle/>
                    <a:p>
                      <a:pPr algn="l"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厚生労働省が定める診療報酬や薬価等には、医療機関等が仕入れ時に負担する消費税が反映されています。</a:t>
                      </a:r>
                      <a:endPar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0" i="0" u="none" strike="noStrike" dirty="0">
                        <a:effectLst/>
                        <a:latin typeface="ＭＳ 明朝" panose="02020609040205080304" pitchFamily="17" charset="-128"/>
                        <a:ea typeface="ＭＳ 明朝" panose="02020609040205080304" pitchFamily="17"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ja-JP" altLang="en-US" sz="800" b="0" i="0" u="none" strike="noStrike" dirty="0">
                        <a:effectLst/>
                        <a:latin typeface="ＭＳ 明朝" panose="02020609040205080304" pitchFamily="17" charset="-128"/>
                        <a:ea typeface="ＭＳ 明朝" panose="02020609040205080304" pitchFamily="17"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94538"/>
                  </a:ext>
                </a:extLst>
              </a:tr>
              <a:tr h="126726">
                <a:tc>
                  <a:txBody>
                    <a:bodyPr/>
                    <a:lstStyle/>
                    <a:p>
                      <a:pPr algn="l"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638313"/>
                  </a:ext>
                </a:extLst>
              </a:tr>
              <a:tr h="158720">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5036757"/>
                  </a:ext>
                </a:extLst>
              </a:tr>
              <a:tr h="158720">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570733"/>
                  </a:ext>
                </a:extLst>
              </a:tr>
              <a:tr h="158720">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498422"/>
                  </a:ext>
                </a:extLst>
              </a:tr>
            </a:tbl>
          </a:graphicData>
        </a:graphic>
      </p:graphicFrame>
      <p:sp>
        <p:nvSpPr>
          <p:cNvPr id="202" name="Rectangle 2">
            <a:extLst>
              <a:ext uri="{FF2B5EF4-FFF2-40B4-BE49-F238E27FC236}">
                <a16:creationId xmlns:a16="http://schemas.microsoft.com/office/drawing/2014/main" id="{DE36C440-F97D-841F-7A44-EA06760C74AF}"/>
              </a:ext>
            </a:extLst>
          </p:cNvPr>
          <p:cNvSpPr>
            <a:spLocks noChangeAspect="1"/>
          </p:cNvSpPr>
          <p:nvPr/>
        </p:nvSpPr>
        <p:spPr bwMode="auto">
          <a:xfrm>
            <a:off x="5836680" y="6210299"/>
            <a:ext cx="3142550" cy="438150"/>
          </a:xfrm>
          <a:prstGeom prst="rect">
            <a:avLst/>
          </a:prstGeom>
          <a:solidFill>
            <a:srgbClr val="FFFFFF"/>
          </a:solidFill>
          <a:ln w="9525">
            <a:noFill/>
            <a:miter lim="800000"/>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ts val="1400"/>
              </a:lnSpc>
              <a:spcBef>
                <a:spcPts val="0"/>
              </a:spcBef>
              <a:spcAft>
                <a:spcPts val="0"/>
              </a:spcAft>
              <a:buClrTx/>
              <a:buSzTx/>
              <a:buFontTx/>
              <a:buNone/>
              <a:tabLst/>
              <a:defRPr sz="1000"/>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○○県○○市○○　○－○－○</a:t>
            </a:r>
          </a:p>
          <a:p>
            <a:pPr marL="0" marR="0" lvl="0" indent="0" algn="l" defTabSz="457200" rtl="0" eaLnBrk="1" fontAlgn="auto" latinLnBrk="0" hangingPunct="1">
              <a:lnSpc>
                <a:spcPts val="1400"/>
              </a:lnSpc>
              <a:spcBef>
                <a:spcPts val="0"/>
              </a:spcBef>
              <a:spcAft>
                <a:spcPts val="0"/>
              </a:spcAft>
              <a:buClrTx/>
              <a:buSzTx/>
              <a:buFontTx/>
              <a:buNone/>
              <a:tabLst/>
              <a:defRPr sz="1000"/>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○○○病院　　　○ ○　 ○ ○</a:t>
            </a:r>
          </a:p>
        </p:txBody>
      </p:sp>
      <p:sp>
        <p:nvSpPr>
          <p:cNvPr id="207" name="AutoShape 1">
            <a:extLst>
              <a:ext uri="{FF2B5EF4-FFF2-40B4-BE49-F238E27FC236}">
                <a16:creationId xmlns:a16="http://schemas.microsoft.com/office/drawing/2014/main" id="{B9FB1F58-B2D6-8950-E420-6CD71BA61480}"/>
              </a:ext>
            </a:extLst>
          </p:cNvPr>
          <p:cNvSpPr/>
          <p:nvPr/>
        </p:nvSpPr>
        <p:spPr bwMode="auto">
          <a:xfrm>
            <a:off x="7733710" y="6158119"/>
            <a:ext cx="630514" cy="545206"/>
          </a:xfrm>
          <a:prstGeom prst="roundRect">
            <a:avLst>
              <a:gd name="adj" fmla="val 16667"/>
            </a:avLst>
          </a:prstGeom>
          <a:solidFill>
            <a:srgbClr val="FFFFFF"/>
          </a:solidFill>
          <a:ln w="9525">
            <a:solidFill>
              <a:srgbClr val="000000"/>
            </a:solidFill>
            <a:rou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領収印</a:t>
            </a:r>
          </a:p>
        </p:txBody>
      </p:sp>
      <p:sp>
        <p:nvSpPr>
          <p:cNvPr id="11" name="テキスト ボックス 10">
            <a:extLst>
              <a:ext uri="{FF2B5EF4-FFF2-40B4-BE49-F238E27FC236}">
                <a16:creationId xmlns:a16="http://schemas.microsoft.com/office/drawing/2014/main" id="{792E163A-D5BB-88AE-85CF-19EC7785220F}"/>
              </a:ext>
            </a:extLst>
          </p:cNvPr>
          <p:cNvSpPr txBox="1"/>
          <p:nvPr/>
        </p:nvSpPr>
        <p:spPr>
          <a:xfrm>
            <a:off x="1030702" y="5699348"/>
            <a:ext cx="2590263" cy="278538"/>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defRPr sz="1000"/>
            </a:pPr>
            <a:r>
              <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1" i="0" u="none" strike="noStrike" kern="1200" cap="none" spc="0" normalizeH="0" baseline="0" noProof="0" dirty="0">
                <a:ln>
                  <a:noFill/>
                </a:ln>
                <a:solidFill>
                  <a:schemeClr val="accent2"/>
                </a:solidFill>
                <a:effectLst/>
                <a:uLnTx/>
                <a:uFillTx/>
                <a:latin typeface="UD デジタル 教科書体 NK-R" panose="02020400000000000000" pitchFamily="18" charset="-128"/>
                <a:ea typeface="UD デジタル 教科書体 NK-R" panose="02020400000000000000" pitchFamily="18" charset="-128"/>
                <a:cs typeface="+mn-cs"/>
              </a:rPr>
              <a:t>１点＝１０円</a:t>
            </a:r>
            <a:r>
              <a:rPr kumimoji="0"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で計算されます。</a:t>
            </a:r>
          </a:p>
        </p:txBody>
      </p:sp>
      <p:sp>
        <p:nvSpPr>
          <p:cNvPr id="13" name="Rectangle 3">
            <a:extLst>
              <a:ext uri="{FF2B5EF4-FFF2-40B4-BE49-F238E27FC236}">
                <a16:creationId xmlns:a16="http://schemas.microsoft.com/office/drawing/2014/main" id="{10263AF4-A2F3-9BC1-AFCA-16C7A1FB9D3C}"/>
              </a:ext>
            </a:extLst>
          </p:cNvPr>
          <p:cNvSpPr txBox="1">
            <a:spLocks noChangeArrowheads="1"/>
          </p:cNvSpPr>
          <p:nvPr/>
        </p:nvSpPr>
        <p:spPr>
          <a:xfrm>
            <a:off x="-5256" y="497220"/>
            <a:ext cx="9916513" cy="489996"/>
          </a:xfrm>
          <a:prstGeom prst="rect">
            <a:avLst/>
          </a:prstGeom>
          <a:solidFill>
            <a:srgbClr val="EDEEF5"/>
          </a:solidFill>
          <a:ln w="12700" cap="flat" cmpd="sng" algn="ctr">
            <a:noFill/>
            <a:prstDash val="solid"/>
            <a:miter lim="800000"/>
          </a:ln>
          <a:effectLst/>
        </p:spPr>
        <p:txBody>
          <a:bodyPr vert="horz" wrap="square" lIns="360000" tIns="144000" rIns="360000" bIns="108000" rtlCol="0" anchor="ctr">
            <a:noAutofit/>
          </a:bodyPr>
          <a:lstStyle>
            <a:lvl1pPr marL="0" indent="0" algn="l" defTabSz="914423" rtl="0" eaLnBrk="1" latinLnBrk="0" hangingPunct="1">
              <a:lnSpc>
                <a:spcPct val="110000"/>
              </a:lnSpc>
              <a:spcBef>
                <a:spcPts val="0"/>
              </a:spcBef>
              <a:spcAft>
                <a:spcPts val="600"/>
              </a:spcAft>
              <a:buClr>
                <a:schemeClr val="tx2"/>
              </a:buClr>
              <a:buFont typeface="Arial" panose="020B0604020202020204" pitchFamily="34" charset="0"/>
              <a:buNone/>
              <a:defRPr kumimoji="1" lang="ja-JP" altLang="en-US" sz="1300" b="0" i="0" kern="900" spc="69" smtClean="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69812"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783019"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1024225"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1337434"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l" defTabSz="914423" rtl="0" eaLnBrk="1" fontAlgn="auto" latinLnBrk="0" hangingPunct="1">
              <a:lnSpc>
                <a:spcPct val="80000"/>
              </a:lnSpc>
              <a:spcBef>
                <a:spcPts val="0"/>
              </a:spcBef>
              <a:spcAft>
                <a:spcPts val="600"/>
              </a:spcAft>
              <a:buClr>
                <a:srgbClr val="00489E"/>
              </a:buClr>
              <a:buSzTx/>
              <a:buFont typeface="Arial" panose="020B0604020202020204" pitchFamily="34" charset="0"/>
              <a:buNone/>
              <a:tabLst/>
              <a:defRPr/>
            </a:pPr>
            <a:r>
              <a:rPr kumimoji="1" lang="ja-JP" altLang="en-US" sz="1600" b="0" i="0" u="none" strike="noStrike" kern="900" cap="none" spc="69"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階段から転落して頭を強く打ったことにより頭蓋骨内で出血、脚も骨折して、リハビリが必要になりました。</a:t>
            </a:r>
            <a:endParaRPr kumimoji="1" lang="ja-JP" altLang="en-US" sz="1600" b="1" i="0" u="none" strike="noStrike" kern="900" cap="none" spc="69"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正方形/長方形 2">
            <a:extLst>
              <a:ext uri="{FF2B5EF4-FFF2-40B4-BE49-F238E27FC236}">
                <a16:creationId xmlns:a16="http://schemas.microsoft.com/office/drawing/2014/main" id="{B4F82978-1430-1F36-93CF-BFC6B5B6AD96}"/>
              </a:ext>
            </a:extLst>
          </p:cNvPr>
          <p:cNvSpPr/>
          <p:nvPr/>
        </p:nvSpPr>
        <p:spPr>
          <a:xfrm>
            <a:off x="7785100" y="5229200"/>
            <a:ext cx="1029359" cy="33435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solidFill>
                <a:sysClr val="windowText" lastClr="000000"/>
              </a:solidFill>
            </a:endParaRPr>
          </a:p>
        </p:txBody>
      </p:sp>
      <p:sp>
        <p:nvSpPr>
          <p:cNvPr id="4" name="テキスト ボックス 3">
            <a:extLst>
              <a:ext uri="{FF2B5EF4-FFF2-40B4-BE49-F238E27FC236}">
                <a16:creationId xmlns:a16="http://schemas.microsoft.com/office/drawing/2014/main" id="{0813ED41-22DC-7204-DBF4-48B65862267C}"/>
              </a:ext>
            </a:extLst>
          </p:cNvPr>
          <p:cNvSpPr txBox="1"/>
          <p:nvPr/>
        </p:nvSpPr>
        <p:spPr>
          <a:xfrm>
            <a:off x="7733710" y="5177059"/>
            <a:ext cx="288032" cy="30271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solidFill>
                  <a:srgbClr val="C00000"/>
                </a:solidFill>
                <a:latin typeface="UD デジタル 教科書体 NK-R" panose="02020400000000000000" pitchFamily="18" charset="-128"/>
                <a:ea typeface="UD デジタル 教科書体 NK-R" panose="02020400000000000000" pitchFamily="18" charset="-128"/>
              </a:rPr>
              <a:t>＊</a:t>
            </a:r>
          </a:p>
        </p:txBody>
      </p:sp>
      <p:sp>
        <p:nvSpPr>
          <p:cNvPr id="5" name="テキスト ボックス 4">
            <a:extLst>
              <a:ext uri="{FF2B5EF4-FFF2-40B4-BE49-F238E27FC236}">
                <a16:creationId xmlns:a16="http://schemas.microsoft.com/office/drawing/2014/main" id="{3FAF095C-4B70-106A-C11A-2D91CCC1B92C}"/>
              </a:ext>
            </a:extLst>
          </p:cNvPr>
          <p:cNvSpPr txBox="1"/>
          <p:nvPr/>
        </p:nvSpPr>
        <p:spPr>
          <a:xfrm>
            <a:off x="4594785" y="5556745"/>
            <a:ext cx="5415064" cy="285206"/>
          </a:xfrm>
          <a:prstGeom prst="rect">
            <a:avLst/>
          </a:prstGeom>
          <a:noFill/>
        </p:spPr>
        <p:txBody>
          <a:bodyPr wrap="square" rtlCol="0">
            <a:spAutoFit/>
          </a:bodyPr>
          <a:lstStyle/>
          <a:p>
            <a:pPr>
              <a:lnSpc>
                <a:spcPct val="120000"/>
              </a:lnSpc>
              <a:spcAft>
                <a:spcPts val="600"/>
              </a:spcAft>
              <a:buClr>
                <a:schemeClr val="tx2"/>
              </a:buClr>
            </a:pPr>
            <a:r>
              <a:rPr kumimoji="1" lang="ja-JP" altLang="en-US" sz="1100" dirty="0">
                <a:solidFill>
                  <a:srgbClr val="C00000"/>
                </a:solidFill>
                <a:latin typeface="UD デジタル 教科書体 NK-R" panose="02020400000000000000" pitchFamily="18" charset="-128"/>
                <a:ea typeface="UD デジタル 教科書体 NK-R" panose="02020400000000000000" pitchFamily="18" charset="-128"/>
              </a:rPr>
              <a:t>＊ 窓口で支払う額です。申請すると、負担を減らせる制度もあります。調べてみましょう。</a:t>
            </a:r>
          </a:p>
        </p:txBody>
      </p:sp>
      <p:sp>
        <p:nvSpPr>
          <p:cNvPr id="8" name="正方形/長方形 7">
            <a:extLst>
              <a:ext uri="{FF2B5EF4-FFF2-40B4-BE49-F238E27FC236}">
                <a16:creationId xmlns:a16="http://schemas.microsoft.com/office/drawing/2014/main" id="{22DB6431-F6C2-46DF-B3B0-97967B533654}"/>
              </a:ext>
            </a:extLst>
          </p:cNvPr>
          <p:cNvSpPr/>
          <p:nvPr/>
        </p:nvSpPr>
        <p:spPr>
          <a:xfrm>
            <a:off x="5744144" y="4871647"/>
            <a:ext cx="1029359" cy="33435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solidFill>
                <a:sysClr val="windowText" lastClr="000000"/>
              </a:solidFill>
            </a:endParaRPr>
          </a:p>
        </p:txBody>
      </p:sp>
      <p:sp>
        <p:nvSpPr>
          <p:cNvPr id="29" name="正方形/長方形 28">
            <a:extLst>
              <a:ext uri="{FF2B5EF4-FFF2-40B4-BE49-F238E27FC236}">
                <a16:creationId xmlns:a16="http://schemas.microsoft.com/office/drawing/2014/main" id="{8A06DE61-81F1-CAB2-56D9-B9A1FB888429}"/>
              </a:ext>
            </a:extLst>
          </p:cNvPr>
          <p:cNvSpPr/>
          <p:nvPr/>
        </p:nvSpPr>
        <p:spPr>
          <a:xfrm>
            <a:off x="5830359" y="5239578"/>
            <a:ext cx="1659214" cy="253580"/>
          </a:xfrm>
          <a:prstGeom prst="rect">
            <a:avLst/>
          </a:prstGeom>
          <a:solidFill>
            <a:schemeClr val="bg1"/>
          </a:solidFill>
          <a:ln w="381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en-US" altLang="ja-JP" sz="1050" b="1" dirty="0">
                <a:solidFill>
                  <a:schemeClr val="accent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accent1"/>
                </a:solidFill>
                <a:latin typeface="UD デジタル 教科書体 NK-R" panose="02020400000000000000" pitchFamily="18" charset="-128"/>
                <a:ea typeface="UD デジタル 教科書体 NK-R" panose="02020400000000000000" pitchFamily="18" charset="-128"/>
              </a:rPr>
              <a:t>一の位を四捨五入</a:t>
            </a:r>
          </a:p>
        </p:txBody>
      </p:sp>
      <p:cxnSp>
        <p:nvCxnSpPr>
          <p:cNvPr id="18" name="直線コネクタ 17">
            <a:extLst>
              <a:ext uri="{FF2B5EF4-FFF2-40B4-BE49-F238E27FC236}">
                <a16:creationId xmlns:a16="http://schemas.microsoft.com/office/drawing/2014/main" id="{4051478A-E123-FBE2-D073-1B1D8E322017}"/>
              </a:ext>
            </a:extLst>
          </p:cNvPr>
          <p:cNvCxnSpPr>
            <a:cxnSpLocks/>
          </p:cNvCxnSpPr>
          <p:nvPr/>
        </p:nvCxnSpPr>
        <p:spPr>
          <a:xfrm>
            <a:off x="6954936" y="4706938"/>
            <a:ext cx="0" cy="34200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D691F127-18CF-7830-4702-88CDE1290A3D}"/>
              </a:ext>
            </a:extLst>
          </p:cNvPr>
          <p:cNvCxnSpPr>
            <a:endCxn id="8" idx="3"/>
          </p:cNvCxnSpPr>
          <p:nvPr/>
        </p:nvCxnSpPr>
        <p:spPr>
          <a:xfrm flipH="1">
            <a:off x="6773503" y="5038822"/>
            <a:ext cx="187254" cy="0"/>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6473BA9A-2E95-B07B-1908-74F0786692C1}"/>
              </a:ext>
            </a:extLst>
          </p:cNvPr>
          <p:cNvCxnSpPr>
            <a:cxnSpLocks/>
          </p:cNvCxnSpPr>
          <p:nvPr/>
        </p:nvCxnSpPr>
        <p:spPr>
          <a:xfrm>
            <a:off x="6769100" y="4718794"/>
            <a:ext cx="2001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5F17688A-51DD-DE60-877C-73A47D5C874D}"/>
              </a:ext>
            </a:extLst>
          </p:cNvPr>
          <p:cNvSpPr/>
          <p:nvPr/>
        </p:nvSpPr>
        <p:spPr>
          <a:xfrm>
            <a:off x="6267290" y="2324520"/>
            <a:ext cx="1005577" cy="25358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solidFill>
                <a:sysClr val="windowText" lastClr="000000"/>
              </a:solidFill>
            </a:endParaRPr>
          </a:p>
        </p:txBody>
      </p:sp>
      <p:sp>
        <p:nvSpPr>
          <p:cNvPr id="30" name="Rectangle 2">
            <a:extLst>
              <a:ext uri="{FF2B5EF4-FFF2-40B4-BE49-F238E27FC236}">
                <a16:creationId xmlns:a16="http://schemas.microsoft.com/office/drawing/2014/main" id="{F287470A-76C2-D720-DBCF-0227DAA84CE0}"/>
              </a:ext>
            </a:extLst>
          </p:cNvPr>
          <p:cNvSpPr>
            <a:spLocks noChangeAspect="1"/>
          </p:cNvSpPr>
          <p:nvPr/>
        </p:nvSpPr>
        <p:spPr bwMode="auto">
          <a:xfrm>
            <a:off x="7302317" y="4592662"/>
            <a:ext cx="408009" cy="182942"/>
          </a:xfrm>
          <a:prstGeom prst="rect">
            <a:avLst/>
          </a:prstGeom>
          <a:noFill/>
          <a:ln w="9525">
            <a:noFill/>
            <a:miter lim="800000"/>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400"/>
              </a:lnSpc>
              <a:spcBef>
                <a:spcPts val="0"/>
              </a:spcBef>
              <a:spcAft>
                <a:spcPts val="0"/>
              </a:spcAft>
              <a:buClrTx/>
              <a:buSzTx/>
              <a:buFontTx/>
              <a:buNone/>
              <a:tabLst/>
              <a:defRPr sz="1000"/>
            </a:pPr>
            <a:r>
              <a:rPr kumimoji="0" lang="ja-JP" altLang="en-US" sz="9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（略）</a:t>
            </a:r>
          </a:p>
        </p:txBody>
      </p:sp>
      <p:sp>
        <p:nvSpPr>
          <p:cNvPr id="31" name="Rectangle 2">
            <a:extLst>
              <a:ext uri="{FF2B5EF4-FFF2-40B4-BE49-F238E27FC236}">
                <a16:creationId xmlns:a16="http://schemas.microsoft.com/office/drawing/2014/main" id="{57576712-EA5C-14E0-A351-B7F12F7C9D4F}"/>
              </a:ext>
            </a:extLst>
          </p:cNvPr>
          <p:cNvSpPr>
            <a:spLocks noChangeAspect="1"/>
          </p:cNvSpPr>
          <p:nvPr/>
        </p:nvSpPr>
        <p:spPr bwMode="auto">
          <a:xfrm>
            <a:off x="7302317" y="4930419"/>
            <a:ext cx="408009" cy="182942"/>
          </a:xfrm>
          <a:prstGeom prst="rect">
            <a:avLst/>
          </a:prstGeom>
          <a:noFill/>
          <a:ln w="9525">
            <a:noFill/>
            <a:miter lim="800000"/>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400"/>
              </a:lnSpc>
              <a:spcBef>
                <a:spcPts val="0"/>
              </a:spcBef>
              <a:spcAft>
                <a:spcPts val="0"/>
              </a:spcAft>
              <a:buClrTx/>
              <a:buSzTx/>
              <a:buFontTx/>
              <a:buNone/>
              <a:tabLst/>
              <a:defRPr sz="1000"/>
            </a:pPr>
            <a:r>
              <a:rPr kumimoji="0" lang="ja-JP" altLang="en-US" sz="9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（略）</a:t>
            </a:r>
          </a:p>
        </p:txBody>
      </p:sp>
      <p:sp>
        <p:nvSpPr>
          <p:cNvPr id="6" name="正方形/長方形 5">
            <a:extLst>
              <a:ext uri="{FF2B5EF4-FFF2-40B4-BE49-F238E27FC236}">
                <a16:creationId xmlns:a16="http://schemas.microsoft.com/office/drawing/2014/main" id="{D62C41D6-8635-F73A-C435-55F885F54AC0}"/>
              </a:ext>
            </a:extLst>
          </p:cNvPr>
          <p:cNvSpPr/>
          <p:nvPr/>
        </p:nvSpPr>
        <p:spPr>
          <a:xfrm>
            <a:off x="6969224" y="4851434"/>
            <a:ext cx="408007" cy="253580"/>
          </a:xfrm>
          <a:prstGeom prst="rect">
            <a:avLst/>
          </a:prstGeom>
          <a:noFill/>
          <a:ln w="381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ja-JP" altLang="en-US" sz="1050" b="1" dirty="0">
                <a:solidFill>
                  <a:schemeClr val="accent1"/>
                </a:solidFill>
                <a:latin typeface="UD デジタル 教科書体 NK-R" panose="02020400000000000000" pitchFamily="18" charset="-128"/>
                <a:ea typeface="UD デジタル 教科書体 NK-R" panose="02020400000000000000" pitchFamily="18" charset="-128"/>
              </a:rPr>
              <a:t>３割</a:t>
            </a:r>
          </a:p>
        </p:txBody>
      </p:sp>
      <p:sp>
        <p:nvSpPr>
          <p:cNvPr id="2" name="スライド番号プレースホルダー 1">
            <a:extLst>
              <a:ext uri="{FF2B5EF4-FFF2-40B4-BE49-F238E27FC236}">
                <a16:creationId xmlns:a16="http://schemas.microsoft.com/office/drawing/2014/main" id="{361C2652-4754-D4A8-FAE6-571BDE13E4E7}"/>
              </a:ext>
            </a:extLst>
          </p:cNvPr>
          <p:cNvSpPr>
            <a:spLocks noGrp="1"/>
          </p:cNvSpPr>
          <p:nvPr>
            <p:ph type="sldNum" sz="quarter" idx="4"/>
          </p:nvPr>
        </p:nvSpPr>
        <p:spPr>
          <a:xfrm>
            <a:off x="9184194" y="6541951"/>
            <a:ext cx="648000" cy="252000"/>
          </a:xfrm>
        </p:spPr>
        <p:txBody>
          <a:bodyPr anchor="b"/>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26191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9187038" y="6529338"/>
            <a:ext cx="630513" cy="278421"/>
          </a:xfrm>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cxnSp>
        <p:nvCxnSpPr>
          <p:cNvPr id="8" name="直線コネクタ 7">
            <a:extLst>
              <a:ext uri="{FF2B5EF4-FFF2-40B4-BE49-F238E27FC236}">
                <a16:creationId xmlns:a16="http://schemas.microsoft.com/office/drawing/2014/main" id="{67EF1E18-6FB4-91B5-3996-AD5C3E74E98E}"/>
              </a:ext>
            </a:extLst>
          </p:cNvPr>
          <p:cNvCxnSpPr/>
          <p:nvPr/>
        </p:nvCxnSpPr>
        <p:spPr>
          <a:xfrm>
            <a:off x="1205863" y="2425360"/>
            <a:ext cx="7472841" cy="0"/>
          </a:xfrm>
          <a:prstGeom prst="line">
            <a:avLst/>
          </a:prstGeom>
          <a:ln w="28575"/>
        </p:spPr>
        <p:style>
          <a:lnRef idx="3">
            <a:schemeClr val="dk1"/>
          </a:lnRef>
          <a:fillRef idx="0">
            <a:schemeClr val="dk1"/>
          </a:fillRef>
          <a:effectRef idx="2">
            <a:schemeClr val="dk1"/>
          </a:effectRef>
          <a:fontRef idx="minor">
            <a:schemeClr val="tx1"/>
          </a:fontRef>
        </p:style>
      </p:cxnSp>
      <p:grpSp>
        <p:nvGrpSpPr>
          <p:cNvPr id="6" name="グループ化 5">
            <a:extLst>
              <a:ext uri="{FF2B5EF4-FFF2-40B4-BE49-F238E27FC236}">
                <a16:creationId xmlns:a16="http://schemas.microsoft.com/office/drawing/2014/main" id="{CC0CCBEF-E0AE-AED7-4989-2A6FD1FDBEC5}"/>
              </a:ext>
            </a:extLst>
          </p:cNvPr>
          <p:cNvGrpSpPr/>
          <p:nvPr/>
        </p:nvGrpSpPr>
        <p:grpSpPr>
          <a:xfrm>
            <a:off x="1156147" y="194652"/>
            <a:ext cx="7543990" cy="6459997"/>
            <a:chOff x="1156147" y="330539"/>
            <a:chExt cx="7543990" cy="6459997"/>
          </a:xfrm>
        </p:grpSpPr>
        <p:grpSp>
          <p:nvGrpSpPr>
            <p:cNvPr id="20" name="グループ化 19">
              <a:extLst>
                <a:ext uri="{FF2B5EF4-FFF2-40B4-BE49-F238E27FC236}">
                  <a16:creationId xmlns:a16="http://schemas.microsoft.com/office/drawing/2014/main" id="{7C2CEFBF-2B90-1F87-2C03-C30E1BB10983}"/>
                </a:ext>
              </a:extLst>
            </p:cNvPr>
            <p:cNvGrpSpPr/>
            <p:nvPr/>
          </p:nvGrpSpPr>
          <p:grpSpPr>
            <a:xfrm>
              <a:off x="1205863" y="330539"/>
              <a:ext cx="7494274" cy="6459997"/>
              <a:chOff x="1422505" y="1155486"/>
              <a:chExt cx="6661150" cy="5741852"/>
            </a:xfrm>
          </p:grpSpPr>
          <p:grpSp>
            <p:nvGrpSpPr>
              <p:cNvPr id="5" name="Group 4">
                <a:extLst>
                  <a:ext uri="{FF2B5EF4-FFF2-40B4-BE49-F238E27FC236}">
                    <a16:creationId xmlns:a16="http://schemas.microsoft.com/office/drawing/2014/main" id="{8353C824-D503-9CC0-B17D-3F5B43E74476}"/>
                  </a:ext>
                </a:extLst>
              </p:cNvPr>
              <p:cNvGrpSpPr>
                <a:grpSpLocks noChangeAspect="1"/>
              </p:cNvGrpSpPr>
              <p:nvPr/>
            </p:nvGrpSpPr>
            <p:grpSpPr bwMode="auto">
              <a:xfrm>
                <a:off x="1422505" y="1155486"/>
                <a:ext cx="6661150" cy="5741852"/>
                <a:chOff x="1019" y="469"/>
                <a:chExt cx="4196" cy="3043"/>
              </a:xfrm>
            </p:grpSpPr>
            <p:sp>
              <p:nvSpPr>
                <p:cNvPr id="7" name="Rectangle 5">
                  <a:extLst>
                    <a:ext uri="{FF2B5EF4-FFF2-40B4-BE49-F238E27FC236}">
                      <a16:creationId xmlns:a16="http://schemas.microsoft.com/office/drawing/2014/main" id="{2D47C162-9609-0C56-84B9-DE3B61FE9F2D}"/>
                    </a:ext>
                  </a:extLst>
                </p:cNvPr>
                <p:cNvSpPr>
                  <a:spLocks noChangeArrowheads="1"/>
                </p:cNvSpPr>
                <p:nvPr/>
              </p:nvSpPr>
              <p:spPr bwMode="auto">
                <a:xfrm>
                  <a:off x="1760" y="695"/>
                  <a:ext cx="2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入院</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Rectangle 6">
                  <a:extLst>
                    <a:ext uri="{FF2B5EF4-FFF2-40B4-BE49-F238E27FC236}">
                      <a16:creationId xmlns:a16="http://schemas.microsoft.com/office/drawing/2014/main" id="{CEF0FFC8-AE67-E62E-519F-7EAEB6644D07}"/>
                    </a:ext>
                  </a:extLst>
                </p:cNvPr>
                <p:cNvSpPr>
                  <a:spLocks noChangeArrowheads="1"/>
                </p:cNvSpPr>
                <p:nvPr/>
              </p:nvSpPr>
              <p:spPr bwMode="auto">
                <a:xfrm>
                  <a:off x="2636" y="695"/>
                  <a:ext cx="2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Rectangle 7">
                  <a:extLst>
                    <a:ext uri="{FF2B5EF4-FFF2-40B4-BE49-F238E27FC236}">
                      <a16:creationId xmlns:a16="http://schemas.microsoft.com/office/drawing/2014/main" id="{901CACDF-55F4-B635-C3AD-D427E99FD671}"/>
                    </a:ext>
                  </a:extLst>
                </p:cNvPr>
                <p:cNvSpPr>
                  <a:spLocks noChangeArrowheads="1"/>
                </p:cNvSpPr>
                <p:nvPr/>
              </p:nvSpPr>
              <p:spPr bwMode="auto">
                <a:xfrm>
                  <a:off x="1202" y="857"/>
                  <a:ext cx="42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患者番号</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Rectangle 8">
                  <a:extLst>
                    <a:ext uri="{FF2B5EF4-FFF2-40B4-BE49-F238E27FC236}">
                      <a16:creationId xmlns:a16="http://schemas.microsoft.com/office/drawing/2014/main" id="{A6BFD683-9BF6-9967-1769-364AEA95B4F2}"/>
                    </a:ext>
                  </a:extLst>
                </p:cNvPr>
                <p:cNvSpPr>
                  <a:spLocks noChangeArrowheads="1"/>
                </p:cNvSpPr>
                <p:nvPr/>
              </p:nvSpPr>
              <p:spPr bwMode="auto">
                <a:xfrm>
                  <a:off x="1760" y="857"/>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Rectangle 9">
                  <a:extLst>
                    <a:ext uri="{FF2B5EF4-FFF2-40B4-BE49-F238E27FC236}">
                      <a16:creationId xmlns:a16="http://schemas.microsoft.com/office/drawing/2014/main" id="{477942E1-C25F-AD25-DEF0-60FEFDA392B4}"/>
                    </a:ext>
                  </a:extLst>
                </p:cNvPr>
                <p:cNvSpPr>
                  <a:spLocks noChangeArrowheads="1"/>
                </p:cNvSpPr>
                <p:nvPr/>
              </p:nvSpPr>
              <p:spPr bwMode="auto">
                <a:xfrm>
                  <a:off x="2667" y="857"/>
                  <a:ext cx="2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氏名</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Rectangle 10">
                  <a:extLst>
                    <a:ext uri="{FF2B5EF4-FFF2-40B4-BE49-F238E27FC236}">
                      <a16:creationId xmlns:a16="http://schemas.microsoft.com/office/drawing/2014/main" id="{080CACC3-0D56-EF55-D382-A94DD717AA29}"/>
                    </a:ext>
                  </a:extLst>
                </p:cNvPr>
                <p:cNvSpPr>
                  <a:spLocks noChangeArrowheads="1"/>
                </p:cNvSpPr>
                <p:nvPr/>
              </p:nvSpPr>
              <p:spPr bwMode="auto">
                <a:xfrm>
                  <a:off x="1251" y="1028"/>
                  <a:ext cx="3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受診科</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Rectangle 11">
                  <a:extLst>
                    <a:ext uri="{FF2B5EF4-FFF2-40B4-BE49-F238E27FC236}">
                      <a16:creationId xmlns:a16="http://schemas.microsoft.com/office/drawing/2014/main" id="{6D47F944-BD3C-7D4A-4043-FB36B6613B42}"/>
                    </a:ext>
                  </a:extLst>
                </p:cNvPr>
                <p:cNvSpPr>
                  <a:spLocks noChangeArrowheads="1"/>
                </p:cNvSpPr>
                <p:nvPr/>
              </p:nvSpPr>
              <p:spPr bwMode="auto">
                <a:xfrm>
                  <a:off x="1343" y="1351"/>
                  <a:ext cx="1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部</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Rectangle 12">
                  <a:extLst>
                    <a:ext uri="{FF2B5EF4-FFF2-40B4-BE49-F238E27FC236}">
                      <a16:creationId xmlns:a16="http://schemas.microsoft.com/office/drawing/2014/main" id="{95FB0ECE-0D01-8578-E064-20C3D64C2F5A}"/>
                    </a:ext>
                  </a:extLst>
                </p:cNvPr>
                <p:cNvSpPr>
                  <a:spLocks noChangeArrowheads="1"/>
                </p:cNvSpPr>
                <p:nvPr/>
              </p:nvSpPr>
              <p:spPr bwMode="auto">
                <a:xfrm>
                  <a:off x="4872" y="1351"/>
                  <a:ext cx="2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回　数</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Rectangle 13">
                  <a:extLst>
                    <a:ext uri="{FF2B5EF4-FFF2-40B4-BE49-F238E27FC236}">
                      <a16:creationId xmlns:a16="http://schemas.microsoft.com/office/drawing/2014/main" id="{1DF57C3D-6F06-D53F-4374-96BDE24415A1}"/>
                    </a:ext>
                  </a:extLst>
                </p:cNvPr>
                <p:cNvSpPr>
                  <a:spLocks noChangeArrowheads="1"/>
                </p:cNvSpPr>
                <p:nvPr/>
              </p:nvSpPr>
              <p:spPr bwMode="auto">
                <a:xfrm>
                  <a:off x="1085" y="1570"/>
                  <a:ext cx="339" cy="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初再診料</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医学管理</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手術</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検査</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麻酔</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画像診断</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リハビリ</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入院料</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Rectangle 27">
                  <a:extLst>
                    <a:ext uri="{FF2B5EF4-FFF2-40B4-BE49-F238E27FC236}">
                      <a16:creationId xmlns:a16="http://schemas.microsoft.com/office/drawing/2014/main" id="{DB97A44E-36CE-4422-EEC8-640463C36209}"/>
                    </a:ext>
                  </a:extLst>
                </p:cNvPr>
                <p:cNvSpPr>
                  <a:spLocks noChangeArrowheads="1"/>
                </p:cNvSpPr>
                <p:nvPr/>
              </p:nvSpPr>
              <p:spPr bwMode="auto">
                <a:xfrm>
                  <a:off x="1043" y="3422"/>
                  <a:ext cx="412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※厚生労働省が定める診療報酬や薬価等には、医療機関等が仕入れ時に負担する消費税が反映されています。</a:t>
                  </a:r>
                  <a:endParaRPr kumimoji="0" lang="ja-JP"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5" name="Rectangle 28">
                  <a:extLst>
                    <a:ext uri="{FF2B5EF4-FFF2-40B4-BE49-F238E27FC236}">
                      <a16:creationId xmlns:a16="http://schemas.microsoft.com/office/drawing/2014/main" id="{EF44CE37-DF12-5993-A093-30CEB73BE521}"/>
                    </a:ext>
                  </a:extLst>
                </p:cNvPr>
                <p:cNvSpPr>
                  <a:spLocks noChangeArrowheads="1"/>
                </p:cNvSpPr>
                <p:nvPr/>
              </p:nvSpPr>
              <p:spPr bwMode="auto">
                <a:xfrm>
                  <a:off x="1760" y="3222"/>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8" name="Rectangle 30">
                  <a:extLst>
                    <a:ext uri="{FF2B5EF4-FFF2-40B4-BE49-F238E27FC236}">
                      <a16:creationId xmlns:a16="http://schemas.microsoft.com/office/drawing/2014/main" id="{F398B2BF-BB2F-8C0C-F105-8BEF01934B98}"/>
                    </a:ext>
                  </a:extLst>
                </p:cNvPr>
                <p:cNvSpPr>
                  <a:spLocks noChangeArrowheads="1"/>
                </p:cNvSpPr>
                <p:nvPr/>
              </p:nvSpPr>
              <p:spPr bwMode="auto">
                <a:xfrm>
                  <a:off x="1760" y="3079"/>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Rectangle 32">
                  <a:extLst>
                    <a:ext uri="{FF2B5EF4-FFF2-40B4-BE49-F238E27FC236}">
                      <a16:creationId xmlns:a16="http://schemas.microsoft.com/office/drawing/2014/main" id="{EEED6370-1496-5C0B-22CB-29600FA231B0}"/>
                    </a:ext>
                  </a:extLst>
                </p:cNvPr>
                <p:cNvSpPr>
                  <a:spLocks noChangeArrowheads="1"/>
                </p:cNvSpPr>
                <p:nvPr/>
              </p:nvSpPr>
              <p:spPr bwMode="auto">
                <a:xfrm>
                  <a:off x="4339" y="1351"/>
                  <a:ext cx="2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点　数</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1" name="Rectangle 33">
                  <a:extLst>
                    <a:ext uri="{FF2B5EF4-FFF2-40B4-BE49-F238E27FC236}">
                      <a16:creationId xmlns:a16="http://schemas.microsoft.com/office/drawing/2014/main" id="{3823358E-12E5-63E1-537D-BCDD3354CFB4}"/>
                    </a:ext>
                  </a:extLst>
                </p:cNvPr>
                <p:cNvSpPr>
                  <a:spLocks noChangeArrowheads="1"/>
                </p:cNvSpPr>
                <p:nvPr/>
              </p:nvSpPr>
              <p:spPr bwMode="auto">
                <a:xfrm>
                  <a:off x="1760" y="1028"/>
                  <a:ext cx="3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救急</a:t>
                  </a: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科</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 name="Rectangle 34">
                  <a:extLst>
                    <a:ext uri="{FF2B5EF4-FFF2-40B4-BE49-F238E27FC236}">
                      <a16:creationId xmlns:a16="http://schemas.microsoft.com/office/drawing/2014/main" id="{D1FF103E-2799-20CA-5094-A1F5F90AD244}"/>
                    </a:ext>
                  </a:extLst>
                </p:cNvPr>
                <p:cNvSpPr>
                  <a:spLocks noChangeArrowheads="1"/>
                </p:cNvSpPr>
                <p:nvPr/>
              </p:nvSpPr>
              <p:spPr bwMode="auto">
                <a:xfrm>
                  <a:off x="1760" y="2343"/>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0" name="Rectangle 42">
                  <a:extLst>
                    <a:ext uri="{FF2B5EF4-FFF2-40B4-BE49-F238E27FC236}">
                      <a16:creationId xmlns:a16="http://schemas.microsoft.com/office/drawing/2014/main" id="{7E321E96-9A6B-0A1B-77D8-820926BB764C}"/>
                    </a:ext>
                  </a:extLst>
                </p:cNvPr>
                <p:cNvSpPr>
                  <a:spLocks noChangeArrowheads="1"/>
                </p:cNvSpPr>
                <p:nvPr/>
              </p:nvSpPr>
              <p:spPr bwMode="auto">
                <a:xfrm>
                  <a:off x="2653" y="469"/>
                  <a:ext cx="92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診療明細書</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1" name="Rectangle 43">
                  <a:extLst>
                    <a:ext uri="{FF2B5EF4-FFF2-40B4-BE49-F238E27FC236}">
                      <a16:creationId xmlns:a16="http://schemas.microsoft.com/office/drawing/2014/main" id="{160F19C7-A8F4-DDF3-0217-8BC60540742D}"/>
                    </a:ext>
                  </a:extLst>
                </p:cNvPr>
                <p:cNvSpPr>
                  <a:spLocks noChangeArrowheads="1"/>
                </p:cNvSpPr>
                <p:nvPr/>
              </p:nvSpPr>
              <p:spPr bwMode="auto">
                <a:xfrm>
                  <a:off x="1790" y="1570"/>
                  <a:ext cx="2230" cy="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＊初診料</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薬剤管理指導料２（１の患者以外の患者）</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＊頭蓋内血種除去術（硬膜外のもの）</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＊骨折観血的手術（大腿）</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＊コンピューター断層撮影（</a:t>
                  </a: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64</a:t>
                  </a: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列以上のマルチスライス型機器）</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＊閉鎖循環式全身麻酔５（その他）</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＊画像診断管理加算３（コンピューター断層診断）</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＊運動器リハビリテーション料（</a:t>
                  </a: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Ⅰ</a:t>
                  </a: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早期リハビリテーション加算</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初期加算</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＊救命救急入院料１（３日以内）</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＊救命救急入院料１（４日以上７日以内）</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＊特定機能病院基本料一般病棟７対１入院基本料</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＊臨床研修病院入院診療加算（基幹型）</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2" name="Rectangle 44">
                  <a:extLst>
                    <a:ext uri="{FF2B5EF4-FFF2-40B4-BE49-F238E27FC236}">
                      <a16:creationId xmlns:a16="http://schemas.microsoft.com/office/drawing/2014/main" id="{1CC7D88C-4E93-6397-8FDC-265F2D4EFE00}"/>
                    </a:ext>
                  </a:extLst>
                </p:cNvPr>
                <p:cNvSpPr>
                  <a:spLocks noChangeArrowheads="1"/>
                </p:cNvSpPr>
                <p:nvPr/>
              </p:nvSpPr>
              <p:spPr bwMode="auto">
                <a:xfrm>
                  <a:off x="1760" y="1607"/>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3" name="Rectangle 45">
                  <a:extLst>
                    <a:ext uri="{FF2B5EF4-FFF2-40B4-BE49-F238E27FC236}">
                      <a16:creationId xmlns:a16="http://schemas.microsoft.com/office/drawing/2014/main" id="{D1EDC42F-B9D0-03AC-4C98-64ECC8764625}"/>
                    </a:ext>
                  </a:extLst>
                </p:cNvPr>
                <p:cNvSpPr>
                  <a:spLocks noChangeArrowheads="1"/>
                </p:cNvSpPr>
                <p:nvPr/>
              </p:nvSpPr>
              <p:spPr bwMode="auto">
                <a:xfrm>
                  <a:off x="4076" y="857"/>
                  <a:ext cx="3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受診日</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4" name="Rectangle 46">
                  <a:extLst>
                    <a:ext uri="{FF2B5EF4-FFF2-40B4-BE49-F238E27FC236}">
                      <a16:creationId xmlns:a16="http://schemas.microsoft.com/office/drawing/2014/main" id="{36C4505A-B69B-CBAC-500D-3ECE8F44D789}"/>
                    </a:ext>
                  </a:extLst>
                </p:cNvPr>
                <p:cNvSpPr>
                  <a:spLocks noChangeArrowheads="1"/>
                </p:cNvSpPr>
                <p:nvPr/>
              </p:nvSpPr>
              <p:spPr bwMode="auto">
                <a:xfrm>
                  <a:off x="2685" y="1351"/>
                  <a:ext cx="5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項　　目　　名</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5" name="Rectangle 47">
                  <a:extLst>
                    <a:ext uri="{FF2B5EF4-FFF2-40B4-BE49-F238E27FC236}">
                      <a16:creationId xmlns:a16="http://schemas.microsoft.com/office/drawing/2014/main" id="{933967C9-5B2F-058B-0DC3-7715225A4C98}"/>
                    </a:ext>
                  </a:extLst>
                </p:cNvPr>
                <p:cNvSpPr>
                  <a:spLocks noChangeArrowheads="1"/>
                </p:cNvSpPr>
                <p:nvPr/>
              </p:nvSpPr>
              <p:spPr bwMode="auto">
                <a:xfrm>
                  <a:off x="4615" y="857"/>
                  <a:ext cx="5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0" lang="en-US"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24</a:t>
                  </a: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/6/30</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6" name="Rectangle 48">
                  <a:extLst>
                    <a:ext uri="{FF2B5EF4-FFF2-40B4-BE49-F238E27FC236}">
                      <a16:creationId xmlns:a16="http://schemas.microsoft.com/office/drawing/2014/main" id="{1AA7B4AA-5FEE-CEFE-3DD8-0D1976609626}"/>
                    </a:ext>
                  </a:extLst>
                </p:cNvPr>
                <p:cNvSpPr>
                  <a:spLocks noChangeArrowheads="1"/>
                </p:cNvSpPr>
                <p:nvPr/>
              </p:nvSpPr>
              <p:spPr bwMode="auto">
                <a:xfrm>
                  <a:off x="3308" y="857"/>
                  <a:ext cx="4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〇 〇 　〇 〇</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8" name="Rectangle 50">
                  <a:extLst>
                    <a:ext uri="{FF2B5EF4-FFF2-40B4-BE49-F238E27FC236}">
                      <a16:creationId xmlns:a16="http://schemas.microsoft.com/office/drawing/2014/main" id="{B218D869-C75E-9509-3458-BF2BDADE3F82}"/>
                    </a:ext>
                  </a:extLst>
                </p:cNvPr>
                <p:cNvSpPr>
                  <a:spLocks noChangeArrowheads="1"/>
                </p:cNvSpPr>
                <p:nvPr/>
              </p:nvSpPr>
              <p:spPr bwMode="auto">
                <a:xfrm>
                  <a:off x="1019" y="809"/>
                  <a:ext cx="12" cy="3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9" name="Rectangle 51">
                  <a:extLst>
                    <a:ext uri="{FF2B5EF4-FFF2-40B4-BE49-F238E27FC236}">
                      <a16:creationId xmlns:a16="http://schemas.microsoft.com/office/drawing/2014/main" id="{39B6FF13-552B-8553-541F-02A133E86A5E}"/>
                    </a:ext>
                  </a:extLst>
                </p:cNvPr>
                <p:cNvSpPr>
                  <a:spLocks noChangeArrowheads="1"/>
                </p:cNvSpPr>
                <p:nvPr/>
              </p:nvSpPr>
              <p:spPr bwMode="auto">
                <a:xfrm>
                  <a:off x="1735" y="823"/>
                  <a:ext cx="13"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0" name="Rectangle 52">
                  <a:extLst>
                    <a:ext uri="{FF2B5EF4-FFF2-40B4-BE49-F238E27FC236}">
                      <a16:creationId xmlns:a16="http://schemas.microsoft.com/office/drawing/2014/main" id="{47E00CA2-2FF7-6635-9E16-CA8C0FB80F3B}"/>
                    </a:ext>
                  </a:extLst>
                </p:cNvPr>
                <p:cNvSpPr>
                  <a:spLocks noChangeArrowheads="1"/>
                </p:cNvSpPr>
                <p:nvPr/>
              </p:nvSpPr>
              <p:spPr bwMode="auto">
                <a:xfrm>
                  <a:off x="5203" y="823"/>
                  <a:ext cx="12"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1" name="Rectangle 53">
                  <a:extLst>
                    <a:ext uri="{FF2B5EF4-FFF2-40B4-BE49-F238E27FC236}">
                      <a16:creationId xmlns:a16="http://schemas.microsoft.com/office/drawing/2014/main" id="{CA6104BC-7DEB-19F1-7837-D2A24C3D00CC}"/>
                    </a:ext>
                  </a:extLst>
                </p:cNvPr>
                <p:cNvSpPr>
                  <a:spLocks noChangeArrowheads="1"/>
                </p:cNvSpPr>
                <p:nvPr/>
              </p:nvSpPr>
              <p:spPr bwMode="auto">
                <a:xfrm>
                  <a:off x="1019" y="1280"/>
                  <a:ext cx="12" cy="2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2" name="Rectangle 54">
                  <a:extLst>
                    <a:ext uri="{FF2B5EF4-FFF2-40B4-BE49-F238E27FC236}">
                      <a16:creationId xmlns:a16="http://schemas.microsoft.com/office/drawing/2014/main" id="{631E85B9-6BD1-12FB-3A57-4DBC88E7E097}"/>
                    </a:ext>
                  </a:extLst>
                </p:cNvPr>
                <p:cNvSpPr>
                  <a:spLocks noChangeArrowheads="1"/>
                </p:cNvSpPr>
                <p:nvPr/>
              </p:nvSpPr>
              <p:spPr bwMode="auto">
                <a:xfrm>
                  <a:off x="1735" y="1293"/>
                  <a:ext cx="13" cy="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3" name="Rectangle 55">
                  <a:extLst>
                    <a:ext uri="{FF2B5EF4-FFF2-40B4-BE49-F238E27FC236}">
                      <a16:creationId xmlns:a16="http://schemas.microsoft.com/office/drawing/2014/main" id="{EDE5E042-A412-C26D-0859-B3228958DD29}"/>
                    </a:ext>
                  </a:extLst>
                </p:cNvPr>
                <p:cNvSpPr>
                  <a:spLocks noChangeArrowheads="1"/>
                </p:cNvSpPr>
                <p:nvPr/>
              </p:nvSpPr>
              <p:spPr bwMode="auto">
                <a:xfrm>
                  <a:off x="2612" y="823"/>
                  <a:ext cx="12"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4" name="Rectangle 56">
                  <a:extLst>
                    <a:ext uri="{FF2B5EF4-FFF2-40B4-BE49-F238E27FC236}">
                      <a16:creationId xmlns:a16="http://schemas.microsoft.com/office/drawing/2014/main" id="{22F7C527-32B5-AAA0-5770-2413011F18CD}"/>
                    </a:ext>
                  </a:extLst>
                </p:cNvPr>
                <p:cNvSpPr>
                  <a:spLocks noChangeArrowheads="1"/>
                </p:cNvSpPr>
                <p:nvPr/>
              </p:nvSpPr>
              <p:spPr bwMode="auto">
                <a:xfrm>
                  <a:off x="2881" y="823"/>
                  <a:ext cx="12"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5" name="Rectangle 57">
                  <a:extLst>
                    <a:ext uri="{FF2B5EF4-FFF2-40B4-BE49-F238E27FC236}">
                      <a16:creationId xmlns:a16="http://schemas.microsoft.com/office/drawing/2014/main" id="{F79E92D7-E319-D8D9-15DF-C01330F51C01}"/>
                    </a:ext>
                  </a:extLst>
                </p:cNvPr>
                <p:cNvSpPr>
                  <a:spLocks noChangeArrowheads="1"/>
                </p:cNvSpPr>
                <p:nvPr/>
              </p:nvSpPr>
              <p:spPr bwMode="auto">
                <a:xfrm>
                  <a:off x="3965" y="823"/>
                  <a:ext cx="13"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6" name="Rectangle 58">
                  <a:extLst>
                    <a:ext uri="{FF2B5EF4-FFF2-40B4-BE49-F238E27FC236}">
                      <a16:creationId xmlns:a16="http://schemas.microsoft.com/office/drawing/2014/main" id="{8F6F5617-1A22-9E72-705D-C00783D62306}"/>
                    </a:ext>
                  </a:extLst>
                </p:cNvPr>
                <p:cNvSpPr>
                  <a:spLocks noChangeArrowheads="1"/>
                </p:cNvSpPr>
                <p:nvPr/>
              </p:nvSpPr>
              <p:spPr bwMode="auto">
                <a:xfrm>
                  <a:off x="4443" y="823"/>
                  <a:ext cx="13"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7" name="Rectangle 59">
                  <a:extLst>
                    <a:ext uri="{FF2B5EF4-FFF2-40B4-BE49-F238E27FC236}">
                      <a16:creationId xmlns:a16="http://schemas.microsoft.com/office/drawing/2014/main" id="{37BC684A-0181-137F-78CB-E3DBB2898613}"/>
                    </a:ext>
                  </a:extLst>
                </p:cNvPr>
                <p:cNvSpPr>
                  <a:spLocks noChangeArrowheads="1"/>
                </p:cNvSpPr>
                <p:nvPr/>
              </p:nvSpPr>
              <p:spPr bwMode="auto">
                <a:xfrm>
                  <a:off x="5203" y="1293"/>
                  <a:ext cx="12" cy="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8" name="Rectangle 60">
                  <a:extLst>
                    <a:ext uri="{FF2B5EF4-FFF2-40B4-BE49-F238E27FC236}">
                      <a16:creationId xmlns:a16="http://schemas.microsoft.com/office/drawing/2014/main" id="{53115370-66BC-66F4-7F4D-E88ADE49ACF4}"/>
                    </a:ext>
                  </a:extLst>
                </p:cNvPr>
                <p:cNvSpPr>
                  <a:spLocks noChangeArrowheads="1"/>
                </p:cNvSpPr>
                <p:nvPr/>
              </p:nvSpPr>
              <p:spPr bwMode="auto">
                <a:xfrm>
                  <a:off x="4131" y="1293"/>
                  <a:ext cx="12" cy="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9" name="Rectangle 61">
                  <a:extLst>
                    <a:ext uri="{FF2B5EF4-FFF2-40B4-BE49-F238E27FC236}">
                      <a16:creationId xmlns:a16="http://schemas.microsoft.com/office/drawing/2014/main" id="{CCF32986-3660-B9FE-3880-419F4BD5101F}"/>
                    </a:ext>
                  </a:extLst>
                </p:cNvPr>
                <p:cNvSpPr>
                  <a:spLocks noChangeArrowheads="1"/>
                </p:cNvSpPr>
                <p:nvPr/>
              </p:nvSpPr>
              <p:spPr bwMode="auto">
                <a:xfrm>
                  <a:off x="4768" y="1293"/>
                  <a:ext cx="12" cy="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Rectangle 62">
                  <a:extLst>
                    <a:ext uri="{FF2B5EF4-FFF2-40B4-BE49-F238E27FC236}">
                      <a16:creationId xmlns:a16="http://schemas.microsoft.com/office/drawing/2014/main" id="{1A880E35-D264-4E7A-2CD9-BCD52F36C15A}"/>
                    </a:ext>
                  </a:extLst>
                </p:cNvPr>
                <p:cNvSpPr>
                  <a:spLocks noChangeArrowheads="1"/>
                </p:cNvSpPr>
                <p:nvPr/>
              </p:nvSpPr>
              <p:spPr bwMode="auto">
                <a:xfrm>
                  <a:off x="1031" y="809"/>
                  <a:ext cx="418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1" name="Rectangle 63">
                  <a:extLst>
                    <a:ext uri="{FF2B5EF4-FFF2-40B4-BE49-F238E27FC236}">
                      <a16:creationId xmlns:a16="http://schemas.microsoft.com/office/drawing/2014/main" id="{D16FC806-FFF7-1519-BE3F-CEED9A8506EB}"/>
                    </a:ext>
                  </a:extLst>
                </p:cNvPr>
                <p:cNvSpPr>
                  <a:spLocks noChangeArrowheads="1"/>
                </p:cNvSpPr>
                <p:nvPr/>
              </p:nvSpPr>
              <p:spPr bwMode="auto">
                <a:xfrm>
                  <a:off x="1031" y="980"/>
                  <a:ext cx="418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2" name="Rectangle 64">
                  <a:extLst>
                    <a:ext uri="{FF2B5EF4-FFF2-40B4-BE49-F238E27FC236}">
                      <a16:creationId xmlns:a16="http://schemas.microsoft.com/office/drawing/2014/main" id="{46238D8B-8C4A-1DDE-2C49-E0679371A803}"/>
                    </a:ext>
                  </a:extLst>
                </p:cNvPr>
                <p:cNvSpPr>
                  <a:spLocks noChangeArrowheads="1"/>
                </p:cNvSpPr>
                <p:nvPr/>
              </p:nvSpPr>
              <p:spPr bwMode="auto">
                <a:xfrm>
                  <a:off x="1031" y="1150"/>
                  <a:ext cx="418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3" name="Rectangle 65">
                  <a:extLst>
                    <a:ext uri="{FF2B5EF4-FFF2-40B4-BE49-F238E27FC236}">
                      <a16:creationId xmlns:a16="http://schemas.microsoft.com/office/drawing/2014/main" id="{F3E25551-C52A-4E76-1B41-08359B39F133}"/>
                    </a:ext>
                  </a:extLst>
                </p:cNvPr>
                <p:cNvSpPr>
                  <a:spLocks noChangeArrowheads="1"/>
                </p:cNvSpPr>
                <p:nvPr/>
              </p:nvSpPr>
              <p:spPr bwMode="auto">
                <a:xfrm>
                  <a:off x="1031" y="1280"/>
                  <a:ext cx="418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5" name="Rectangle 67">
                  <a:extLst>
                    <a:ext uri="{FF2B5EF4-FFF2-40B4-BE49-F238E27FC236}">
                      <a16:creationId xmlns:a16="http://schemas.microsoft.com/office/drawing/2014/main" id="{85785982-7185-ED10-0BBB-E30B115A73AA}"/>
                    </a:ext>
                  </a:extLst>
                </p:cNvPr>
                <p:cNvSpPr>
                  <a:spLocks noChangeArrowheads="1"/>
                </p:cNvSpPr>
                <p:nvPr/>
              </p:nvSpPr>
              <p:spPr bwMode="auto">
                <a:xfrm>
                  <a:off x="1031" y="3304"/>
                  <a:ext cx="418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83" name="Rectangle 43">
                <a:extLst>
                  <a:ext uri="{FF2B5EF4-FFF2-40B4-BE49-F238E27FC236}">
                    <a16:creationId xmlns:a16="http://schemas.microsoft.com/office/drawing/2014/main" id="{4741ED45-8BFF-8158-4CC5-2611A0A02A0F}"/>
                  </a:ext>
                </a:extLst>
              </p:cNvPr>
              <p:cNvSpPr>
                <a:spLocks noChangeArrowheads="1"/>
              </p:cNvSpPr>
              <p:nvPr/>
            </p:nvSpPr>
            <p:spPr bwMode="auto">
              <a:xfrm>
                <a:off x="6805666" y="3247619"/>
                <a:ext cx="48571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291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325</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35,790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21,630</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1,020</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6,000</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235</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185</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25</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45</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10,268</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9,292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1,822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40</a:t>
                </a:r>
              </a:p>
            </p:txBody>
          </p:sp>
          <p:sp>
            <p:nvSpPr>
              <p:cNvPr id="4" name="Rectangle 43">
                <a:extLst>
                  <a:ext uri="{FF2B5EF4-FFF2-40B4-BE49-F238E27FC236}">
                    <a16:creationId xmlns:a16="http://schemas.microsoft.com/office/drawing/2014/main" id="{D5BC6E6E-1EEB-228B-6D83-09EA59F408D7}"/>
                  </a:ext>
                </a:extLst>
              </p:cNvPr>
              <p:cNvSpPr>
                <a:spLocks noChangeArrowheads="1"/>
              </p:cNvSpPr>
              <p:nvPr/>
            </p:nvSpPr>
            <p:spPr bwMode="auto">
              <a:xfrm>
                <a:off x="7810604" y="3247619"/>
                <a:ext cx="17633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14</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14</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14</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p:txBody>
          </p:sp>
        </p:grpSp>
        <p:sp>
          <p:nvSpPr>
            <p:cNvPr id="3" name="テキスト ボックス 2">
              <a:extLst>
                <a:ext uri="{FF2B5EF4-FFF2-40B4-BE49-F238E27FC236}">
                  <a16:creationId xmlns:a16="http://schemas.microsoft.com/office/drawing/2014/main" id="{43BC424A-737F-0AB1-9527-3CCFF041B99D}"/>
                </a:ext>
              </a:extLst>
            </p:cNvPr>
            <p:cNvSpPr txBox="1"/>
            <p:nvPr/>
          </p:nvSpPr>
          <p:spPr>
            <a:xfrm>
              <a:off x="1156147" y="6393451"/>
              <a:ext cx="2695210" cy="278538"/>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defRPr sz="1000"/>
              </a:pPr>
              <a:r>
                <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１点＝１０円で計算されます。</a:t>
              </a:r>
            </a:p>
          </p:txBody>
        </p:sp>
      </p:grpSp>
    </p:spTree>
    <p:extLst>
      <p:ext uri="{BB962C8B-B14F-4D97-AF65-F5344CB8AC3E}">
        <p14:creationId xmlns:p14="http://schemas.microsoft.com/office/powerpoint/2010/main" val="107919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F34052-851B-14A9-A93F-251F86745A8F}"/>
              </a:ext>
            </a:extLst>
          </p:cNvPr>
          <p:cNvSpPr>
            <a:spLocks noGrp="1"/>
          </p:cNvSpPr>
          <p:nvPr>
            <p:ph type="sldNum" sz="quarter" idx="4"/>
          </p:nvPr>
        </p:nvSpPr>
        <p:spPr>
          <a:xfrm>
            <a:off x="9184193" y="6501758"/>
            <a:ext cx="630513" cy="278421"/>
          </a:xfrm>
        </p:spPr>
        <p:txBody>
          <a:bodyPr anchor="b"/>
          <a:lstStyle/>
          <a:p>
            <a:fld id="{48F63A3B-78C7-47BE-AE5E-E10140E04643}" type="slidenum">
              <a:rPr lang="en-US" smtClean="0"/>
              <a:pPr/>
              <a:t>4</a:t>
            </a:fld>
            <a:endParaRPr lang="en-US" dirty="0"/>
          </a:p>
        </p:txBody>
      </p:sp>
      <p:grpSp>
        <p:nvGrpSpPr>
          <p:cNvPr id="23" name="グループ化 22">
            <a:extLst>
              <a:ext uri="{FF2B5EF4-FFF2-40B4-BE49-F238E27FC236}">
                <a16:creationId xmlns:a16="http://schemas.microsoft.com/office/drawing/2014/main" id="{512CC698-AD06-6928-3A82-80F8CAB27278}"/>
              </a:ext>
            </a:extLst>
          </p:cNvPr>
          <p:cNvGrpSpPr/>
          <p:nvPr/>
        </p:nvGrpSpPr>
        <p:grpSpPr>
          <a:xfrm>
            <a:off x="5313040" y="616332"/>
            <a:ext cx="4434776" cy="292388"/>
            <a:chOff x="5313040" y="616332"/>
            <a:chExt cx="4434776" cy="292388"/>
          </a:xfrm>
        </p:grpSpPr>
        <p:sp>
          <p:nvSpPr>
            <p:cNvPr id="24" name="テキスト ボックス 23">
              <a:extLst>
                <a:ext uri="{FF2B5EF4-FFF2-40B4-BE49-F238E27FC236}">
                  <a16:creationId xmlns:a16="http://schemas.microsoft.com/office/drawing/2014/main" id="{F64B5CDE-C9A9-45B4-260F-92EF829285CE}"/>
                </a:ext>
              </a:extLst>
            </p:cNvPr>
            <p:cNvSpPr txBox="1"/>
            <p:nvPr/>
          </p:nvSpPr>
          <p:spPr>
            <a:xfrm>
              <a:off x="5313040" y="616332"/>
              <a:ext cx="4434776" cy="292388"/>
            </a:xfrm>
            <a:prstGeom prst="rect">
              <a:avLst/>
            </a:prstGeom>
            <a:noFill/>
          </p:spPr>
          <p:txBody>
            <a:bodyPr wrap="square">
              <a:spAutoFit/>
            </a:bodyPr>
            <a:lstStyle/>
            <a:p>
              <a:pPr algn="ctr"/>
              <a:r>
                <a:rPr kumimoji="1" lang="ja-JP" altLang="en-US" sz="1300" b="1" dirty="0">
                  <a:latin typeface="UD デジタル 教科書体 NK-R" panose="02020400000000000000" pitchFamily="18" charset="-128"/>
                  <a:ea typeface="UD デジタル 教科書体 NK-R" panose="02020400000000000000" pitchFamily="18" charset="-128"/>
                </a:rPr>
                <a:t>（　　　</a:t>
              </a:r>
              <a:r>
                <a:rPr kumimoji="1" lang="ja-JP" altLang="en-US" sz="1138"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300" b="1" dirty="0">
                  <a:latin typeface="UD デジタル 教科書体 NK-R" panose="02020400000000000000" pitchFamily="18" charset="-128"/>
                  <a:ea typeface="UD デジタル 教科書体 NK-R" panose="02020400000000000000" pitchFamily="18" charset="-128"/>
                </a:rPr>
                <a:t>　　　　　　　　　　　　　　　　　　　　　　　　　　）</a:t>
              </a:r>
              <a:endParaRPr kumimoji="1" lang="en-US" altLang="ja-JP" sz="975" b="1" dirty="0">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B7A7B95-F82A-3104-28EF-D89FD7A17487}"/>
                </a:ext>
              </a:extLst>
            </p:cNvPr>
            <p:cNvCxnSpPr>
              <a:cxnSpLocks/>
            </p:cNvCxnSpPr>
            <p:nvPr/>
          </p:nvCxnSpPr>
          <p:spPr>
            <a:xfrm>
              <a:off x="5374468" y="891407"/>
              <a:ext cx="431192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D06F455F-679B-41A1-1585-E544868D1EBE}"/>
              </a:ext>
            </a:extLst>
          </p:cNvPr>
          <p:cNvSpPr txBox="1"/>
          <p:nvPr/>
        </p:nvSpPr>
        <p:spPr>
          <a:xfrm>
            <a:off x="1789460" y="127540"/>
            <a:ext cx="7541056" cy="369332"/>
          </a:xfrm>
          <a:prstGeom prst="rect">
            <a:avLst/>
          </a:prstGeom>
          <a:noFill/>
        </p:spPr>
        <p:txBody>
          <a:bodyPr wrap="square">
            <a:spAutoFit/>
          </a:bodyPr>
          <a:lstStyle/>
          <a:p>
            <a:pPr marL="643500" indent="-643500"/>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ストーリーのようなできごとが起こったときに使えそうな</a:t>
            </a:r>
            <a:r>
              <a:rPr lang="ja-JP" altLang="ja-JP"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を調べてみましょう。</a:t>
            </a:r>
            <a:endParaRPr lang="ja-JP" altLang="en-US" dirty="0"/>
          </a:p>
        </p:txBody>
      </p:sp>
      <p:sp>
        <p:nvSpPr>
          <p:cNvPr id="74" name="四角形: 角を丸くする 73">
            <a:extLst>
              <a:ext uri="{FF2B5EF4-FFF2-40B4-BE49-F238E27FC236}">
                <a16:creationId xmlns:a16="http://schemas.microsoft.com/office/drawing/2014/main" id="{EAB098F4-438D-34F5-D284-5B86140A9DEE}"/>
              </a:ext>
            </a:extLst>
          </p:cNvPr>
          <p:cNvSpPr>
            <a:spLocks noChangeAspect="1"/>
          </p:cNvSpPr>
          <p:nvPr/>
        </p:nvSpPr>
        <p:spPr>
          <a:xfrm>
            <a:off x="230310" y="1358497"/>
            <a:ext cx="3591001" cy="16983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sp>
        <p:nvSpPr>
          <p:cNvPr id="142" name="正方形/長方形 141">
            <a:extLst>
              <a:ext uri="{FF2B5EF4-FFF2-40B4-BE49-F238E27FC236}">
                <a16:creationId xmlns:a16="http://schemas.microsoft.com/office/drawing/2014/main" id="{11F147C2-8553-6141-A898-1D4D37F2AE24}"/>
              </a:ext>
            </a:extLst>
          </p:cNvPr>
          <p:cNvSpPr/>
          <p:nvPr/>
        </p:nvSpPr>
        <p:spPr>
          <a:xfrm>
            <a:off x="294897" y="676936"/>
            <a:ext cx="4835284" cy="785328"/>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marL="285750" indent="-285750">
              <a:buFont typeface="Arial" panose="020B0604020202020204" pitchFamily="34" charset="0"/>
              <a:buChar cha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政府のウェブページを活用して、対応方法として使えそうな制度を二つ探して、制度名と制度の内容、対象者や申請先を書いてみましょう。</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8" name="グループ化 107">
            <a:extLst>
              <a:ext uri="{FF2B5EF4-FFF2-40B4-BE49-F238E27FC236}">
                <a16:creationId xmlns:a16="http://schemas.microsoft.com/office/drawing/2014/main" id="{BE6BF6EC-7BE2-E19E-3DF2-3108CB2D1C9D}"/>
              </a:ext>
            </a:extLst>
          </p:cNvPr>
          <p:cNvGrpSpPr/>
          <p:nvPr/>
        </p:nvGrpSpPr>
        <p:grpSpPr>
          <a:xfrm>
            <a:off x="245287" y="1462264"/>
            <a:ext cx="4884893" cy="2372214"/>
            <a:chOff x="4692208" y="1310052"/>
            <a:chExt cx="4884893" cy="2372214"/>
          </a:xfrm>
        </p:grpSpPr>
        <p:sp>
          <p:nvSpPr>
            <p:cNvPr id="98" name="正方形/長方形 97">
              <a:extLst>
                <a:ext uri="{FF2B5EF4-FFF2-40B4-BE49-F238E27FC236}">
                  <a16:creationId xmlns:a16="http://schemas.microsoft.com/office/drawing/2014/main" id="{28A07780-6100-209D-D8D5-42802C175785}"/>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（１）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4" name="グループ化 103">
              <a:extLst>
                <a:ext uri="{FF2B5EF4-FFF2-40B4-BE49-F238E27FC236}">
                  <a16:creationId xmlns:a16="http://schemas.microsoft.com/office/drawing/2014/main" id="{CAB5DA72-C16C-6B78-7F2C-CF95B446E39E}"/>
                </a:ext>
              </a:extLst>
            </p:cNvPr>
            <p:cNvGrpSpPr/>
            <p:nvPr/>
          </p:nvGrpSpPr>
          <p:grpSpPr>
            <a:xfrm>
              <a:off x="4995267" y="1597215"/>
              <a:ext cx="4581834" cy="2085051"/>
              <a:chOff x="5179950" y="1595878"/>
              <a:chExt cx="4506194" cy="1984684"/>
            </a:xfrm>
          </p:grpSpPr>
          <p:sp>
            <p:nvSpPr>
              <p:cNvPr id="99" name="大かっこ 98">
                <a:extLst>
                  <a:ext uri="{FF2B5EF4-FFF2-40B4-BE49-F238E27FC236}">
                    <a16:creationId xmlns:a16="http://schemas.microsoft.com/office/drawing/2014/main" id="{621AF02E-688C-E339-42FF-73A0249F5CB4}"/>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0" name="大かっこ 99">
                <a:extLst>
                  <a:ext uri="{FF2B5EF4-FFF2-40B4-BE49-F238E27FC236}">
                    <a16:creationId xmlns:a16="http://schemas.microsoft.com/office/drawing/2014/main" id="{423A1734-7146-DD9E-EB88-1C543139FD1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nvGrpSpPr>
          <p:cNvPr id="8" name="グループ化 7">
            <a:extLst>
              <a:ext uri="{FF2B5EF4-FFF2-40B4-BE49-F238E27FC236}">
                <a16:creationId xmlns:a16="http://schemas.microsoft.com/office/drawing/2014/main" id="{BB2CCDBE-D92D-EB6B-B282-274ACA38FBDD}"/>
              </a:ext>
            </a:extLst>
          </p:cNvPr>
          <p:cNvGrpSpPr/>
          <p:nvPr/>
        </p:nvGrpSpPr>
        <p:grpSpPr>
          <a:xfrm>
            <a:off x="5466794" y="980728"/>
            <a:ext cx="4175469" cy="5648723"/>
            <a:chOff x="361669" y="974734"/>
            <a:chExt cx="4175469" cy="5648723"/>
          </a:xfrm>
        </p:grpSpPr>
        <p:grpSp>
          <p:nvGrpSpPr>
            <p:cNvPr id="134" name="グループ化 133">
              <a:extLst>
                <a:ext uri="{FF2B5EF4-FFF2-40B4-BE49-F238E27FC236}">
                  <a16:creationId xmlns:a16="http://schemas.microsoft.com/office/drawing/2014/main" id="{FD6B5FE2-352F-F559-00A9-DC1FB6F710EB}"/>
                </a:ext>
              </a:extLst>
            </p:cNvPr>
            <p:cNvGrpSpPr/>
            <p:nvPr/>
          </p:nvGrpSpPr>
          <p:grpSpPr>
            <a:xfrm>
              <a:off x="370918" y="974734"/>
              <a:ext cx="4166220" cy="2921591"/>
              <a:chOff x="433969" y="876751"/>
              <a:chExt cx="4166220" cy="2921591"/>
            </a:xfrm>
          </p:grpSpPr>
          <p:sp>
            <p:nvSpPr>
              <p:cNvPr id="61" name="四角形: 角を丸くする 60">
                <a:extLst>
                  <a:ext uri="{FF2B5EF4-FFF2-40B4-BE49-F238E27FC236}">
                    <a16:creationId xmlns:a16="http://schemas.microsoft.com/office/drawing/2014/main" id="{E2C8BEA8-7524-34C6-37D9-9352ABD15DC5}"/>
                  </a:ext>
                </a:extLst>
              </p:cNvPr>
              <p:cNvSpPr>
                <a:spLocks noChangeAspect="1"/>
              </p:cNvSpPr>
              <p:nvPr/>
            </p:nvSpPr>
            <p:spPr>
              <a:xfrm>
                <a:off x="433969" y="876751"/>
                <a:ext cx="4166220" cy="2921591"/>
              </a:xfrm>
              <a:prstGeom prst="roundRect">
                <a:avLst>
                  <a:gd name="adj" fmla="val 4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grpSp>
            <p:nvGrpSpPr>
              <p:cNvPr id="133" name="グループ化 132">
                <a:extLst>
                  <a:ext uri="{FF2B5EF4-FFF2-40B4-BE49-F238E27FC236}">
                    <a16:creationId xmlns:a16="http://schemas.microsoft.com/office/drawing/2014/main" id="{73BC21A5-6A43-EAFE-F9FD-35619D0A6A85}"/>
                  </a:ext>
                </a:extLst>
              </p:cNvPr>
              <p:cNvGrpSpPr/>
              <p:nvPr/>
            </p:nvGrpSpPr>
            <p:grpSpPr>
              <a:xfrm>
                <a:off x="561164" y="988100"/>
                <a:ext cx="3823804" cy="2623403"/>
                <a:chOff x="561164" y="988100"/>
                <a:chExt cx="3823804" cy="2623403"/>
              </a:xfrm>
            </p:grpSpPr>
            <p:grpSp>
              <p:nvGrpSpPr>
                <p:cNvPr id="126" name="グループ化 125">
                  <a:extLst>
                    <a:ext uri="{FF2B5EF4-FFF2-40B4-BE49-F238E27FC236}">
                      <a16:creationId xmlns:a16="http://schemas.microsoft.com/office/drawing/2014/main" id="{0BB5AAE6-5DEF-C9D0-6C02-E6BA409F0466}"/>
                    </a:ext>
                  </a:extLst>
                </p:cNvPr>
                <p:cNvGrpSpPr/>
                <p:nvPr/>
              </p:nvGrpSpPr>
              <p:grpSpPr>
                <a:xfrm>
                  <a:off x="763049" y="988100"/>
                  <a:ext cx="3621919" cy="796633"/>
                  <a:chOff x="681001" y="524365"/>
                  <a:chExt cx="3621919" cy="796633"/>
                </a:xfrm>
              </p:grpSpPr>
              <p:sp>
                <p:nvSpPr>
                  <p:cNvPr id="35" name="テキスト ボックス 34">
                    <a:extLst>
                      <a:ext uri="{FF2B5EF4-FFF2-40B4-BE49-F238E27FC236}">
                        <a16:creationId xmlns:a16="http://schemas.microsoft.com/office/drawing/2014/main" id="{5925B0A2-E9F4-76A7-1481-AFCB4D4C997B}"/>
                      </a:ext>
                    </a:extLst>
                  </p:cNvPr>
                  <p:cNvSpPr txBox="1"/>
                  <p:nvPr/>
                </p:nvSpPr>
                <p:spPr>
                  <a:xfrm>
                    <a:off x="2114275" y="1067082"/>
                    <a:ext cx="2188645"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（内閣府 孤独・孤立対策推進室）</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0D26154-3F80-D127-5DCF-8BA3DBBA36FF}"/>
                      </a:ext>
                    </a:extLst>
                  </p:cNvPr>
                  <p:cNvSpPr txBox="1"/>
                  <p:nvPr/>
                </p:nvSpPr>
                <p:spPr>
                  <a:xfrm>
                    <a:off x="681001" y="524365"/>
                    <a:ext cx="2250561" cy="527067"/>
                  </a:xfrm>
                  <a:prstGeom prst="rect">
                    <a:avLst/>
                  </a:prstGeom>
                  <a:noFill/>
                </p:spPr>
                <p:txBody>
                  <a:bodyPr wrap="square">
                    <a:spAutoFit/>
                  </a:bodyPr>
                  <a:lstStyle/>
                  <a:p>
                    <a:pPr algn="ctr"/>
                    <a:r>
                      <a:rPr kumimoji="1" lang="ja-JP" altLang="en-US" sz="1625" b="1" dirty="0">
                        <a:latin typeface="UD デジタル 教科書体 NK-R" panose="02020400000000000000" pitchFamily="18" charset="-128"/>
                        <a:ea typeface="UD デジタル 教科書体 NK-R" panose="02020400000000000000" pitchFamily="18" charset="-128"/>
                      </a:rPr>
                      <a:t>あなたはひとりじゃない </a:t>
                    </a:r>
                    <a:br>
                      <a:rPr kumimoji="1" lang="en-US" altLang="ja-JP" sz="1625" b="1" dirty="0">
                        <a:latin typeface="UD デジタル 教科書体 NK-R" panose="02020400000000000000" pitchFamily="18" charset="-128"/>
                        <a:ea typeface="UD デジタル 教科書体 NK-R" panose="02020400000000000000" pitchFamily="18" charset="-128"/>
                      </a:rPr>
                    </a:br>
                    <a:r>
                      <a:rPr kumimoji="1" lang="ja-JP" altLang="en-US" sz="1200" b="1" dirty="0">
                        <a:latin typeface="UD デジタル 教科書体 NK-R" panose="02020400000000000000" pitchFamily="18" charset="-128"/>
                        <a:ea typeface="UD デジタル 教科書体 NK-R" panose="02020400000000000000" pitchFamily="18" charset="-128"/>
                      </a:rPr>
                      <a:t>孤独・孤立対策ウェブサイト</a:t>
                    </a:r>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grpSp>
            <p:sp>
              <p:nvSpPr>
                <p:cNvPr id="69" name="テキスト ボックス 68">
                  <a:extLst>
                    <a:ext uri="{FF2B5EF4-FFF2-40B4-BE49-F238E27FC236}">
                      <a16:creationId xmlns:a16="http://schemas.microsoft.com/office/drawing/2014/main" id="{C0974A65-C4CD-6F5D-C4B9-AE3665E1A5CA}"/>
                    </a:ext>
                  </a:extLst>
                </p:cNvPr>
                <p:cNvSpPr txBox="1"/>
                <p:nvPr/>
              </p:nvSpPr>
              <p:spPr>
                <a:xfrm>
                  <a:off x="561164" y="1944153"/>
                  <a:ext cx="3821325" cy="461665"/>
                </a:xfrm>
                <a:prstGeom prst="rect">
                  <a:avLst/>
                </a:prstGeom>
                <a:noFill/>
              </p:spPr>
              <p:txBody>
                <a:bodyPr wrap="square">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いくつかの質問に答えていくことにより、状況に合った支援制度や相談窓口をチャットボットで探すことができます。</a:t>
                  </a:r>
                </a:p>
              </p:txBody>
            </p:sp>
            <p:grpSp>
              <p:nvGrpSpPr>
                <p:cNvPr id="130" name="グループ化 129">
                  <a:extLst>
                    <a:ext uri="{FF2B5EF4-FFF2-40B4-BE49-F238E27FC236}">
                      <a16:creationId xmlns:a16="http://schemas.microsoft.com/office/drawing/2014/main" id="{CDB886B3-12D9-FE38-1D08-53712A9B35CA}"/>
                    </a:ext>
                  </a:extLst>
                </p:cNvPr>
                <p:cNvGrpSpPr/>
                <p:nvPr/>
              </p:nvGrpSpPr>
              <p:grpSpPr>
                <a:xfrm>
                  <a:off x="749964" y="2723765"/>
                  <a:ext cx="3525730" cy="887738"/>
                  <a:chOff x="760176" y="2723765"/>
                  <a:chExt cx="3525730" cy="887738"/>
                </a:xfrm>
              </p:grpSpPr>
              <p:grpSp>
                <p:nvGrpSpPr>
                  <p:cNvPr id="125" name="グループ化 124">
                    <a:extLst>
                      <a:ext uri="{FF2B5EF4-FFF2-40B4-BE49-F238E27FC236}">
                        <a16:creationId xmlns:a16="http://schemas.microsoft.com/office/drawing/2014/main" id="{26BB1F41-0797-A251-935B-017713C89868}"/>
                      </a:ext>
                    </a:extLst>
                  </p:cNvPr>
                  <p:cNvGrpSpPr/>
                  <p:nvPr/>
                </p:nvGrpSpPr>
                <p:grpSpPr>
                  <a:xfrm>
                    <a:off x="768621" y="2742206"/>
                    <a:ext cx="3517285" cy="790548"/>
                    <a:chOff x="505242" y="2512912"/>
                    <a:chExt cx="3517285" cy="790548"/>
                  </a:xfrm>
                </p:grpSpPr>
                <p:sp>
                  <p:nvSpPr>
                    <p:cNvPr id="115" name="テキスト ボックス 114">
                      <a:extLst>
                        <a:ext uri="{FF2B5EF4-FFF2-40B4-BE49-F238E27FC236}">
                          <a16:creationId xmlns:a16="http://schemas.microsoft.com/office/drawing/2014/main" id="{339FDAB1-3862-E74C-842E-2DF63416E885}"/>
                        </a:ext>
                      </a:extLst>
                    </p:cNvPr>
                    <p:cNvSpPr txBox="1"/>
                    <p:nvPr/>
                  </p:nvSpPr>
                  <p:spPr>
                    <a:xfrm>
                      <a:off x="3071610" y="2512912"/>
                      <a:ext cx="950917"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QR</a:t>
                      </a:r>
                      <a:r>
                        <a:rPr kumimoji="1" lang="ja-JP" altLang="en-US" sz="1050" b="1" dirty="0">
                          <a:latin typeface="UD デジタル 教科書体 NK-R" panose="02020400000000000000" pitchFamily="18" charset="-128"/>
                          <a:ea typeface="UD デジタル 教科書体 NK-R" panose="02020400000000000000" pitchFamily="18" charset="-128"/>
                        </a:rPr>
                        <a:t>コード）</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nvGrpSpPr>
                    <p:cNvPr id="122" name="グループ化 121">
                      <a:extLst>
                        <a:ext uri="{FF2B5EF4-FFF2-40B4-BE49-F238E27FC236}">
                          <a16:creationId xmlns:a16="http://schemas.microsoft.com/office/drawing/2014/main" id="{38EB9E7D-01C8-301D-62D0-569AF6A1D7E4}"/>
                        </a:ext>
                      </a:extLst>
                    </p:cNvPr>
                    <p:cNvGrpSpPr/>
                    <p:nvPr/>
                  </p:nvGrpSpPr>
                  <p:grpSpPr>
                    <a:xfrm>
                      <a:off x="554015" y="2677649"/>
                      <a:ext cx="2653448" cy="302478"/>
                      <a:chOff x="554015" y="2677649"/>
                      <a:chExt cx="2653448" cy="302478"/>
                    </a:xfrm>
                  </p:grpSpPr>
                  <p:pic>
                    <p:nvPicPr>
                      <p:cNvPr id="37" name="図 36">
                        <a:extLst>
                          <a:ext uri="{FF2B5EF4-FFF2-40B4-BE49-F238E27FC236}">
                            <a16:creationId xmlns:a16="http://schemas.microsoft.com/office/drawing/2014/main" id="{D90AAD3A-30E0-38F0-92F0-503E7FB8E0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l="1428" t="37576" r="-1428" b="44565"/>
                      <a:stretch/>
                    </p:blipFill>
                    <p:spPr>
                      <a:xfrm>
                        <a:off x="1018381" y="2677649"/>
                        <a:ext cx="2189082" cy="300305"/>
                      </a:xfrm>
                      <a:prstGeom prst="rect">
                        <a:avLst/>
                      </a:prstGeom>
                    </p:spPr>
                  </p:pic>
                  <p:sp>
                    <p:nvSpPr>
                      <p:cNvPr id="38" name="テキスト ボックス 37">
                        <a:extLst>
                          <a:ext uri="{FF2B5EF4-FFF2-40B4-BE49-F238E27FC236}">
                            <a16:creationId xmlns:a16="http://schemas.microsoft.com/office/drawing/2014/main" id="{5CDC548C-0C1E-F3BF-10F9-4AD73BA00254}"/>
                          </a:ext>
                        </a:extLst>
                      </p:cNvPr>
                      <p:cNvSpPr txBox="1"/>
                      <p:nvPr/>
                    </p:nvSpPr>
                    <p:spPr>
                      <a:xfrm>
                        <a:off x="1147955" y="2737752"/>
                        <a:ext cx="1549977" cy="242375"/>
                      </a:xfrm>
                      <a:prstGeom prst="rect">
                        <a:avLst/>
                      </a:prstGeom>
                      <a:noFill/>
                    </p:spPr>
                    <p:txBody>
                      <a:bodyPr wrap="square" rtlCol="0" anchor="ctr">
                        <a:spAutoFit/>
                      </a:bodyPr>
                      <a:lstStyle/>
                      <a:p>
                        <a:pPr defTabSz="742950">
                          <a:defRPr/>
                        </a:pPr>
                        <a:r>
                          <a:rPr kumimoji="1" lang="ja-JP" altLang="en-US" sz="975" spc="81" dirty="0">
                            <a:solidFill>
                              <a:prstClr val="black"/>
                            </a:solidFill>
                            <a:latin typeface="UD デジタル 教科書体 NK-R" panose="02020400000000000000" pitchFamily="18" charset="-128"/>
                            <a:ea typeface="UD デジタル 教科書体 NK-R" panose="02020400000000000000" pitchFamily="18" charset="-128"/>
                          </a:rPr>
                          <a:t>あなたはひとりじゃない</a:t>
                        </a:r>
                      </a:p>
                    </p:txBody>
                  </p:sp>
                  <p:sp>
                    <p:nvSpPr>
                      <p:cNvPr id="116" name="テキスト ボックス 115">
                        <a:extLst>
                          <a:ext uri="{FF2B5EF4-FFF2-40B4-BE49-F238E27FC236}">
                            <a16:creationId xmlns:a16="http://schemas.microsoft.com/office/drawing/2014/main" id="{C4779A7E-0E69-BEDD-66ED-EDD2A77316EA}"/>
                          </a:ext>
                        </a:extLst>
                      </p:cNvPr>
                      <p:cNvSpPr txBox="1"/>
                      <p:nvPr/>
                    </p:nvSpPr>
                    <p:spPr>
                      <a:xfrm>
                        <a:off x="554015" y="2718488"/>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（検索）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18" name="テキスト ボックス 117">
                      <a:extLst>
                        <a:ext uri="{FF2B5EF4-FFF2-40B4-BE49-F238E27FC236}">
                          <a16:creationId xmlns:a16="http://schemas.microsoft.com/office/drawing/2014/main" id="{78B60D8A-CCB4-2C66-7A95-44D0C2B93EF3}"/>
                        </a:ext>
                      </a:extLst>
                    </p:cNvPr>
                    <p:cNvSpPr txBox="1"/>
                    <p:nvPr/>
                  </p:nvSpPr>
                  <p:spPr>
                    <a:xfrm>
                      <a:off x="505242" y="3049544"/>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URL</a:t>
                      </a:r>
                      <a:r>
                        <a:rPr kumimoji="1" lang="ja-JP" altLang="en-US" sz="1050" b="1" dirty="0">
                          <a:latin typeface="UD デジタル 教科書体 NK-R" panose="02020400000000000000" pitchFamily="18" charset="-128"/>
                          <a:ea typeface="UD デジタル 教科書体 NK-R" panose="02020400000000000000" pitchFamily="18" charset="-128"/>
                        </a:rPr>
                        <a:t>）</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27" name="正方形/長方形 126">
                    <a:extLst>
                      <a:ext uri="{FF2B5EF4-FFF2-40B4-BE49-F238E27FC236}">
                        <a16:creationId xmlns:a16="http://schemas.microsoft.com/office/drawing/2014/main" id="{CE3CC726-6899-2552-4FBA-701BF952383E}"/>
                      </a:ext>
                    </a:extLst>
                  </p:cNvPr>
                  <p:cNvSpPr/>
                  <p:nvPr/>
                </p:nvSpPr>
                <p:spPr>
                  <a:xfrm>
                    <a:off x="760176" y="2723765"/>
                    <a:ext cx="3505307" cy="887738"/>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200" dirty="0">
                      <a:solidFill>
                        <a:sysClr val="windowText" lastClr="000000"/>
                      </a:solidFill>
                    </a:endParaRPr>
                  </a:p>
                </p:txBody>
              </p:sp>
            </p:grpSp>
          </p:grpSp>
        </p:grpSp>
        <p:grpSp>
          <p:nvGrpSpPr>
            <p:cNvPr id="6" name="グループ化 5">
              <a:extLst>
                <a:ext uri="{FF2B5EF4-FFF2-40B4-BE49-F238E27FC236}">
                  <a16:creationId xmlns:a16="http://schemas.microsoft.com/office/drawing/2014/main" id="{E095AFF3-89ED-915D-B540-CC425CDA7F50}"/>
                </a:ext>
              </a:extLst>
            </p:cNvPr>
            <p:cNvGrpSpPr/>
            <p:nvPr/>
          </p:nvGrpSpPr>
          <p:grpSpPr>
            <a:xfrm>
              <a:off x="361669" y="4002017"/>
              <a:ext cx="4094212" cy="2621440"/>
              <a:chOff x="-107854" y="3150477"/>
              <a:chExt cx="4094212" cy="2621440"/>
            </a:xfrm>
          </p:grpSpPr>
          <p:grpSp>
            <p:nvGrpSpPr>
              <p:cNvPr id="114" name="グループ化 113">
                <a:extLst>
                  <a:ext uri="{FF2B5EF4-FFF2-40B4-BE49-F238E27FC236}">
                    <a16:creationId xmlns:a16="http://schemas.microsoft.com/office/drawing/2014/main" id="{37A93A03-762A-4198-D81F-B8E97703E0A0}"/>
                  </a:ext>
                </a:extLst>
              </p:cNvPr>
              <p:cNvGrpSpPr/>
              <p:nvPr/>
            </p:nvGrpSpPr>
            <p:grpSpPr>
              <a:xfrm>
                <a:off x="-107854" y="3150477"/>
                <a:ext cx="4094212" cy="2621440"/>
                <a:chOff x="328899" y="2827803"/>
                <a:chExt cx="4094212" cy="2621440"/>
              </a:xfrm>
            </p:grpSpPr>
            <p:sp>
              <p:nvSpPr>
                <p:cNvPr id="9" name="テキスト ボックス 8">
                  <a:extLst>
                    <a:ext uri="{FF2B5EF4-FFF2-40B4-BE49-F238E27FC236}">
                      <a16:creationId xmlns:a16="http://schemas.microsoft.com/office/drawing/2014/main" id="{3FD483FF-1A09-5691-9934-77EE2C3AC256}"/>
                    </a:ext>
                  </a:extLst>
                </p:cNvPr>
                <p:cNvSpPr txBox="1"/>
                <p:nvPr/>
              </p:nvSpPr>
              <p:spPr>
                <a:xfrm>
                  <a:off x="356610" y="2827803"/>
                  <a:ext cx="1180580" cy="246221"/>
                </a:xfrm>
                <a:prstGeom prst="rect">
                  <a:avLst/>
                </a:prstGeom>
                <a:solidFill>
                  <a:schemeClr val="bg1"/>
                </a:solidFill>
              </p:spPr>
              <p:txBody>
                <a:bodyPr wrap="square">
                  <a:spAutoFit/>
                </a:bodyPr>
                <a:lstStyle/>
                <a:p>
                  <a:pPr algn="ctr">
                    <a:spcAft>
                      <a:spcPts val="600"/>
                    </a:spcAft>
                  </a:pPr>
                  <a:r>
                    <a:rPr lang="ja-JP" altLang="en-US" sz="1000" b="1" i="0" dirty="0">
                      <a:solidFill>
                        <a:srgbClr val="000000"/>
                      </a:solidFill>
                      <a:effectLst/>
                      <a:latin typeface="UD デジタル 教科書体 NK-R" panose="02020400000000000000" pitchFamily="18" charset="-128"/>
                      <a:ea typeface="UD デジタル 教科書体 NK-R" panose="02020400000000000000" pitchFamily="18" charset="-128"/>
                    </a:rPr>
                    <a:t>（画面イメージ）</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0" name="矢印: 右 49">
                  <a:extLst>
                    <a:ext uri="{FF2B5EF4-FFF2-40B4-BE49-F238E27FC236}">
                      <a16:creationId xmlns:a16="http://schemas.microsoft.com/office/drawing/2014/main" id="{250DEF5E-55F1-9927-EFF0-3BF38F3B2DCC}"/>
                    </a:ext>
                  </a:extLst>
                </p:cNvPr>
                <p:cNvSpPr/>
                <p:nvPr/>
              </p:nvSpPr>
              <p:spPr>
                <a:xfrm>
                  <a:off x="1596630" y="4094783"/>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2" name="正方形/長方形 61">
                  <a:extLst>
                    <a:ext uri="{FF2B5EF4-FFF2-40B4-BE49-F238E27FC236}">
                      <a16:creationId xmlns:a16="http://schemas.microsoft.com/office/drawing/2014/main" id="{7CDD44C6-BAF8-A842-C4CD-A38548848B91}"/>
                    </a:ext>
                  </a:extLst>
                </p:cNvPr>
                <p:cNvSpPr/>
                <p:nvPr/>
              </p:nvSpPr>
              <p:spPr>
                <a:xfrm>
                  <a:off x="4173311"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3" name="正方形/長方形 62">
                  <a:extLst>
                    <a:ext uri="{FF2B5EF4-FFF2-40B4-BE49-F238E27FC236}">
                      <a16:creationId xmlns:a16="http://schemas.microsoft.com/office/drawing/2014/main" id="{AEEACDF8-F632-D4D0-EB88-B47D1CA0E2C4}"/>
                    </a:ext>
                  </a:extLst>
                </p:cNvPr>
                <p:cNvSpPr/>
                <p:nvPr/>
              </p:nvSpPr>
              <p:spPr>
                <a:xfrm>
                  <a:off x="4192621"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84" name="グループ化 83">
                  <a:extLst>
                    <a:ext uri="{FF2B5EF4-FFF2-40B4-BE49-F238E27FC236}">
                      <a16:creationId xmlns:a16="http://schemas.microsoft.com/office/drawing/2014/main" id="{E73AAB46-021E-2B4B-0D84-DDF99C59A99C}"/>
                    </a:ext>
                  </a:extLst>
                </p:cNvPr>
                <p:cNvGrpSpPr/>
                <p:nvPr/>
              </p:nvGrpSpPr>
              <p:grpSpPr>
                <a:xfrm>
                  <a:off x="3159167" y="3028355"/>
                  <a:ext cx="1263944" cy="2420888"/>
                  <a:chOff x="3159167" y="3028355"/>
                  <a:chExt cx="1263944" cy="2420888"/>
                </a:xfrm>
              </p:grpSpPr>
              <p:pic>
                <p:nvPicPr>
                  <p:cNvPr id="59" name="図 58">
                    <a:extLst>
                      <a:ext uri="{FF2B5EF4-FFF2-40B4-BE49-F238E27FC236}">
                        <a16:creationId xmlns:a16="http://schemas.microsoft.com/office/drawing/2014/main" id="{F27A1EAC-29A8-44A3-A9A7-D1185E161D2D}"/>
                      </a:ext>
                    </a:extLst>
                  </p:cNvPr>
                  <p:cNvPicPr>
                    <a:picLocks noChangeAspect="1"/>
                  </p:cNvPicPr>
                  <p:nvPr/>
                </p:nvPicPr>
                <p:blipFill>
                  <a:blip r:embed="rId4"/>
                  <a:stretch>
                    <a:fillRect/>
                  </a:stretch>
                </p:blipFill>
                <p:spPr>
                  <a:xfrm>
                    <a:off x="3159167" y="3028355"/>
                    <a:ext cx="1263944" cy="2420888"/>
                  </a:xfrm>
                  <a:prstGeom prst="rect">
                    <a:avLst/>
                  </a:prstGeom>
                </p:spPr>
              </p:pic>
              <p:pic>
                <p:nvPicPr>
                  <p:cNvPr id="66" name="図 6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EE13851-E4B5-443F-169A-B79B744804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11" t="13756" r="9288" b="20286"/>
                  <a:stretch/>
                </p:blipFill>
                <p:spPr>
                  <a:xfrm>
                    <a:off x="3272342" y="3289729"/>
                    <a:ext cx="1041487" cy="1938437"/>
                  </a:xfrm>
                  <a:prstGeom prst="rect">
                    <a:avLst/>
                  </a:prstGeom>
                </p:spPr>
              </p:pic>
              <p:sp>
                <p:nvSpPr>
                  <p:cNvPr id="67" name="四角形: 角を丸くする 66">
                    <a:extLst>
                      <a:ext uri="{FF2B5EF4-FFF2-40B4-BE49-F238E27FC236}">
                        <a16:creationId xmlns:a16="http://schemas.microsoft.com/office/drawing/2014/main" id="{0F6BBA09-D661-2B06-75B2-17096685ED1A}"/>
                      </a:ext>
                    </a:extLst>
                  </p:cNvPr>
                  <p:cNvSpPr/>
                  <p:nvPr/>
                </p:nvSpPr>
                <p:spPr>
                  <a:xfrm>
                    <a:off x="3308500" y="4653136"/>
                    <a:ext cx="965279"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当てはまると思うものを１つ選んでタップしましょう</a:t>
                    </a:r>
                  </a:p>
                </p:txBody>
              </p:sp>
            </p:grpSp>
            <p:sp>
              <p:nvSpPr>
                <p:cNvPr id="18" name="正方形/長方形 17">
                  <a:extLst>
                    <a:ext uri="{FF2B5EF4-FFF2-40B4-BE49-F238E27FC236}">
                      <a16:creationId xmlns:a16="http://schemas.microsoft.com/office/drawing/2014/main" id="{D17D1049-37C5-1030-630F-2A3701FD5FDF}"/>
                    </a:ext>
                  </a:extLst>
                </p:cNvPr>
                <p:cNvSpPr/>
                <p:nvPr/>
              </p:nvSpPr>
              <p:spPr>
                <a:xfrm>
                  <a:off x="440958" y="4739428"/>
                  <a:ext cx="899395"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97" name="グループ化 96">
                  <a:extLst>
                    <a:ext uri="{FF2B5EF4-FFF2-40B4-BE49-F238E27FC236}">
                      <a16:creationId xmlns:a16="http://schemas.microsoft.com/office/drawing/2014/main" id="{F7DDE6D1-C60E-F5A3-F1AC-E4442C8A406F}"/>
                    </a:ext>
                  </a:extLst>
                </p:cNvPr>
                <p:cNvGrpSpPr/>
                <p:nvPr/>
              </p:nvGrpSpPr>
              <p:grpSpPr>
                <a:xfrm>
                  <a:off x="328899" y="3028355"/>
                  <a:ext cx="1263944" cy="2420888"/>
                  <a:chOff x="328899" y="3028355"/>
                  <a:chExt cx="1263944" cy="2420888"/>
                </a:xfrm>
              </p:grpSpPr>
              <p:pic>
                <p:nvPicPr>
                  <p:cNvPr id="5" name="図 4">
                    <a:extLst>
                      <a:ext uri="{FF2B5EF4-FFF2-40B4-BE49-F238E27FC236}">
                        <a16:creationId xmlns:a16="http://schemas.microsoft.com/office/drawing/2014/main" id="{4C70A056-B549-FBBE-A77C-07738BBBFB63}"/>
                      </a:ext>
                    </a:extLst>
                  </p:cNvPr>
                  <p:cNvPicPr>
                    <a:picLocks noChangeAspect="1"/>
                  </p:cNvPicPr>
                  <p:nvPr/>
                </p:nvPicPr>
                <p:blipFill>
                  <a:blip r:embed="rId4"/>
                  <a:stretch>
                    <a:fillRect/>
                  </a:stretch>
                </p:blipFill>
                <p:spPr>
                  <a:xfrm>
                    <a:off x="328899" y="3028355"/>
                    <a:ext cx="1263944" cy="2420888"/>
                  </a:xfrm>
                  <a:prstGeom prst="rect">
                    <a:avLst/>
                  </a:prstGeom>
                </p:spPr>
              </p:pic>
              <p:grpSp>
                <p:nvGrpSpPr>
                  <p:cNvPr id="95" name="グループ化 94">
                    <a:extLst>
                      <a:ext uri="{FF2B5EF4-FFF2-40B4-BE49-F238E27FC236}">
                        <a16:creationId xmlns:a16="http://schemas.microsoft.com/office/drawing/2014/main" id="{63033FF7-3EB0-61F4-FBF3-C015F929AA0D}"/>
                      </a:ext>
                    </a:extLst>
                  </p:cNvPr>
                  <p:cNvGrpSpPr/>
                  <p:nvPr/>
                </p:nvGrpSpPr>
                <p:grpSpPr>
                  <a:xfrm>
                    <a:off x="424312" y="3240977"/>
                    <a:ext cx="1055483" cy="1928148"/>
                    <a:chOff x="424312" y="3240977"/>
                    <a:chExt cx="1055483" cy="1928148"/>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D55318D-CF74-18F8-BA6B-645AC03F43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921" r="23711" b="35909"/>
                    <a:stretch/>
                  </p:blipFill>
                  <p:spPr>
                    <a:xfrm>
                      <a:off x="424312" y="4696510"/>
                      <a:ext cx="1055483" cy="472615"/>
                    </a:xfrm>
                    <a:prstGeom prst="rect">
                      <a:avLst/>
                    </a:prstGeom>
                  </p:spPr>
                </p:pic>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196FA4BB-A6AF-EB90-E317-738C83D26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052" r="30783" b="77134"/>
                    <a:stretch/>
                  </p:blipFill>
                  <p:spPr>
                    <a:xfrm>
                      <a:off x="462274" y="3240977"/>
                      <a:ext cx="979559" cy="420009"/>
                    </a:xfrm>
                    <a:prstGeom prst="rect">
                      <a:avLst/>
                    </a:prstGeom>
                  </p:spPr>
                </p:pic>
                <p:sp>
                  <p:nvSpPr>
                    <p:cNvPr id="12" name="テキスト ボックス 11">
                      <a:extLst>
                        <a:ext uri="{FF2B5EF4-FFF2-40B4-BE49-F238E27FC236}">
                          <a16:creationId xmlns:a16="http://schemas.microsoft.com/office/drawing/2014/main" id="{B0A9F906-8C76-58EE-6AEA-E8F1D13894EC}"/>
                        </a:ext>
                      </a:extLst>
                    </p:cNvPr>
                    <p:cNvSpPr txBox="1"/>
                    <p:nvPr/>
                  </p:nvSpPr>
                  <p:spPr>
                    <a:xfrm>
                      <a:off x="435089" y="3700477"/>
                      <a:ext cx="900412" cy="996033"/>
                    </a:xfrm>
                    <a:prstGeom prst="rect">
                      <a:avLst/>
                    </a:prstGeom>
                    <a:noFill/>
                  </p:spPr>
                  <p:txBody>
                    <a:bodyPr wrap="square" lIns="36000" tIns="36000" rIns="36000" bIns="36000">
                      <a:spAutoFit/>
                    </a:bodyPr>
                    <a:lstStyle/>
                    <a:p>
                      <a:pPr algn="just">
                        <a:spcAft>
                          <a:spcPts val="600"/>
                        </a:spcAft>
                      </a:pPr>
                      <a:r>
                        <a:rPr lang="ja-JP" altLang="en-US" sz="500" b="1" i="0" dirty="0">
                          <a:solidFill>
                            <a:srgbClr val="000000"/>
                          </a:solidFill>
                          <a:effectLst/>
                          <a:latin typeface="+mn-ea"/>
                        </a:rPr>
                        <a:t>誰にも頼れず、ひとりで悩みごとをかかえていませんか。</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いくつかのご質問に答えていただくことにより、約</a:t>
                      </a:r>
                      <a:r>
                        <a:rPr lang="en-US" altLang="ja-JP" sz="500" b="1" dirty="0">
                          <a:solidFill>
                            <a:srgbClr val="000000"/>
                          </a:solidFill>
                          <a:latin typeface="+mn-ea"/>
                        </a:rPr>
                        <a:t>150</a:t>
                      </a:r>
                      <a:r>
                        <a:rPr lang="ja-JP" altLang="en-US" sz="500" b="1" i="0" dirty="0">
                          <a:solidFill>
                            <a:srgbClr val="000000"/>
                          </a:solidFill>
                          <a:effectLst/>
                          <a:latin typeface="+mn-ea"/>
                        </a:rPr>
                        <a:t>の支援制度や窓口の中から、あなたの状況に合った支援をチャットボットで探すことができます。</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あなたのための支援をぜひご利用ください。</a:t>
                      </a:r>
                      <a:endParaRPr lang="ja-JP" altLang="en-US" sz="500" dirty="0">
                        <a:latin typeface="+mn-ea"/>
                      </a:endParaRPr>
                    </a:p>
                  </p:txBody>
                </p:sp>
              </p:grpSp>
              <p:grpSp>
                <p:nvGrpSpPr>
                  <p:cNvPr id="96" name="グループ化 95">
                    <a:extLst>
                      <a:ext uri="{FF2B5EF4-FFF2-40B4-BE49-F238E27FC236}">
                        <a16:creationId xmlns:a16="http://schemas.microsoft.com/office/drawing/2014/main" id="{146C26DD-7A42-6C18-0B5D-A2FADB941C66}"/>
                      </a:ext>
                    </a:extLst>
                  </p:cNvPr>
                  <p:cNvGrpSpPr/>
                  <p:nvPr/>
                </p:nvGrpSpPr>
                <p:grpSpPr>
                  <a:xfrm>
                    <a:off x="836342" y="4817284"/>
                    <a:ext cx="475959" cy="470642"/>
                    <a:chOff x="836342" y="4817284"/>
                    <a:chExt cx="475959" cy="470642"/>
                  </a:xfrm>
                </p:grpSpPr>
                <p:cxnSp>
                  <p:nvCxnSpPr>
                    <p:cNvPr id="72" name="直線矢印コネクタ 71">
                      <a:extLst>
                        <a:ext uri="{FF2B5EF4-FFF2-40B4-BE49-F238E27FC236}">
                          <a16:creationId xmlns:a16="http://schemas.microsoft.com/office/drawing/2014/main" id="{748E6C01-D1F7-B59B-CB72-A992A25F0583}"/>
                        </a:ext>
                      </a:extLst>
                    </p:cNvPr>
                    <p:cNvCxnSpPr>
                      <a:cxnSpLocks/>
                    </p:cNvCxnSpPr>
                    <p:nvPr/>
                  </p:nvCxnSpPr>
                  <p:spPr>
                    <a:xfrm flipV="1">
                      <a:off x="1064568" y="4817284"/>
                      <a:ext cx="0" cy="324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99A4A2E9-84CE-8663-C99E-D2A5017ECD79}"/>
                        </a:ext>
                      </a:extLst>
                    </p:cNvPr>
                    <p:cNvSpPr/>
                    <p:nvPr/>
                  </p:nvSpPr>
                  <p:spPr>
                    <a:xfrm>
                      <a:off x="836342" y="5141284"/>
                      <a:ext cx="475959" cy="146642"/>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タップ</a:t>
                      </a:r>
                    </a:p>
                  </p:txBody>
                </p:sp>
              </p:grpSp>
            </p:grpSp>
            <p:grpSp>
              <p:nvGrpSpPr>
                <p:cNvPr id="93" name="グループ化 92">
                  <a:extLst>
                    <a:ext uri="{FF2B5EF4-FFF2-40B4-BE49-F238E27FC236}">
                      <a16:creationId xmlns:a16="http://schemas.microsoft.com/office/drawing/2014/main" id="{B8F5A939-ECFF-8A5E-8DD1-72E54FABC49D}"/>
                    </a:ext>
                  </a:extLst>
                </p:cNvPr>
                <p:cNvGrpSpPr/>
                <p:nvPr/>
              </p:nvGrpSpPr>
              <p:grpSpPr>
                <a:xfrm>
                  <a:off x="1744840" y="3028355"/>
                  <a:ext cx="1263944" cy="2420888"/>
                  <a:chOff x="1744840" y="3028355"/>
                  <a:chExt cx="1263944" cy="2420888"/>
                </a:xfrm>
              </p:grpSpPr>
              <p:grpSp>
                <p:nvGrpSpPr>
                  <p:cNvPr id="48" name="グループ化 47">
                    <a:extLst>
                      <a:ext uri="{FF2B5EF4-FFF2-40B4-BE49-F238E27FC236}">
                        <a16:creationId xmlns:a16="http://schemas.microsoft.com/office/drawing/2014/main" id="{C478784E-CAD2-95C6-6D09-266C154C9D91}"/>
                      </a:ext>
                    </a:extLst>
                  </p:cNvPr>
                  <p:cNvGrpSpPr/>
                  <p:nvPr/>
                </p:nvGrpSpPr>
                <p:grpSpPr>
                  <a:xfrm>
                    <a:off x="1744840" y="3028355"/>
                    <a:ext cx="1263944" cy="2420888"/>
                    <a:chOff x="1634600" y="3028355"/>
                    <a:chExt cx="1263944" cy="2420888"/>
                  </a:xfrm>
                </p:grpSpPr>
                <p:grpSp>
                  <p:nvGrpSpPr>
                    <p:cNvPr id="34" name="グループ化 33">
                      <a:extLst>
                        <a:ext uri="{FF2B5EF4-FFF2-40B4-BE49-F238E27FC236}">
                          <a16:creationId xmlns:a16="http://schemas.microsoft.com/office/drawing/2014/main" id="{1FB654D7-C2F2-CEAE-D5B8-62E3760E19BA}"/>
                        </a:ext>
                      </a:extLst>
                    </p:cNvPr>
                    <p:cNvGrpSpPr/>
                    <p:nvPr/>
                  </p:nvGrpSpPr>
                  <p:grpSpPr>
                    <a:xfrm>
                      <a:off x="1634600" y="3028355"/>
                      <a:ext cx="1263944" cy="2420888"/>
                      <a:chOff x="1634600" y="3028355"/>
                      <a:chExt cx="1263944" cy="2420888"/>
                    </a:xfrm>
                  </p:grpSpPr>
                  <p:pic>
                    <p:nvPicPr>
                      <p:cNvPr id="20" name="図 19">
                        <a:extLst>
                          <a:ext uri="{FF2B5EF4-FFF2-40B4-BE49-F238E27FC236}">
                            <a16:creationId xmlns:a16="http://schemas.microsoft.com/office/drawing/2014/main" id="{DE890A78-090B-2F40-D62E-7DAB64C09421}"/>
                          </a:ext>
                        </a:extLst>
                      </p:cNvPr>
                      <p:cNvPicPr>
                        <a:picLocks noChangeAspect="1"/>
                      </p:cNvPicPr>
                      <p:nvPr/>
                    </p:nvPicPr>
                    <p:blipFill>
                      <a:blip r:embed="rId4"/>
                      <a:stretch>
                        <a:fillRect/>
                      </a:stretch>
                    </p:blipFill>
                    <p:spPr>
                      <a:xfrm>
                        <a:off x="1634600" y="3028355"/>
                        <a:ext cx="1263944" cy="2420888"/>
                      </a:xfrm>
                      <a:prstGeom prst="rect">
                        <a:avLst/>
                      </a:prstGeom>
                    </p:spPr>
                  </p:pic>
                  <p:pic>
                    <p:nvPicPr>
                      <p:cNvPr id="29" name="図 28">
                        <a:extLst>
                          <a:ext uri="{FF2B5EF4-FFF2-40B4-BE49-F238E27FC236}">
                            <a16:creationId xmlns:a16="http://schemas.microsoft.com/office/drawing/2014/main" id="{24BD805C-ED6D-3B5F-39CA-D53A7D61E947}"/>
                          </a:ext>
                        </a:extLst>
                      </p:cNvPr>
                      <p:cNvPicPr>
                        <a:picLocks noChangeAspect="1"/>
                      </p:cNvPicPr>
                      <p:nvPr/>
                    </p:nvPicPr>
                    <p:blipFill>
                      <a:blip r:embed="rId8"/>
                      <a:stretch>
                        <a:fillRect/>
                      </a:stretch>
                    </p:blipFill>
                    <p:spPr>
                      <a:xfrm>
                        <a:off x="1732464" y="3348090"/>
                        <a:ext cx="1068066" cy="1238721"/>
                      </a:xfrm>
                      <a:prstGeom prst="rect">
                        <a:avLst/>
                      </a:prstGeom>
                    </p:spPr>
                  </p:pic>
                  <p:sp>
                    <p:nvSpPr>
                      <p:cNvPr id="31" name="正方形/長方形 30">
                        <a:extLst>
                          <a:ext uri="{FF2B5EF4-FFF2-40B4-BE49-F238E27FC236}">
                            <a16:creationId xmlns:a16="http://schemas.microsoft.com/office/drawing/2014/main" id="{BB829BEC-9534-91FF-C9AC-2731D84FDC89}"/>
                          </a:ext>
                        </a:extLst>
                      </p:cNvPr>
                      <p:cNvSpPr/>
                      <p:nvPr/>
                    </p:nvSpPr>
                    <p:spPr>
                      <a:xfrm>
                        <a:off x="2648744"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6" name="正方形/長方形 35">
                        <a:extLst>
                          <a:ext uri="{FF2B5EF4-FFF2-40B4-BE49-F238E27FC236}">
                            <a16:creationId xmlns:a16="http://schemas.microsoft.com/office/drawing/2014/main" id="{EAE511DD-EA6A-ED2C-5B0C-98C2568B7322}"/>
                          </a:ext>
                        </a:extLst>
                      </p:cNvPr>
                      <p:cNvSpPr/>
                      <p:nvPr/>
                    </p:nvSpPr>
                    <p:spPr>
                      <a:xfrm>
                        <a:off x="2668054"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sp>
                  <p:nvSpPr>
                    <p:cNvPr id="40" name="正方形/長方形 39">
                      <a:extLst>
                        <a:ext uri="{FF2B5EF4-FFF2-40B4-BE49-F238E27FC236}">
                          <a16:creationId xmlns:a16="http://schemas.microsoft.com/office/drawing/2014/main" id="{A895B79F-C995-6585-D7D0-D6574F0F5C99}"/>
                        </a:ext>
                      </a:extLst>
                    </p:cNvPr>
                    <p:cNvSpPr/>
                    <p:nvPr/>
                  </p:nvSpPr>
                  <p:spPr>
                    <a:xfrm>
                      <a:off x="1789350" y="3858495"/>
                      <a:ext cx="825264"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cxnSp>
                <p:nvCxnSpPr>
                  <p:cNvPr id="80" name="直線矢印コネクタ 79">
                    <a:extLst>
                      <a:ext uri="{FF2B5EF4-FFF2-40B4-BE49-F238E27FC236}">
                        <a16:creationId xmlns:a16="http://schemas.microsoft.com/office/drawing/2014/main" id="{2E9D05F5-658C-7394-2749-3D13AE7E64E2}"/>
                      </a:ext>
                    </a:extLst>
                  </p:cNvPr>
                  <p:cNvCxnSpPr>
                    <a:cxnSpLocks/>
                  </p:cNvCxnSpPr>
                  <p:nvPr/>
                </p:nvCxnSpPr>
                <p:spPr>
                  <a:xfrm flipV="1">
                    <a:off x="2216696" y="4009867"/>
                    <a:ext cx="0" cy="648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0C03BE86-4B63-048B-0606-13C6D41CEA4E}"/>
                      </a:ext>
                    </a:extLst>
                  </p:cNvPr>
                  <p:cNvSpPr/>
                  <p:nvPr/>
                </p:nvSpPr>
                <p:spPr>
                  <a:xfrm>
                    <a:off x="1906086" y="4653136"/>
                    <a:ext cx="742658"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郵便番号を入力してみましょう</a:t>
                    </a:r>
                  </a:p>
                </p:txBody>
              </p:sp>
            </p:grpSp>
          </p:grpSp>
          <p:sp>
            <p:nvSpPr>
              <p:cNvPr id="135" name="矢印: 右 134">
                <a:extLst>
                  <a:ext uri="{FF2B5EF4-FFF2-40B4-BE49-F238E27FC236}">
                    <a16:creationId xmlns:a16="http://schemas.microsoft.com/office/drawing/2014/main" id="{49B6CD9E-D32B-E71A-A7BE-54210E246974}"/>
                  </a:ext>
                </a:extLst>
              </p:cNvPr>
              <p:cNvSpPr/>
              <p:nvPr/>
            </p:nvSpPr>
            <p:spPr>
              <a:xfrm>
                <a:off x="2577548" y="4417457"/>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grpSp>
      </p:grpSp>
      <p:sp>
        <p:nvSpPr>
          <p:cNvPr id="13" name="テキスト ボックス 12">
            <a:extLst>
              <a:ext uri="{FF2B5EF4-FFF2-40B4-BE49-F238E27FC236}">
                <a16:creationId xmlns:a16="http://schemas.microsoft.com/office/drawing/2014/main" id="{7A0B2B1E-BCC1-6100-508B-20039041CC37}"/>
              </a:ext>
            </a:extLst>
          </p:cNvPr>
          <p:cNvSpPr txBox="1"/>
          <p:nvPr/>
        </p:nvSpPr>
        <p:spPr>
          <a:xfrm>
            <a:off x="187207" y="126800"/>
            <a:ext cx="1338314" cy="378827"/>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643500" indent="-643500" algn="ctr"/>
            <a:r>
              <a:rPr lang="ja-JP" altLang="en-US" sz="1625"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ワークシート　</a:t>
            </a:r>
            <a:endParaRPr lang="ja-JP" altLang="en-US" sz="1625" dirty="0"/>
          </a:p>
        </p:txBody>
      </p:sp>
      <p:grpSp>
        <p:nvGrpSpPr>
          <p:cNvPr id="15" name="グループ化 14">
            <a:extLst>
              <a:ext uri="{FF2B5EF4-FFF2-40B4-BE49-F238E27FC236}">
                <a16:creationId xmlns:a16="http://schemas.microsoft.com/office/drawing/2014/main" id="{054D9108-0468-EA39-1315-F5525982EB61}"/>
              </a:ext>
            </a:extLst>
          </p:cNvPr>
          <p:cNvGrpSpPr/>
          <p:nvPr/>
        </p:nvGrpSpPr>
        <p:grpSpPr>
          <a:xfrm>
            <a:off x="251585" y="4081122"/>
            <a:ext cx="4884893" cy="2372214"/>
            <a:chOff x="4692208" y="1310052"/>
            <a:chExt cx="4884893" cy="2372214"/>
          </a:xfrm>
        </p:grpSpPr>
        <p:sp>
          <p:nvSpPr>
            <p:cNvPr id="16" name="正方形/長方形 15">
              <a:extLst>
                <a:ext uri="{FF2B5EF4-FFF2-40B4-BE49-F238E27FC236}">
                  <a16:creationId xmlns:a16="http://schemas.microsoft.com/office/drawing/2014/main" id="{50E7E43F-E78B-AF78-D03C-557D48569C78}"/>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（２）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a:extLst>
                <a:ext uri="{FF2B5EF4-FFF2-40B4-BE49-F238E27FC236}">
                  <a16:creationId xmlns:a16="http://schemas.microsoft.com/office/drawing/2014/main" id="{72EDB221-5000-6A7A-A6CC-59986B90BF95}"/>
                </a:ext>
              </a:extLst>
            </p:cNvPr>
            <p:cNvGrpSpPr/>
            <p:nvPr/>
          </p:nvGrpSpPr>
          <p:grpSpPr>
            <a:xfrm>
              <a:off x="4995267" y="1597215"/>
              <a:ext cx="4581834" cy="2085051"/>
              <a:chOff x="5179950" y="1595878"/>
              <a:chExt cx="4506194" cy="1984684"/>
            </a:xfrm>
          </p:grpSpPr>
          <p:sp>
            <p:nvSpPr>
              <p:cNvPr id="19" name="大かっこ 18">
                <a:extLst>
                  <a:ext uri="{FF2B5EF4-FFF2-40B4-BE49-F238E27FC236}">
                    <a16:creationId xmlns:a16="http://schemas.microsoft.com/office/drawing/2014/main" id="{8905E623-D1B8-4F96-87A7-0600870A2B43}"/>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3D43131A-3ECE-B747-56DB-582D6D9217F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pic>
        <p:nvPicPr>
          <p:cNvPr id="14" name="図 13">
            <a:extLst>
              <a:ext uri="{FF2B5EF4-FFF2-40B4-BE49-F238E27FC236}">
                <a16:creationId xmlns:a16="http://schemas.microsoft.com/office/drawing/2014/main" id="{024266E5-A542-9B4F-4B55-E7417D53A7D7}"/>
              </a:ext>
            </a:extLst>
          </p:cNvPr>
          <p:cNvPicPr>
            <a:picLocks noChangeAspect="1"/>
          </p:cNvPicPr>
          <p:nvPr/>
        </p:nvPicPr>
        <p:blipFill>
          <a:blip r:embed="rId9"/>
          <a:stretch>
            <a:fillRect/>
          </a:stretch>
        </p:blipFill>
        <p:spPr>
          <a:xfrm>
            <a:off x="8570975" y="3026100"/>
            <a:ext cx="610814" cy="619377"/>
          </a:xfrm>
          <a:prstGeom prst="rect">
            <a:avLst/>
          </a:prstGeom>
        </p:spPr>
      </p:pic>
      <p:sp>
        <p:nvSpPr>
          <p:cNvPr id="22" name="テキスト ボックス 21">
            <a:hlinkClick r:id="rId10"/>
            <a:extLst>
              <a:ext uri="{FF2B5EF4-FFF2-40B4-BE49-F238E27FC236}">
                <a16:creationId xmlns:a16="http://schemas.microsoft.com/office/drawing/2014/main" id="{CDD40951-C3AC-5AEC-A88D-F0095A634402}"/>
              </a:ext>
            </a:extLst>
          </p:cNvPr>
          <p:cNvSpPr txBox="1"/>
          <p:nvPr/>
        </p:nvSpPr>
        <p:spPr>
          <a:xfrm>
            <a:off x="6313622" y="3388586"/>
            <a:ext cx="2238088" cy="242374"/>
          </a:xfrm>
          <a:prstGeom prst="rect">
            <a:avLst/>
          </a:prstGeom>
          <a:noFill/>
        </p:spPr>
        <p:txBody>
          <a:bodyPr wrap="square">
            <a:spAutoFit/>
          </a:bodyPr>
          <a:lstStyle/>
          <a:p>
            <a:pPr defTabSz="742950">
              <a:defRPr/>
            </a:pPr>
            <a:r>
              <a:rPr lang="en-US" altLang="ja-JP" sz="975" kern="0" dirty="0">
                <a:latin typeface="UD デジタル 教科書体 NK-R" panose="02020400000000000000" pitchFamily="18" charset="-128"/>
                <a:ea typeface="UD デジタル 教科書体 NK-R" panose="02020400000000000000" pitchFamily="18" charset="-128"/>
                <a:hlinkClick r:id="rId11">
                  <a:extLst>
                    <a:ext uri="{A12FA001-AC4F-418D-AE19-62706E023703}">
                      <ahyp:hlinkClr xmlns:ahyp="http://schemas.microsoft.com/office/drawing/2018/hyperlinkcolor" val="tx"/>
                    </a:ext>
                  </a:extLst>
                </a:hlinkClick>
              </a:rPr>
              <a:t>https://www.notalone-cao.go.jp/</a:t>
            </a:r>
            <a:endParaRPr lang="ja-JP" altLang="en-US" sz="975"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9112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D3E3BC04-FB2F-BD15-D6D0-E5CD5F48616A}"/>
              </a:ext>
            </a:extLst>
          </p:cNvPr>
          <p:cNvSpPr>
            <a:spLocks noGrp="1"/>
          </p:cNvSpPr>
          <p:nvPr>
            <p:ph type="title"/>
          </p:nvPr>
        </p:nvSpPr>
        <p:spPr>
          <a:xfrm>
            <a:off x="-56456" y="0"/>
            <a:ext cx="9906000" cy="360000"/>
          </a:xfrm>
        </p:spPr>
        <p:txBody>
          <a:bodyPr tIns="360000" rIns="360000" bIns="108000"/>
          <a:lstStyle/>
          <a:p>
            <a:r>
              <a:rPr lang="ja-JP" altLang="en-US" dirty="0"/>
              <a:t>あなたはひとりじゃない（内閣府孤独・孤立対策ウェブサイト）　チャットボット表示例</a:t>
            </a:r>
          </a:p>
        </p:txBody>
      </p:sp>
      <p:sp>
        <p:nvSpPr>
          <p:cNvPr id="3" name="スライド番号プレースホルダー 2">
            <a:extLst>
              <a:ext uri="{FF2B5EF4-FFF2-40B4-BE49-F238E27FC236}">
                <a16:creationId xmlns:a16="http://schemas.microsoft.com/office/drawing/2014/main" id="{3602CEDF-A50C-D830-144B-07ABF3939A0B}"/>
              </a:ext>
            </a:extLst>
          </p:cNvPr>
          <p:cNvSpPr>
            <a:spLocks noGrp="1"/>
          </p:cNvSpPr>
          <p:nvPr>
            <p:ph type="sldNum" sz="quarter" idx="4"/>
          </p:nvPr>
        </p:nvSpPr>
        <p:spPr>
          <a:xfrm>
            <a:off x="9184742" y="6523010"/>
            <a:ext cx="630513" cy="278421"/>
          </a:xfrm>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grpSp>
        <p:nvGrpSpPr>
          <p:cNvPr id="40" name="グループ化 39">
            <a:extLst>
              <a:ext uri="{FF2B5EF4-FFF2-40B4-BE49-F238E27FC236}">
                <a16:creationId xmlns:a16="http://schemas.microsoft.com/office/drawing/2014/main" id="{396196B9-79D2-64D5-3B42-E2F361F1D4BB}"/>
              </a:ext>
            </a:extLst>
          </p:cNvPr>
          <p:cNvGrpSpPr/>
          <p:nvPr/>
        </p:nvGrpSpPr>
        <p:grpSpPr>
          <a:xfrm>
            <a:off x="244326" y="2578062"/>
            <a:ext cx="9332830" cy="2059458"/>
            <a:chOff x="300782" y="2737494"/>
            <a:chExt cx="9332830" cy="2059458"/>
          </a:xfrm>
        </p:grpSpPr>
        <p:sp>
          <p:nvSpPr>
            <p:cNvPr id="97" name="テキスト ボックス 96">
              <a:extLst>
                <a:ext uri="{FF2B5EF4-FFF2-40B4-BE49-F238E27FC236}">
                  <a16:creationId xmlns:a16="http://schemas.microsoft.com/office/drawing/2014/main" id="{E2132FCB-7714-0213-15C5-6F39F5AC76EF}"/>
                </a:ext>
              </a:extLst>
            </p:cNvPr>
            <p:cNvSpPr txBox="1"/>
            <p:nvPr/>
          </p:nvSpPr>
          <p:spPr>
            <a:xfrm>
              <a:off x="300782" y="2737494"/>
              <a:ext cx="7435155"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（２）　ケガをして、長い間仕事を休まなければならなくなった場合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27" name="グループ化 26">
              <a:extLst>
                <a:ext uri="{FF2B5EF4-FFF2-40B4-BE49-F238E27FC236}">
                  <a16:creationId xmlns:a16="http://schemas.microsoft.com/office/drawing/2014/main" id="{31028CAE-BEC5-CBD5-4407-0FB1BF1CEC6F}"/>
                </a:ext>
              </a:extLst>
            </p:cNvPr>
            <p:cNvGrpSpPr/>
            <p:nvPr/>
          </p:nvGrpSpPr>
          <p:grpSpPr>
            <a:xfrm>
              <a:off x="300782" y="2996952"/>
              <a:ext cx="9332830" cy="1800000"/>
              <a:chOff x="300782" y="1918778"/>
              <a:chExt cx="9332830" cy="1800000"/>
            </a:xfrm>
          </p:grpSpPr>
          <p:grpSp>
            <p:nvGrpSpPr>
              <p:cNvPr id="14" name="グループ化 13">
                <a:extLst>
                  <a:ext uri="{FF2B5EF4-FFF2-40B4-BE49-F238E27FC236}">
                    <a16:creationId xmlns:a16="http://schemas.microsoft.com/office/drawing/2014/main" id="{4D0F8B29-C055-09A3-203D-4FB0E0D0EE32}"/>
                  </a:ext>
                </a:extLst>
              </p:cNvPr>
              <p:cNvGrpSpPr/>
              <p:nvPr/>
            </p:nvGrpSpPr>
            <p:grpSpPr>
              <a:xfrm>
                <a:off x="7793336" y="2175276"/>
                <a:ext cx="1840276" cy="1543502"/>
                <a:chOff x="7774913" y="4561865"/>
                <a:chExt cx="1840276" cy="1543502"/>
              </a:xfrm>
            </p:grpSpPr>
            <p:pic>
              <p:nvPicPr>
                <p:cNvPr id="6" name="図 5" descr="グラフィカル ユーザー インターフェイス, テキスト&#10;&#10;自動的に生成された説明">
                  <a:extLst>
                    <a:ext uri="{FF2B5EF4-FFF2-40B4-BE49-F238E27FC236}">
                      <a16:creationId xmlns:a16="http://schemas.microsoft.com/office/drawing/2014/main" id="{A6135F4A-E177-AB90-2627-DE3251C6F0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04" t="26197" r="11549" b="45236"/>
                <a:stretch/>
              </p:blipFill>
              <p:spPr>
                <a:xfrm>
                  <a:off x="7799594" y="4561865"/>
                  <a:ext cx="1800000" cy="1543502"/>
                </a:xfrm>
                <a:prstGeom prst="rect">
                  <a:avLst/>
                </a:prstGeom>
                <a:ln>
                  <a:solidFill>
                    <a:srgbClr val="83992A"/>
                  </a:solidFill>
                </a:ln>
              </p:spPr>
            </p:pic>
            <p:sp>
              <p:nvSpPr>
                <p:cNvPr id="99" name="正方形/長方形 98">
                  <a:extLst>
                    <a:ext uri="{FF2B5EF4-FFF2-40B4-BE49-F238E27FC236}">
                      <a16:creationId xmlns:a16="http://schemas.microsoft.com/office/drawing/2014/main" id="{DF4B4A32-4DE2-9177-DC17-808DA194D927}"/>
                    </a:ext>
                  </a:extLst>
                </p:cNvPr>
                <p:cNvSpPr/>
                <p:nvPr/>
              </p:nvSpPr>
              <p:spPr>
                <a:xfrm>
                  <a:off x="7774913" y="5157192"/>
                  <a:ext cx="1840276" cy="948175"/>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5" name="グループ化 24">
                <a:extLst>
                  <a:ext uri="{FF2B5EF4-FFF2-40B4-BE49-F238E27FC236}">
                    <a16:creationId xmlns:a16="http://schemas.microsoft.com/office/drawing/2014/main" id="{F5AF4D92-209B-AF9F-4E2D-1E476D425725}"/>
                  </a:ext>
                </a:extLst>
              </p:cNvPr>
              <p:cNvGrpSpPr/>
              <p:nvPr/>
            </p:nvGrpSpPr>
            <p:grpSpPr>
              <a:xfrm>
                <a:off x="5937425" y="1918778"/>
                <a:ext cx="1939076" cy="1800000"/>
                <a:chOff x="5919002" y="4305367"/>
                <a:chExt cx="1939076" cy="1800000"/>
              </a:xfrm>
            </p:grpSpPr>
            <p:grpSp>
              <p:nvGrpSpPr>
                <p:cNvPr id="13" name="グループ化 12">
                  <a:extLst>
                    <a:ext uri="{FF2B5EF4-FFF2-40B4-BE49-F238E27FC236}">
                      <a16:creationId xmlns:a16="http://schemas.microsoft.com/office/drawing/2014/main" id="{87D79FC8-1C83-FF31-B5AD-9DFDF9C01E23}"/>
                    </a:ext>
                  </a:extLst>
                </p:cNvPr>
                <p:cNvGrpSpPr/>
                <p:nvPr/>
              </p:nvGrpSpPr>
              <p:grpSpPr>
                <a:xfrm>
                  <a:off x="5919002" y="4305367"/>
                  <a:ext cx="1800000" cy="1800000"/>
                  <a:chOff x="5919002" y="4305367"/>
                  <a:chExt cx="1800000" cy="1800000"/>
                </a:xfrm>
              </p:grpSpPr>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AA69B6D-6E87-9FDD-F53E-54092C4C98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42" t="24863" r="12603" b="42429"/>
                  <a:stretch/>
                </p:blipFill>
                <p:spPr>
                  <a:xfrm>
                    <a:off x="5919002" y="4305367"/>
                    <a:ext cx="1800000" cy="1800000"/>
                  </a:xfrm>
                  <a:prstGeom prst="rect">
                    <a:avLst/>
                  </a:prstGeom>
                  <a:ln>
                    <a:solidFill>
                      <a:srgbClr val="83992A"/>
                    </a:solidFill>
                  </a:ln>
                </p:spPr>
              </p:pic>
              <p:sp>
                <p:nvSpPr>
                  <p:cNvPr id="93" name="正方形/長方形 92">
                    <a:extLst>
                      <a:ext uri="{FF2B5EF4-FFF2-40B4-BE49-F238E27FC236}">
                        <a16:creationId xmlns:a16="http://schemas.microsoft.com/office/drawing/2014/main" id="{EADB9073-8329-F322-87C0-2E51E42DFCE2}"/>
                      </a:ext>
                    </a:extLst>
                  </p:cNvPr>
                  <p:cNvSpPr/>
                  <p:nvPr/>
                </p:nvSpPr>
                <p:spPr>
                  <a:xfrm>
                    <a:off x="5962272" y="5797100"/>
                    <a:ext cx="1726386"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00" name="矢印: 右 99">
                  <a:extLst>
                    <a:ext uri="{FF2B5EF4-FFF2-40B4-BE49-F238E27FC236}">
                      <a16:creationId xmlns:a16="http://schemas.microsoft.com/office/drawing/2014/main" id="{C750AD07-888A-7EBC-8842-4376EEF43BE0}"/>
                    </a:ext>
                  </a:extLst>
                </p:cNvPr>
                <p:cNvSpPr/>
                <p:nvPr/>
              </p:nvSpPr>
              <p:spPr>
                <a:xfrm rot="20163528">
                  <a:off x="7545187" y="5732226"/>
                  <a:ext cx="312891"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4" name="グループ化 23">
                <a:extLst>
                  <a:ext uri="{FF2B5EF4-FFF2-40B4-BE49-F238E27FC236}">
                    <a16:creationId xmlns:a16="http://schemas.microsoft.com/office/drawing/2014/main" id="{1BD6BA03-53BF-7F80-7067-9A19372E725B}"/>
                  </a:ext>
                </a:extLst>
              </p:cNvPr>
              <p:cNvGrpSpPr/>
              <p:nvPr/>
            </p:nvGrpSpPr>
            <p:grpSpPr>
              <a:xfrm>
                <a:off x="4058792" y="1918778"/>
                <a:ext cx="1925419" cy="1800000"/>
                <a:chOff x="4040369" y="4305367"/>
                <a:chExt cx="1925419" cy="1800000"/>
              </a:xfrm>
            </p:grpSpPr>
            <p:grpSp>
              <p:nvGrpSpPr>
                <p:cNvPr id="12" name="グループ化 11">
                  <a:extLst>
                    <a:ext uri="{FF2B5EF4-FFF2-40B4-BE49-F238E27FC236}">
                      <a16:creationId xmlns:a16="http://schemas.microsoft.com/office/drawing/2014/main" id="{0C7BCD6C-4F20-822A-48D5-87B20CF071E4}"/>
                    </a:ext>
                  </a:extLst>
                </p:cNvPr>
                <p:cNvGrpSpPr/>
                <p:nvPr/>
              </p:nvGrpSpPr>
              <p:grpSpPr>
                <a:xfrm>
                  <a:off x="4040369" y="4305367"/>
                  <a:ext cx="1800000" cy="1800000"/>
                  <a:chOff x="4040369" y="4305367"/>
                  <a:chExt cx="1800000" cy="180000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66D584D-1C46-7E9C-9D58-5A15512B39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64" t="40656" r="11260" b="26005"/>
                  <a:stretch/>
                </p:blipFill>
                <p:spPr>
                  <a:xfrm>
                    <a:off x="4040369" y="4305367"/>
                    <a:ext cx="1800000" cy="1800000"/>
                  </a:xfrm>
                  <a:prstGeom prst="rect">
                    <a:avLst/>
                  </a:prstGeom>
                  <a:ln>
                    <a:solidFill>
                      <a:srgbClr val="83992A"/>
                    </a:solidFill>
                  </a:ln>
                </p:spPr>
              </p:pic>
              <p:sp>
                <p:nvSpPr>
                  <p:cNvPr id="92" name="正方形/長方形 91">
                    <a:extLst>
                      <a:ext uri="{FF2B5EF4-FFF2-40B4-BE49-F238E27FC236}">
                        <a16:creationId xmlns:a16="http://schemas.microsoft.com/office/drawing/2014/main" id="{0EDF71EF-141B-6DF4-7257-B2125BB5F03D}"/>
                      </a:ext>
                    </a:extLst>
                  </p:cNvPr>
                  <p:cNvSpPr/>
                  <p:nvPr/>
                </p:nvSpPr>
                <p:spPr>
                  <a:xfrm>
                    <a:off x="4116572" y="4703621"/>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96" name="矢印: 右 95">
                  <a:extLst>
                    <a:ext uri="{FF2B5EF4-FFF2-40B4-BE49-F238E27FC236}">
                      <a16:creationId xmlns:a16="http://schemas.microsoft.com/office/drawing/2014/main" id="{2B39F824-3929-23B2-357B-7500AE40409C}"/>
                    </a:ext>
                  </a:extLst>
                </p:cNvPr>
                <p:cNvSpPr/>
                <p:nvPr/>
              </p:nvSpPr>
              <p:spPr>
                <a:xfrm rot="4244351">
                  <a:off x="5347995" y="5248347"/>
                  <a:ext cx="100230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3" name="グループ化 22">
                <a:extLst>
                  <a:ext uri="{FF2B5EF4-FFF2-40B4-BE49-F238E27FC236}">
                    <a16:creationId xmlns:a16="http://schemas.microsoft.com/office/drawing/2014/main" id="{78C9B4C2-4B7C-69CB-1FF7-4291BB3693D1}"/>
                  </a:ext>
                </a:extLst>
              </p:cNvPr>
              <p:cNvGrpSpPr/>
              <p:nvPr/>
            </p:nvGrpSpPr>
            <p:grpSpPr>
              <a:xfrm>
                <a:off x="2180159" y="1918778"/>
                <a:ext cx="2018118" cy="1800000"/>
                <a:chOff x="2161736" y="4305367"/>
                <a:chExt cx="2018118" cy="1800000"/>
              </a:xfrm>
            </p:grpSpPr>
            <p:grpSp>
              <p:nvGrpSpPr>
                <p:cNvPr id="21" name="グループ化 20">
                  <a:extLst>
                    <a:ext uri="{FF2B5EF4-FFF2-40B4-BE49-F238E27FC236}">
                      <a16:creationId xmlns:a16="http://schemas.microsoft.com/office/drawing/2014/main" id="{3A6DEFAB-CC82-42D8-7965-DE026EFC666F}"/>
                    </a:ext>
                  </a:extLst>
                </p:cNvPr>
                <p:cNvGrpSpPr/>
                <p:nvPr/>
              </p:nvGrpSpPr>
              <p:grpSpPr>
                <a:xfrm>
                  <a:off x="2161736" y="4305367"/>
                  <a:ext cx="1800000" cy="1800000"/>
                  <a:chOff x="2161736" y="4305367"/>
                  <a:chExt cx="1800000" cy="1800000"/>
                </a:xfrm>
              </p:grpSpPr>
              <p:pic>
                <p:nvPicPr>
                  <p:cNvPr id="89" name="図 8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8B160BF5-8F39-72FB-B137-96CF1C87E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74" t="56119" r="11468" b="9927"/>
                  <a:stretch/>
                </p:blipFill>
                <p:spPr>
                  <a:xfrm>
                    <a:off x="2161736" y="4305367"/>
                    <a:ext cx="1800000" cy="1800000"/>
                  </a:xfrm>
                  <a:prstGeom prst="rect">
                    <a:avLst/>
                  </a:prstGeom>
                  <a:ln>
                    <a:solidFill>
                      <a:srgbClr val="83992A"/>
                    </a:solidFill>
                  </a:ln>
                </p:spPr>
              </p:pic>
              <p:sp>
                <p:nvSpPr>
                  <p:cNvPr id="91" name="正方形/長方形 90">
                    <a:extLst>
                      <a:ext uri="{FF2B5EF4-FFF2-40B4-BE49-F238E27FC236}">
                        <a16:creationId xmlns:a16="http://schemas.microsoft.com/office/drawing/2014/main" id="{4E3D2AC2-1E2C-DF23-FD6C-2096A174969D}"/>
                      </a:ext>
                    </a:extLst>
                  </p:cNvPr>
                  <p:cNvSpPr/>
                  <p:nvPr/>
                </p:nvSpPr>
                <p:spPr>
                  <a:xfrm>
                    <a:off x="2271707" y="4728536"/>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95" name="矢印: 右 94">
                  <a:extLst>
                    <a:ext uri="{FF2B5EF4-FFF2-40B4-BE49-F238E27FC236}">
                      <a16:creationId xmlns:a16="http://schemas.microsoft.com/office/drawing/2014/main" id="{EC43B011-B7ED-C35B-D113-91C823B44DF6}"/>
                    </a:ext>
                  </a:extLst>
                </p:cNvPr>
                <p:cNvSpPr/>
                <p:nvPr/>
              </p:nvSpPr>
              <p:spPr>
                <a:xfrm>
                  <a:off x="3851004" y="4762779"/>
                  <a:ext cx="32885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2" name="グループ化 21">
                <a:extLst>
                  <a:ext uri="{FF2B5EF4-FFF2-40B4-BE49-F238E27FC236}">
                    <a16:creationId xmlns:a16="http://schemas.microsoft.com/office/drawing/2014/main" id="{30D68385-3804-6B34-D424-763C9E3F4C66}"/>
                  </a:ext>
                </a:extLst>
              </p:cNvPr>
              <p:cNvGrpSpPr/>
              <p:nvPr/>
            </p:nvGrpSpPr>
            <p:grpSpPr>
              <a:xfrm>
                <a:off x="300782" y="1918778"/>
                <a:ext cx="2063021" cy="1800000"/>
                <a:chOff x="283103" y="4305367"/>
                <a:chExt cx="2063021" cy="1800000"/>
              </a:xfrm>
            </p:grpSpPr>
            <p:grpSp>
              <p:nvGrpSpPr>
                <p:cNvPr id="20" name="グループ化 19">
                  <a:extLst>
                    <a:ext uri="{FF2B5EF4-FFF2-40B4-BE49-F238E27FC236}">
                      <a16:creationId xmlns:a16="http://schemas.microsoft.com/office/drawing/2014/main" id="{EF3C1128-2D6D-3C62-5ACA-BCDEF1919869}"/>
                    </a:ext>
                  </a:extLst>
                </p:cNvPr>
                <p:cNvGrpSpPr/>
                <p:nvPr/>
              </p:nvGrpSpPr>
              <p:grpSpPr>
                <a:xfrm>
                  <a:off x="283103" y="4305367"/>
                  <a:ext cx="1800000" cy="1800000"/>
                  <a:chOff x="283103" y="4305367"/>
                  <a:chExt cx="1800000" cy="1800000"/>
                </a:xfrm>
              </p:grpSpPr>
              <p:pic>
                <p:nvPicPr>
                  <p:cNvPr id="88" name="図 8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588BD1E-5282-6F4B-9E6D-C276CF8261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948" t="15240" r="11024" b="50554"/>
                  <a:stretch/>
                </p:blipFill>
                <p:spPr>
                  <a:xfrm>
                    <a:off x="283103" y="4305367"/>
                    <a:ext cx="1800000" cy="1800000"/>
                  </a:xfrm>
                  <a:prstGeom prst="rect">
                    <a:avLst/>
                  </a:prstGeom>
                  <a:ln>
                    <a:solidFill>
                      <a:srgbClr val="83992A"/>
                    </a:solidFill>
                  </a:ln>
                </p:spPr>
              </p:pic>
              <p:sp>
                <p:nvSpPr>
                  <p:cNvPr id="90" name="正方形/長方形 89">
                    <a:extLst>
                      <a:ext uri="{FF2B5EF4-FFF2-40B4-BE49-F238E27FC236}">
                        <a16:creationId xmlns:a16="http://schemas.microsoft.com/office/drawing/2014/main" id="{4F368A73-DFA6-9CE1-7D9A-08FDD9EDF39E}"/>
                      </a:ext>
                    </a:extLst>
                  </p:cNvPr>
                  <p:cNvSpPr/>
                  <p:nvPr/>
                </p:nvSpPr>
                <p:spPr>
                  <a:xfrm>
                    <a:off x="377984" y="4986207"/>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94" name="矢印: 右 93">
                  <a:extLst>
                    <a:ext uri="{FF2B5EF4-FFF2-40B4-BE49-F238E27FC236}">
                      <a16:creationId xmlns:a16="http://schemas.microsoft.com/office/drawing/2014/main" id="{49DF6744-FAA4-050E-FDE7-01BEAA1BB102}"/>
                    </a:ext>
                  </a:extLst>
                </p:cNvPr>
                <p:cNvSpPr/>
                <p:nvPr/>
              </p:nvSpPr>
              <p:spPr>
                <a:xfrm rot="19446395">
                  <a:off x="1902878" y="4888311"/>
                  <a:ext cx="443246"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grpSp>
        <p:nvGrpSpPr>
          <p:cNvPr id="125" name="グループ化 124">
            <a:extLst>
              <a:ext uri="{FF2B5EF4-FFF2-40B4-BE49-F238E27FC236}">
                <a16:creationId xmlns:a16="http://schemas.microsoft.com/office/drawing/2014/main" id="{9F5795A0-AE62-41E8-C94F-F1BBAAE8F073}"/>
              </a:ext>
            </a:extLst>
          </p:cNvPr>
          <p:cNvGrpSpPr/>
          <p:nvPr/>
        </p:nvGrpSpPr>
        <p:grpSpPr>
          <a:xfrm>
            <a:off x="249539" y="4719015"/>
            <a:ext cx="9315559" cy="2067622"/>
            <a:chOff x="305995" y="4719015"/>
            <a:chExt cx="9315559" cy="2067622"/>
          </a:xfrm>
        </p:grpSpPr>
        <p:sp>
          <p:nvSpPr>
            <p:cNvPr id="43" name="テキスト ボックス 42">
              <a:extLst>
                <a:ext uri="{FF2B5EF4-FFF2-40B4-BE49-F238E27FC236}">
                  <a16:creationId xmlns:a16="http://schemas.microsoft.com/office/drawing/2014/main" id="{7220CEF8-C339-EEC5-A9E7-6965DA046D8C}"/>
                </a:ext>
              </a:extLst>
            </p:cNvPr>
            <p:cNvSpPr txBox="1"/>
            <p:nvPr/>
          </p:nvSpPr>
          <p:spPr>
            <a:xfrm>
              <a:off x="305995" y="4719015"/>
              <a:ext cx="8535437"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参考</a:t>
              </a:r>
              <a:r>
                <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　ケガをして、長い間仕事を休まなければならなくなった場合</a:t>
              </a:r>
              <a:r>
                <a:rPr kumimoji="1" lang="ja-JP" altLang="en-US" sz="11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（ケガをしたのが</a:t>
              </a:r>
              <a:r>
                <a:rPr kumimoji="1" lang="ja-JP" altLang="en-US" sz="1100" b="1"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通勤中</a:t>
              </a:r>
              <a:r>
                <a:rPr kumimoji="1" lang="ja-JP" altLang="en-US" sz="11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だった場合）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124" name="グループ化 123">
              <a:extLst>
                <a:ext uri="{FF2B5EF4-FFF2-40B4-BE49-F238E27FC236}">
                  <a16:creationId xmlns:a16="http://schemas.microsoft.com/office/drawing/2014/main" id="{F55C9DFC-1163-DE39-70E9-07BF6FF033CC}"/>
                </a:ext>
              </a:extLst>
            </p:cNvPr>
            <p:cNvGrpSpPr/>
            <p:nvPr/>
          </p:nvGrpSpPr>
          <p:grpSpPr>
            <a:xfrm>
              <a:off x="305995" y="4986637"/>
              <a:ext cx="9315559" cy="1800000"/>
              <a:chOff x="305995" y="4986637"/>
              <a:chExt cx="9315559" cy="1800000"/>
            </a:xfrm>
          </p:grpSpPr>
          <p:grpSp>
            <p:nvGrpSpPr>
              <p:cNvPr id="113" name="グループ化 112">
                <a:extLst>
                  <a:ext uri="{FF2B5EF4-FFF2-40B4-BE49-F238E27FC236}">
                    <a16:creationId xmlns:a16="http://schemas.microsoft.com/office/drawing/2014/main" id="{C2E3AEBC-6E5A-CD41-8869-76918E7DC2DE}"/>
                  </a:ext>
                </a:extLst>
              </p:cNvPr>
              <p:cNvGrpSpPr/>
              <p:nvPr/>
            </p:nvGrpSpPr>
            <p:grpSpPr>
              <a:xfrm>
                <a:off x="7781278" y="5155100"/>
                <a:ext cx="1840276" cy="1631537"/>
                <a:chOff x="7781278" y="5155100"/>
                <a:chExt cx="1840276" cy="1631537"/>
              </a:xfrm>
            </p:grpSpPr>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BF4C1A2-DB3A-5F77-C92F-04E838D2AEC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216" t="24012" r="10923" b="45123"/>
                <a:stretch/>
              </p:blipFill>
              <p:spPr>
                <a:xfrm>
                  <a:off x="7800005" y="5155100"/>
                  <a:ext cx="1800000" cy="1627688"/>
                </a:xfrm>
                <a:prstGeom prst="rect">
                  <a:avLst/>
                </a:prstGeom>
                <a:ln>
                  <a:solidFill>
                    <a:srgbClr val="83992A"/>
                  </a:solidFill>
                </a:ln>
              </p:spPr>
            </p:pic>
            <p:sp>
              <p:nvSpPr>
                <p:cNvPr id="104" name="正方形/長方形 103">
                  <a:extLst>
                    <a:ext uri="{FF2B5EF4-FFF2-40B4-BE49-F238E27FC236}">
                      <a16:creationId xmlns:a16="http://schemas.microsoft.com/office/drawing/2014/main" id="{8ACA9B29-950B-1D08-609E-524120AAF848}"/>
                    </a:ext>
                  </a:extLst>
                </p:cNvPr>
                <p:cNvSpPr/>
                <p:nvPr/>
              </p:nvSpPr>
              <p:spPr>
                <a:xfrm>
                  <a:off x="7781278" y="5749090"/>
                  <a:ext cx="1840276" cy="1037547"/>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16" name="グループ化 115">
                <a:extLst>
                  <a:ext uri="{FF2B5EF4-FFF2-40B4-BE49-F238E27FC236}">
                    <a16:creationId xmlns:a16="http://schemas.microsoft.com/office/drawing/2014/main" id="{3761F0A1-F5D1-965A-1E4A-6C902CE4CA19}"/>
                  </a:ext>
                </a:extLst>
              </p:cNvPr>
              <p:cNvGrpSpPr/>
              <p:nvPr/>
            </p:nvGrpSpPr>
            <p:grpSpPr>
              <a:xfrm>
                <a:off x="5923803" y="4986637"/>
                <a:ext cx="1954427" cy="1800000"/>
                <a:chOff x="5923803" y="4986637"/>
                <a:chExt cx="1954427" cy="1800000"/>
              </a:xfrm>
            </p:grpSpPr>
            <p:grpSp>
              <p:nvGrpSpPr>
                <p:cNvPr id="115" name="グループ化 114">
                  <a:extLst>
                    <a:ext uri="{FF2B5EF4-FFF2-40B4-BE49-F238E27FC236}">
                      <a16:creationId xmlns:a16="http://schemas.microsoft.com/office/drawing/2014/main" id="{36623C3B-F1A3-3545-980D-6E804BF16DFE}"/>
                    </a:ext>
                  </a:extLst>
                </p:cNvPr>
                <p:cNvGrpSpPr/>
                <p:nvPr/>
              </p:nvGrpSpPr>
              <p:grpSpPr>
                <a:xfrm>
                  <a:off x="5923803" y="4986637"/>
                  <a:ext cx="1811624" cy="1800000"/>
                  <a:chOff x="5923803" y="4986637"/>
                  <a:chExt cx="1811624" cy="1800000"/>
                </a:xfrm>
              </p:grpSpPr>
              <p:grpSp>
                <p:nvGrpSpPr>
                  <p:cNvPr id="114" name="グループ化 113">
                    <a:extLst>
                      <a:ext uri="{FF2B5EF4-FFF2-40B4-BE49-F238E27FC236}">
                        <a16:creationId xmlns:a16="http://schemas.microsoft.com/office/drawing/2014/main" id="{8D908773-F3C5-E613-BE8F-77BEC50F19C0}"/>
                      </a:ext>
                    </a:extLst>
                  </p:cNvPr>
                  <p:cNvGrpSpPr/>
                  <p:nvPr/>
                </p:nvGrpSpPr>
                <p:grpSpPr>
                  <a:xfrm>
                    <a:off x="5923803" y="4986637"/>
                    <a:ext cx="1811624" cy="1800000"/>
                    <a:chOff x="5923803" y="4986637"/>
                    <a:chExt cx="1811624" cy="1800000"/>
                  </a:xfrm>
                </p:grpSpPr>
                <p:pic>
                  <p:nvPicPr>
                    <p:cNvPr id="8" name="図 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4EE88948-A11F-098F-434A-C2C076FE63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856" t="62405" r="11489" b="20732"/>
                    <a:stretch/>
                  </p:blipFill>
                  <p:spPr>
                    <a:xfrm>
                      <a:off x="5934239" y="5858609"/>
                      <a:ext cx="1800000" cy="928028"/>
                    </a:xfrm>
                    <a:prstGeom prst="rect">
                      <a:avLst/>
                    </a:prstGeom>
                    <a:ln>
                      <a:solidFill>
                        <a:srgbClr val="83992A"/>
                      </a:solidFill>
                    </a:ln>
                  </p:spPr>
                </p:pic>
                <p:pic>
                  <p:nvPicPr>
                    <p:cNvPr id="101" name="図 10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8C9CE3E-8AB2-55D7-EC11-D9CE3A5954A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742" t="24863" r="12603" b="60762"/>
                    <a:stretch/>
                  </p:blipFill>
                  <p:spPr>
                    <a:xfrm>
                      <a:off x="5934239" y="4986637"/>
                      <a:ext cx="1800000" cy="791084"/>
                    </a:xfrm>
                    <a:prstGeom prst="rect">
                      <a:avLst/>
                    </a:prstGeom>
                    <a:ln>
                      <a:solidFill>
                        <a:srgbClr val="83992A"/>
                      </a:solidFill>
                    </a:ln>
                  </p:spPr>
                </p:pic>
                <p:sp>
                  <p:nvSpPr>
                    <p:cNvPr id="110" name="小波 109">
                      <a:extLst>
                        <a:ext uri="{FF2B5EF4-FFF2-40B4-BE49-F238E27FC236}">
                          <a16:creationId xmlns:a16="http://schemas.microsoft.com/office/drawing/2014/main" id="{E0A7268B-E20E-0D86-B260-2207FFC344C3}"/>
                        </a:ext>
                      </a:extLst>
                    </p:cNvPr>
                    <p:cNvSpPr/>
                    <p:nvPr/>
                  </p:nvSpPr>
                  <p:spPr>
                    <a:xfrm>
                      <a:off x="5923803" y="5701303"/>
                      <a:ext cx="1811624" cy="170234"/>
                    </a:xfrm>
                    <a:prstGeom prst="doubleWave">
                      <a:avLst>
                        <a:gd name="adj1" fmla="val 6250"/>
                        <a:gd name="adj2" fmla="val 0"/>
                      </a:avLst>
                    </a:prstGeom>
                    <a:solidFill>
                      <a:sysClr val="window" lastClr="FFFFFF"/>
                    </a:solidFill>
                    <a:ln w="3175"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02" name="正方形/長方形 101">
                    <a:extLst>
                      <a:ext uri="{FF2B5EF4-FFF2-40B4-BE49-F238E27FC236}">
                        <a16:creationId xmlns:a16="http://schemas.microsoft.com/office/drawing/2014/main" id="{DD47A2B0-7C3F-7584-D864-6A41AFCF02EF}"/>
                      </a:ext>
                    </a:extLst>
                  </p:cNvPr>
                  <p:cNvSpPr/>
                  <p:nvPr/>
                </p:nvSpPr>
                <p:spPr>
                  <a:xfrm>
                    <a:off x="5947371" y="5984833"/>
                    <a:ext cx="1726386" cy="486715"/>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63" name="矢印: 右 62">
                  <a:extLst>
                    <a:ext uri="{FF2B5EF4-FFF2-40B4-BE49-F238E27FC236}">
                      <a16:creationId xmlns:a16="http://schemas.microsoft.com/office/drawing/2014/main" id="{D8B7540A-5536-B7D4-63B5-85A5A6D58E8E}"/>
                    </a:ext>
                  </a:extLst>
                </p:cNvPr>
                <p:cNvSpPr/>
                <p:nvPr/>
              </p:nvSpPr>
              <p:spPr>
                <a:xfrm>
                  <a:off x="7620046" y="6111547"/>
                  <a:ext cx="258184"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21" name="グループ化 120">
                <a:extLst>
                  <a:ext uri="{FF2B5EF4-FFF2-40B4-BE49-F238E27FC236}">
                    <a16:creationId xmlns:a16="http://schemas.microsoft.com/office/drawing/2014/main" id="{86A0B203-0CE3-35A2-AC43-E85128CFF70D}"/>
                  </a:ext>
                </a:extLst>
              </p:cNvPr>
              <p:cNvGrpSpPr/>
              <p:nvPr/>
            </p:nvGrpSpPr>
            <p:grpSpPr>
              <a:xfrm>
                <a:off x="4062714" y="4986637"/>
                <a:ext cx="1917616" cy="1800000"/>
                <a:chOff x="4062714" y="4986637"/>
                <a:chExt cx="1917616" cy="1800000"/>
              </a:xfrm>
            </p:grpSpPr>
            <p:grpSp>
              <p:nvGrpSpPr>
                <p:cNvPr id="118" name="グループ化 117">
                  <a:extLst>
                    <a:ext uri="{FF2B5EF4-FFF2-40B4-BE49-F238E27FC236}">
                      <a16:creationId xmlns:a16="http://schemas.microsoft.com/office/drawing/2014/main" id="{8B8392CF-562A-3B11-20E9-D940167E44A6}"/>
                    </a:ext>
                  </a:extLst>
                </p:cNvPr>
                <p:cNvGrpSpPr/>
                <p:nvPr/>
              </p:nvGrpSpPr>
              <p:grpSpPr>
                <a:xfrm>
                  <a:off x="4062714" y="4986637"/>
                  <a:ext cx="1800000" cy="1800000"/>
                  <a:chOff x="4062714" y="4986637"/>
                  <a:chExt cx="1800000" cy="1800000"/>
                </a:xfrm>
              </p:grpSpPr>
              <p:pic>
                <p:nvPicPr>
                  <p:cNvPr id="60" name="図 59"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E91599D-B2B6-F06B-7B72-FF561A3122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64" t="40656" r="11260" b="26005"/>
                  <a:stretch/>
                </p:blipFill>
                <p:spPr>
                  <a:xfrm>
                    <a:off x="4062714" y="4986637"/>
                    <a:ext cx="1800000" cy="1800000"/>
                  </a:xfrm>
                  <a:prstGeom prst="rect">
                    <a:avLst/>
                  </a:prstGeom>
                  <a:ln>
                    <a:solidFill>
                      <a:srgbClr val="83992A"/>
                    </a:solidFill>
                  </a:ln>
                </p:spPr>
              </p:pic>
              <p:sp>
                <p:nvSpPr>
                  <p:cNvPr id="61" name="正方形/長方形 60">
                    <a:extLst>
                      <a:ext uri="{FF2B5EF4-FFF2-40B4-BE49-F238E27FC236}">
                        <a16:creationId xmlns:a16="http://schemas.microsoft.com/office/drawing/2014/main" id="{1C1D6DBC-B857-763B-54D8-C2FBA7E824C9}"/>
                      </a:ext>
                    </a:extLst>
                  </p:cNvPr>
                  <p:cNvSpPr/>
                  <p:nvPr/>
                </p:nvSpPr>
                <p:spPr>
                  <a:xfrm>
                    <a:off x="4140395" y="5381721"/>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59" name="矢印: 右 58">
                  <a:extLst>
                    <a:ext uri="{FF2B5EF4-FFF2-40B4-BE49-F238E27FC236}">
                      <a16:creationId xmlns:a16="http://schemas.microsoft.com/office/drawing/2014/main" id="{868DCB80-05C2-8DAF-9DAE-33FABF19EDD4}"/>
                    </a:ext>
                  </a:extLst>
                </p:cNvPr>
                <p:cNvSpPr/>
                <p:nvPr/>
              </p:nvSpPr>
              <p:spPr>
                <a:xfrm rot="3500118">
                  <a:off x="5566444" y="5697188"/>
                  <a:ext cx="594485"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23" name="グループ化 122">
                <a:extLst>
                  <a:ext uri="{FF2B5EF4-FFF2-40B4-BE49-F238E27FC236}">
                    <a16:creationId xmlns:a16="http://schemas.microsoft.com/office/drawing/2014/main" id="{15461887-78E5-E6F7-2110-8CE88FCA4E09}"/>
                  </a:ext>
                </a:extLst>
              </p:cNvPr>
              <p:cNvGrpSpPr/>
              <p:nvPr/>
            </p:nvGrpSpPr>
            <p:grpSpPr>
              <a:xfrm>
                <a:off x="2185372" y="4986637"/>
                <a:ext cx="1999068" cy="1800000"/>
                <a:chOff x="2185372" y="4986637"/>
                <a:chExt cx="1999068" cy="1800000"/>
              </a:xfrm>
            </p:grpSpPr>
            <p:grpSp>
              <p:nvGrpSpPr>
                <p:cNvPr id="54" name="グループ化 53">
                  <a:extLst>
                    <a:ext uri="{FF2B5EF4-FFF2-40B4-BE49-F238E27FC236}">
                      <a16:creationId xmlns:a16="http://schemas.microsoft.com/office/drawing/2014/main" id="{A51F5E71-A9C3-16CB-8653-B6BCDE96FE3A}"/>
                    </a:ext>
                  </a:extLst>
                </p:cNvPr>
                <p:cNvGrpSpPr/>
                <p:nvPr/>
              </p:nvGrpSpPr>
              <p:grpSpPr>
                <a:xfrm>
                  <a:off x="2185372" y="4986637"/>
                  <a:ext cx="1800000" cy="1800000"/>
                  <a:chOff x="2161736" y="4305367"/>
                  <a:chExt cx="1800000" cy="1800000"/>
                </a:xfrm>
              </p:grpSpPr>
              <p:pic>
                <p:nvPicPr>
                  <p:cNvPr id="56" name="図 5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360FE9D-790F-EB19-534F-281C0647B1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74" t="56119" r="11468" b="9927"/>
                  <a:stretch/>
                </p:blipFill>
                <p:spPr>
                  <a:xfrm>
                    <a:off x="2161736" y="4305367"/>
                    <a:ext cx="1800000" cy="1800000"/>
                  </a:xfrm>
                  <a:prstGeom prst="rect">
                    <a:avLst/>
                  </a:prstGeom>
                  <a:ln>
                    <a:solidFill>
                      <a:srgbClr val="83992A"/>
                    </a:solidFill>
                  </a:ln>
                </p:spPr>
              </p:pic>
              <p:sp>
                <p:nvSpPr>
                  <p:cNvPr id="57" name="正方形/長方形 56">
                    <a:extLst>
                      <a:ext uri="{FF2B5EF4-FFF2-40B4-BE49-F238E27FC236}">
                        <a16:creationId xmlns:a16="http://schemas.microsoft.com/office/drawing/2014/main" id="{7F52716D-C644-17F0-9FC0-C0ED76483F20}"/>
                      </a:ext>
                    </a:extLst>
                  </p:cNvPr>
                  <p:cNvSpPr/>
                  <p:nvPr/>
                </p:nvSpPr>
                <p:spPr>
                  <a:xfrm>
                    <a:off x="2271707" y="4710996"/>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55" name="矢印: 右 54">
                  <a:extLst>
                    <a:ext uri="{FF2B5EF4-FFF2-40B4-BE49-F238E27FC236}">
                      <a16:creationId xmlns:a16="http://schemas.microsoft.com/office/drawing/2014/main" id="{B3CFCC21-549B-9240-C715-4B6D962F5770}"/>
                    </a:ext>
                  </a:extLst>
                </p:cNvPr>
                <p:cNvSpPr/>
                <p:nvPr/>
              </p:nvSpPr>
              <p:spPr>
                <a:xfrm>
                  <a:off x="3855590" y="5424999"/>
                  <a:ext cx="32885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9" name="グループ化 48">
                <a:extLst>
                  <a:ext uri="{FF2B5EF4-FFF2-40B4-BE49-F238E27FC236}">
                    <a16:creationId xmlns:a16="http://schemas.microsoft.com/office/drawing/2014/main" id="{9E199D5A-3DBA-B8F8-0F75-4F26BA283987}"/>
                  </a:ext>
                </a:extLst>
              </p:cNvPr>
              <p:cNvGrpSpPr/>
              <p:nvPr/>
            </p:nvGrpSpPr>
            <p:grpSpPr>
              <a:xfrm>
                <a:off x="305995" y="4986637"/>
                <a:ext cx="2063021" cy="1800000"/>
                <a:chOff x="283103" y="4305367"/>
                <a:chExt cx="2063021" cy="1800000"/>
              </a:xfrm>
            </p:grpSpPr>
            <p:grpSp>
              <p:nvGrpSpPr>
                <p:cNvPr id="50" name="グループ化 49">
                  <a:extLst>
                    <a:ext uri="{FF2B5EF4-FFF2-40B4-BE49-F238E27FC236}">
                      <a16:creationId xmlns:a16="http://schemas.microsoft.com/office/drawing/2014/main" id="{9A97CC7F-3363-3EFA-DF30-DD06AB6E02B2}"/>
                    </a:ext>
                  </a:extLst>
                </p:cNvPr>
                <p:cNvGrpSpPr/>
                <p:nvPr/>
              </p:nvGrpSpPr>
              <p:grpSpPr>
                <a:xfrm>
                  <a:off x="283103" y="4305367"/>
                  <a:ext cx="1800000" cy="1800000"/>
                  <a:chOff x="283103" y="4305367"/>
                  <a:chExt cx="1800000" cy="1800000"/>
                </a:xfrm>
              </p:grpSpPr>
              <p:pic>
                <p:nvPicPr>
                  <p:cNvPr id="52" name="図 5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F24F22C-7D25-9012-D0F1-346FCB5773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948" t="15240" r="11024" b="50554"/>
                  <a:stretch/>
                </p:blipFill>
                <p:spPr>
                  <a:xfrm>
                    <a:off x="283103" y="4305367"/>
                    <a:ext cx="1800000" cy="1800000"/>
                  </a:xfrm>
                  <a:prstGeom prst="rect">
                    <a:avLst/>
                  </a:prstGeom>
                  <a:ln>
                    <a:solidFill>
                      <a:srgbClr val="83992A"/>
                    </a:solidFill>
                  </a:ln>
                </p:spPr>
              </p:pic>
              <p:sp>
                <p:nvSpPr>
                  <p:cNvPr id="53" name="正方形/長方形 52">
                    <a:extLst>
                      <a:ext uri="{FF2B5EF4-FFF2-40B4-BE49-F238E27FC236}">
                        <a16:creationId xmlns:a16="http://schemas.microsoft.com/office/drawing/2014/main" id="{3FE57789-C17B-65C9-5C16-A1022E629A88}"/>
                      </a:ext>
                    </a:extLst>
                  </p:cNvPr>
                  <p:cNvSpPr/>
                  <p:nvPr/>
                </p:nvSpPr>
                <p:spPr>
                  <a:xfrm>
                    <a:off x="377984" y="4979978"/>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51" name="矢印: 右 50">
                  <a:extLst>
                    <a:ext uri="{FF2B5EF4-FFF2-40B4-BE49-F238E27FC236}">
                      <a16:creationId xmlns:a16="http://schemas.microsoft.com/office/drawing/2014/main" id="{4AD1B987-C1BC-B6BB-20B8-680318AA7A33}"/>
                    </a:ext>
                  </a:extLst>
                </p:cNvPr>
                <p:cNvSpPr/>
                <p:nvPr/>
              </p:nvSpPr>
              <p:spPr>
                <a:xfrm rot="19446395">
                  <a:off x="1902878" y="4888311"/>
                  <a:ext cx="443246"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sp>
        <p:nvSpPr>
          <p:cNvPr id="65" name="テキスト ボックス 64">
            <a:extLst>
              <a:ext uri="{FF2B5EF4-FFF2-40B4-BE49-F238E27FC236}">
                <a16:creationId xmlns:a16="http://schemas.microsoft.com/office/drawing/2014/main" id="{A01EDB3B-DAE6-2C08-C481-23194A18E47A}"/>
              </a:ext>
            </a:extLst>
          </p:cNvPr>
          <p:cNvSpPr txBox="1"/>
          <p:nvPr/>
        </p:nvSpPr>
        <p:spPr>
          <a:xfrm>
            <a:off x="244326" y="425268"/>
            <a:ext cx="7435155"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（１）　ケガをして、高額な医療費がかかった場合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41" name="グループ化 40">
            <a:extLst>
              <a:ext uri="{FF2B5EF4-FFF2-40B4-BE49-F238E27FC236}">
                <a16:creationId xmlns:a16="http://schemas.microsoft.com/office/drawing/2014/main" id="{C9E04DB0-3052-877E-765D-83E348D04B49}"/>
              </a:ext>
            </a:extLst>
          </p:cNvPr>
          <p:cNvGrpSpPr/>
          <p:nvPr/>
        </p:nvGrpSpPr>
        <p:grpSpPr>
          <a:xfrm>
            <a:off x="6696000" y="692696"/>
            <a:ext cx="1808623" cy="1800000"/>
            <a:chOff x="6696000" y="692696"/>
            <a:chExt cx="1808623" cy="1800000"/>
          </a:xfrm>
        </p:grpSpPr>
        <p:pic>
          <p:nvPicPr>
            <p:cNvPr id="66" name="図 65" descr="グラフィカル ユーザー インターフェイス, テキスト, アプリケーション&#10;&#10;自動的に生成された説明">
              <a:extLst>
                <a:ext uri="{FF2B5EF4-FFF2-40B4-BE49-F238E27FC236}">
                  <a16:creationId xmlns:a16="http://schemas.microsoft.com/office/drawing/2014/main" id="{694BA85E-9CE0-411F-77EE-D130369E054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603" t="24321" r="10686" b="41169"/>
            <a:stretch/>
          </p:blipFill>
          <p:spPr>
            <a:xfrm>
              <a:off x="6704622" y="692696"/>
              <a:ext cx="1800001" cy="1800000"/>
            </a:xfrm>
            <a:prstGeom prst="rect">
              <a:avLst/>
            </a:prstGeom>
            <a:ln>
              <a:solidFill>
                <a:srgbClr val="83992A"/>
              </a:solidFill>
            </a:ln>
          </p:spPr>
        </p:pic>
        <p:sp>
          <p:nvSpPr>
            <p:cNvPr id="67" name="正方形/長方形 66">
              <a:extLst>
                <a:ext uri="{FF2B5EF4-FFF2-40B4-BE49-F238E27FC236}">
                  <a16:creationId xmlns:a16="http://schemas.microsoft.com/office/drawing/2014/main" id="{2B519D65-C8B7-8D0B-6865-741DE50A4FEB}"/>
                </a:ext>
              </a:extLst>
            </p:cNvPr>
            <p:cNvSpPr/>
            <p:nvPr/>
          </p:nvSpPr>
          <p:spPr>
            <a:xfrm>
              <a:off x="6696000" y="1292419"/>
              <a:ext cx="1800000" cy="1200276"/>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30" name="正方形/長方形 29">
            <a:extLst>
              <a:ext uri="{FF2B5EF4-FFF2-40B4-BE49-F238E27FC236}">
                <a16:creationId xmlns:a16="http://schemas.microsoft.com/office/drawing/2014/main" id="{898C366F-B8CE-64B6-3FA6-BFF0DC758AD8}"/>
              </a:ext>
            </a:extLst>
          </p:cNvPr>
          <p:cNvSpPr/>
          <p:nvPr/>
        </p:nvSpPr>
        <p:spPr>
          <a:xfrm>
            <a:off x="2497094" y="1380694"/>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28" name="グループ化 27">
            <a:extLst>
              <a:ext uri="{FF2B5EF4-FFF2-40B4-BE49-F238E27FC236}">
                <a16:creationId xmlns:a16="http://schemas.microsoft.com/office/drawing/2014/main" id="{22BCACDA-918F-1B9A-F224-4371349DEF5D}"/>
              </a:ext>
            </a:extLst>
          </p:cNvPr>
          <p:cNvGrpSpPr/>
          <p:nvPr/>
        </p:nvGrpSpPr>
        <p:grpSpPr>
          <a:xfrm>
            <a:off x="7662814" y="2661486"/>
            <a:ext cx="2006276" cy="476657"/>
            <a:chOff x="7782587" y="2661566"/>
            <a:chExt cx="2006276" cy="476657"/>
          </a:xfrm>
        </p:grpSpPr>
        <p:grpSp>
          <p:nvGrpSpPr>
            <p:cNvPr id="17" name="グループ化 16">
              <a:extLst>
                <a:ext uri="{FF2B5EF4-FFF2-40B4-BE49-F238E27FC236}">
                  <a16:creationId xmlns:a16="http://schemas.microsoft.com/office/drawing/2014/main" id="{C5681F51-BB8B-29B0-0BB5-3490DA832C17}"/>
                </a:ext>
              </a:extLst>
            </p:cNvPr>
            <p:cNvGrpSpPr/>
            <p:nvPr/>
          </p:nvGrpSpPr>
          <p:grpSpPr>
            <a:xfrm>
              <a:off x="7782587" y="2661566"/>
              <a:ext cx="2006276" cy="431428"/>
              <a:chOff x="6433292" y="-243546"/>
              <a:chExt cx="2006276" cy="664002"/>
            </a:xfrm>
          </p:grpSpPr>
          <p:sp>
            <p:nvSpPr>
              <p:cNvPr id="18" name="テキスト ボックス 17">
                <a:extLst>
                  <a:ext uri="{FF2B5EF4-FFF2-40B4-BE49-F238E27FC236}">
                    <a16:creationId xmlns:a16="http://schemas.microsoft.com/office/drawing/2014/main" id="{18BF6D57-DECC-0E4E-304B-C8F427DC71D9}"/>
                  </a:ext>
                </a:extLst>
              </p:cNvPr>
              <p:cNvSpPr txBox="1"/>
              <p:nvPr/>
            </p:nvSpPr>
            <p:spPr>
              <a:xfrm>
                <a:off x="6869359" y="-5867"/>
                <a:ext cx="1570209" cy="426323"/>
              </a:xfrm>
              <a:prstGeom prst="rect">
                <a:avLst/>
              </a:prstGeom>
              <a:noFill/>
            </p:spPr>
            <p:txBody>
              <a:bodyPr wrap="square">
                <a:spAutoFit/>
              </a:bodyPr>
              <a:lstStyle/>
              <a:p>
                <a:r>
                  <a:rPr lang="ja-JP" altLang="en-US" sz="1200" dirty="0">
                    <a:latin typeface="UD デジタル 教科書体 NK-R" panose="02020400000000000000" pitchFamily="18" charset="-128"/>
                    <a:ea typeface="UD デジタル 教科書体 NK-R" panose="02020400000000000000" pitchFamily="18" charset="-128"/>
                    <a:hlinkClick r:id="rId11"/>
                  </a:rPr>
                  <a:t>傷病手当金について</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0CDB93C5-88F9-3D36-682A-9DDF20FF0D8A}"/>
                  </a:ext>
                </a:extLst>
              </p:cNvPr>
              <p:cNvSpPr txBox="1"/>
              <p:nvPr/>
            </p:nvSpPr>
            <p:spPr>
              <a:xfrm>
                <a:off x="6433292" y="-243546"/>
                <a:ext cx="1570625" cy="402638"/>
              </a:xfrm>
              <a:prstGeom prst="rect">
                <a:avLst/>
              </a:prstGeom>
              <a:noFill/>
            </p:spPr>
            <p:txBody>
              <a:bodyPr wrap="square">
                <a:spAutoFit/>
              </a:bodyPr>
              <a:lstStyle/>
              <a:p>
                <a:r>
                  <a:rPr lang="ja-JP" altLang="en-US" sz="1100" dirty="0">
                    <a:solidFill>
                      <a:srgbClr val="2E3136"/>
                    </a:solidFill>
                    <a:latin typeface="UD デジタル 教科書体 NK-R" panose="02020400000000000000" pitchFamily="18" charset="-128"/>
                    <a:ea typeface="UD デジタル 教科書体 NK-R" panose="02020400000000000000" pitchFamily="18" charset="-128"/>
                  </a:rPr>
                  <a:t>制度の詳細はこちら</a:t>
                </a:r>
                <a:endParaRPr lang="ja-JP" altLang="en-US" sz="1100" dirty="0">
                  <a:latin typeface="+mn-ea"/>
                </a:endParaRPr>
              </a:p>
            </p:txBody>
          </p:sp>
        </p:grpSp>
        <p:sp>
          <p:nvSpPr>
            <p:cNvPr id="26" name="テキスト ボックス 25">
              <a:extLst>
                <a:ext uri="{FF2B5EF4-FFF2-40B4-BE49-F238E27FC236}">
                  <a16:creationId xmlns:a16="http://schemas.microsoft.com/office/drawing/2014/main" id="{4648ED20-14D6-C137-A37B-319372B57EDD}"/>
                </a:ext>
              </a:extLst>
            </p:cNvPr>
            <p:cNvSpPr txBox="1"/>
            <p:nvPr/>
          </p:nvSpPr>
          <p:spPr>
            <a:xfrm>
              <a:off x="8013009" y="2799669"/>
              <a:ext cx="318062" cy="338554"/>
            </a:xfrm>
            <a:prstGeom prst="rect">
              <a:avLst/>
            </a:prstGeom>
            <a:noFill/>
          </p:spPr>
          <p:txBody>
            <a:bodyPr wrap="square">
              <a:spAutoFit/>
            </a:bodyPr>
            <a:lstStyle/>
            <a:p>
              <a:r>
                <a:rPr lang="ja-JP" altLang="en-US" sz="1400" dirty="0">
                  <a:latin typeface="+mn-ea"/>
                </a:rPr>
                <a:t>☞</a:t>
              </a:r>
              <a:r>
                <a:rPr lang="ja-JP" altLang="en-US" sz="1600" dirty="0">
                  <a:latin typeface="+mn-ea"/>
                </a:rPr>
                <a:t>　</a:t>
              </a:r>
              <a:endParaRPr lang="ja-JP" altLang="en-US" sz="1100" dirty="0">
                <a:latin typeface="+mn-ea"/>
              </a:endParaRPr>
            </a:p>
          </p:txBody>
        </p:sp>
      </p:grpSp>
      <p:grpSp>
        <p:nvGrpSpPr>
          <p:cNvPr id="42" name="グループ化 41">
            <a:extLst>
              <a:ext uri="{FF2B5EF4-FFF2-40B4-BE49-F238E27FC236}">
                <a16:creationId xmlns:a16="http://schemas.microsoft.com/office/drawing/2014/main" id="{FC4FFEFF-38FB-DC33-2344-FAAF3D18B089}"/>
              </a:ext>
            </a:extLst>
          </p:cNvPr>
          <p:cNvGrpSpPr/>
          <p:nvPr/>
        </p:nvGrpSpPr>
        <p:grpSpPr>
          <a:xfrm>
            <a:off x="4549753" y="692696"/>
            <a:ext cx="2028934" cy="1803871"/>
            <a:chOff x="4549753" y="692696"/>
            <a:chExt cx="2028934" cy="1803871"/>
          </a:xfrm>
        </p:grpSpPr>
        <p:pic>
          <p:nvPicPr>
            <p:cNvPr id="77" name="図 7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769A67A-8E13-C8AA-8CC8-F0DF4E730D3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2813" t="54986" r="11057" b="25512"/>
            <a:stretch/>
          </p:blipFill>
          <p:spPr>
            <a:xfrm>
              <a:off x="4549753" y="1446568"/>
              <a:ext cx="1800000" cy="1049999"/>
            </a:xfrm>
            <a:prstGeom prst="rect">
              <a:avLst/>
            </a:prstGeom>
            <a:ln>
              <a:solidFill>
                <a:srgbClr val="83992A"/>
              </a:solidFill>
            </a:ln>
          </p:spPr>
        </p:pic>
        <p:pic>
          <p:nvPicPr>
            <p:cNvPr id="78" name="図 7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EED846F-6586-78A0-D32C-2A1AA9914E1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2256" t="32575" r="11612" b="42719"/>
            <a:stretch/>
          </p:blipFill>
          <p:spPr>
            <a:xfrm>
              <a:off x="4549753" y="692696"/>
              <a:ext cx="1800000" cy="1343853"/>
            </a:xfrm>
            <a:prstGeom prst="rect">
              <a:avLst/>
            </a:prstGeom>
            <a:ln>
              <a:solidFill>
                <a:srgbClr val="83992A"/>
              </a:solidFill>
            </a:ln>
          </p:spPr>
        </p:pic>
        <p:sp>
          <p:nvSpPr>
            <p:cNvPr id="79" name="小波 78">
              <a:extLst>
                <a:ext uri="{FF2B5EF4-FFF2-40B4-BE49-F238E27FC236}">
                  <a16:creationId xmlns:a16="http://schemas.microsoft.com/office/drawing/2014/main" id="{2AFF17BB-A248-7736-1A61-24800D4CD665}"/>
                </a:ext>
              </a:extLst>
            </p:cNvPr>
            <p:cNvSpPr/>
            <p:nvPr/>
          </p:nvSpPr>
          <p:spPr>
            <a:xfrm>
              <a:off x="4549753" y="1952864"/>
              <a:ext cx="1800000" cy="170234"/>
            </a:xfrm>
            <a:prstGeom prst="doubleWave">
              <a:avLst>
                <a:gd name="adj1" fmla="val 6250"/>
                <a:gd name="adj2" fmla="val 0"/>
              </a:avLst>
            </a:prstGeom>
            <a:solidFill>
              <a:sysClr val="window" lastClr="FFFFFF"/>
            </a:solidFill>
            <a:ln w="3175"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1" name="正方形/長方形 30">
              <a:extLst>
                <a:ext uri="{FF2B5EF4-FFF2-40B4-BE49-F238E27FC236}">
                  <a16:creationId xmlns:a16="http://schemas.microsoft.com/office/drawing/2014/main" id="{1C3D7F4E-02BA-58B1-CDBA-D6CCE4289813}"/>
                </a:ext>
              </a:extLst>
            </p:cNvPr>
            <p:cNvSpPr/>
            <p:nvPr/>
          </p:nvSpPr>
          <p:spPr>
            <a:xfrm>
              <a:off x="4631714" y="2202558"/>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3" name="矢印: 右 72">
              <a:extLst>
                <a:ext uri="{FF2B5EF4-FFF2-40B4-BE49-F238E27FC236}">
                  <a16:creationId xmlns:a16="http://schemas.microsoft.com/office/drawing/2014/main" id="{F43230DB-2FF2-6ACB-27BD-A02EFBECD80F}"/>
                </a:ext>
              </a:extLst>
            </p:cNvPr>
            <p:cNvSpPr/>
            <p:nvPr/>
          </p:nvSpPr>
          <p:spPr>
            <a:xfrm rot="18714555">
              <a:off x="6017408" y="1886558"/>
              <a:ext cx="889272"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4" name="グループ化 43">
            <a:extLst>
              <a:ext uri="{FF2B5EF4-FFF2-40B4-BE49-F238E27FC236}">
                <a16:creationId xmlns:a16="http://schemas.microsoft.com/office/drawing/2014/main" id="{B4A9FB2F-7FCA-DC21-0DD4-6EC945C9A886}"/>
              </a:ext>
            </a:extLst>
          </p:cNvPr>
          <p:cNvGrpSpPr/>
          <p:nvPr/>
        </p:nvGrpSpPr>
        <p:grpSpPr>
          <a:xfrm>
            <a:off x="2394884" y="692696"/>
            <a:ext cx="2089768" cy="1800000"/>
            <a:chOff x="2394884" y="692696"/>
            <a:chExt cx="2089768" cy="1800000"/>
          </a:xfrm>
        </p:grpSpPr>
        <p:pic>
          <p:nvPicPr>
            <p:cNvPr id="69" name="図 6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3422434-E401-8EB4-6ABC-20E29B92FA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74" t="56119" r="11468" b="9927"/>
            <a:stretch/>
          </p:blipFill>
          <p:spPr>
            <a:xfrm>
              <a:off x="2394884" y="692696"/>
              <a:ext cx="1800001" cy="1800000"/>
            </a:xfrm>
            <a:prstGeom prst="rect">
              <a:avLst/>
            </a:prstGeom>
            <a:ln>
              <a:solidFill>
                <a:srgbClr val="83992A"/>
              </a:solidFill>
            </a:ln>
          </p:spPr>
        </p:pic>
        <p:sp>
          <p:nvSpPr>
            <p:cNvPr id="39" name="正方形/長方形 38">
              <a:extLst>
                <a:ext uri="{FF2B5EF4-FFF2-40B4-BE49-F238E27FC236}">
                  <a16:creationId xmlns:a16="http://schemas.microsoft.com/office/drawing/2014/main" id="{215C9A5A-8EA8-D159-F840-5641DDB5CE39}"/>
                </a:ext>
              </a:extLst>
            </p:cNvPr>
            <p:cNvSpPr/>
            <p:nvPr/>
          </p:nvSpPr>
          <p:spPr>
            <a:xfrm>
              <a:off x="2501405" y="1399322"/>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2" name="矢印: 右 71">
              <a:extLst>
                <a:ext uri="{FF2B5EF4-FFF2-40B4-BE49-F238E27FC236}">
                  <a16:creationId xmlns:a16="http://schemas.microsoft.com/office/drawing/2014/main" id="{1943FEFD-BD03-3A87-7854-008FB6B9CF5E}"/>
                </a:ext>
              </a:extLst>
            </p:cNvPr>
            <p:cNvSpPr/>
            <p:nvPr/>
          </p:nvSpPr>
          <p:spPr>
            <a:xfrm rot="2764100">
              <a:off x="3884659" y="1782302"/>
              <a:ext cx="966699"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5" name="グループ化 44">
            <a:extLst>
              <a:ext uri="{FF2B5EF4-FFF2-40B4-BE49-F238E27FC236}">
                <a16:creationId xmlns:a16="http://schemas.microsoft.com/office/drawing/2014/main" id="{BCDA604B-E00B-754D-28F9-794F112EB47D}"/>
              </a:ext>
            </a:extLst>
          </p:cNvPr>
          <p:cNvGrpSpPr/>
          <p:nvPr/>
        </p:nvGrpSpPr>
        <p:grpSpPr>
          <a:xfrm>
            <a:off x="244326" y="692696"/>
            <a:ext cx="2278728" cy="1799999"/>
            <a:chOff x="244326" y="692696"/>
            <a:chExt cx="2278728" cy="1799999"/>
          </a:xfrm>
        </p:grpSpPr>
        <p:pic>
          <p:nvPicPr>
            <p:cNvPr id="80" name="図 79"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ADAAC88-C516-7146-1990-A265ECC5A8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948" t="15240" r="11024" b="50554"/>
            <a:stretch/>
          </p:blipFill>
          <p:spPr>
            <a:xfrm>
              <a:off x="244326" y="692696"/>
              <a:ext cx="1800000" cy="1799999"/>
            </a:xfrm>
            <a:prstGeom prst="rect">
              <a:avLst/>
            </a:prstGeom>
            <a:ln>
              <a:solidFill>
                <a:srgbClr val="83992A"/>
              </a:solidFill>
            </a:ln>
          </p:spPr>
        </p:pic>
        <p:sp>
          <p:nvSpPr>
            <p:cNvPr id="29" name="正方形/長方形 28">
              <a:extLst>
                <a:ext uri="{FF2B5EF4-FFF2-40B4-BE49-F238E27FC236}">
                  <a16:creationId xmlns:a16="http://schemas.microsoft.com/office/drawing/2014/main" id="{D9314F77-4AF7-B5AF-9B69-A894818082CD}"/>
                </a:ext>
              </a:extLst>
            </p:cNvPr>
            <p:cNvSpPr/>
            <p:nvPr/>
          </p:nvSpPr>
          <p:spPr>
            <a:xfrm>
              <a:off x="329551" y="1359856"/>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4" name="矢印: 右 73">
              <a:extLst>
                <a:ext uri="{FF2B5EF4-FFF2-40B4-BE49-F238E27FC236}">
                  <a16:creationId xmlns:a16="http://schemas.microsoft.com/office/drawing/2014/main" id="{B4178071-AF53-B301-2B4A-BC97025921F3}"/>
                </a:ext>
              </a:extLst>
            </p:cNvPr>
            <p:cNvSpPr/>
            <p:nvPr/>
          </p:nvSpPr>
          <p:spPr>
            <a:xfrm>
              <a:off x="1912163" y="1367902"/>
              <a:ext cx="610891"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Tree>
    <p:extLst>
      <p:ext uri="{BB962C8B-B14F-4D97-AF65-F5344CB8AC3E}">
        <p14:creationId xmlns:p14="http://schemas.microsoft.com/office/powerpoint/2010/main" val="92584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C228D6-FB31-81F5-73C3-8D04AE66C25B}"/>
              </a:ext>
            </a:extLst>
          </p:cNvPr>
          <p:cNvSpPr>
            <a:spLocks noGrp="1"/>
          </p:cNvSpPr>
          <p:nvPr>
            <p:ph type="title"/>
          </p:nvPr>
        </p:nvSpPr>
        <p:spPr>
          <a:xfrm>
            <a:off x="0" y="-1"/>
            <a:ext cx="9906000" cy="542629"/>
          </a:xfrm>
        </p:spPr>
        <p:txBody>
          <a:bodyPr tIns="144000" rIns="360000" bIns="72000"/>
          <a:lstStyle/>
          <a:p>
            <a:r>
              <a:rPr lang="ja-JP" altLang="en-US" sz="2000" dirty="0">
                <a:latin typeface="UD デジタル 教科書体 NK-R" panose="02020400000000000000" pitchFamily="18" charset="-128"/>
                <a:ea typeface="UD デジタル 教科書体 NK-R" panose="02020400000000000000" pitchFamily="18" charset="-128"/>
              </a:rPr>
              <a:t>（参考）高額療養費制度</a:t>
            </a:r>
          </a:p>
        </p:txBody>
      </p:sp>
      <p:sp>
        <p:nvSpPr>
          <p:cNvPr id="178188" name="Rectangle 3"/>
          <p:cNvSpPr txBox="1">
            <a:spLocks noChangeArrowheads="1"/>
          </p:cNvSpPr>
          <p:nvPr/>
        </p:nvSpPr>
        <p:spPr bwMode="auto">
          <a:xfrm>
            <a:off x="184021" y="1212183"/>
            <a:ext cx="9537958" cy="13944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180000" tIns="72000" rIns="180000" bIns="72000" anchor="ctr"/>
          <a:lstStyle>
            <a:lvl1pPr marL="180975" indent="-180975" defTabSz="9461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461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4615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461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461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461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461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461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461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9705" marR="0" lvl="0" indent="-179705" algn="l" defTabSz="946150" rtl="0" eaLnBrk="1" fontAlgn="auto" latinLnBrk="0" hangingPunct="1">
              <a:spcBef>
                <a:spcPts val="0"/>
              </a:spcBef>
              <a:spcAft>
                <a:spcPts val="600"/>
              </a:spcAft>
              <a:buClrTx/>
              <a:buSzTx/>
              <a:tabLst/>
              <a:defRPr/>
            </a:pPr>
            <a:r>
              <a:rPr kumimoji="1" lang="ja-JP" altLang="en-US" sz="1700" b="0" i="0" u="none" strike="noStrike" kern="1200" cap="none" spc="0" normalizeH="0" baseline="0" noProof="0" dirty="0">
                <a:ln>
                  <a:noFill/>
                </a:ln>
                <a:solidFill>
                  <a:srgbClr val="000000"/>
                </a:solidFill>
                <a:effectLst/>
                <a:uLnTx/>
                <a:uFillTx/>
                <a:latin typeface="UD デジタル 教科書体 NK-R"/>
                <a:ea typeface="UD デジタル 教科書体 NK-R"/>
              </a:rPr>
              <a:t>高額療養費とは、同一月（</a:t>
            </a:r>
            <a:r>
              <a:rPr kumimoji="1" lang="en-US" altLang="ja-JP" sz="1700" b="0" i="0" u="none" strike="noStrike" kern="1200" cap="none" spc="0" normalizeH="0" baseline="0" noProof="0" dirty="0">
                <a:ln>
                  <a:noFill/>
                </a:ln>
                <a:solidFill>
                  <a:srgbClr val="000000"/>
                </a:solidFill>
                <a:effectLst/>
                <a:uLnTx/>
                <a:uFillTx/>
                <a:latin typeface="UD デジタル 教科書体 NK-R"/>
                <a:ea typeface="UD デジタル 教科書体 NK-R"/>
              </a:rPr>
              <a:t>1</a:t>
            </a:r>
            <a:r>
              <a:rPr kumimoji="1" lang="ja-JP" altLang="en-US" sz="1700" b="0" i="0" u="none" strike="noStrike" kern="1200" cap="none" spc="0" normalizeH="0" baseline="0" noProof="0" dirty="0">
                <a:ln>
                  <a:noFill/>
                </a:ln>
                <a:solidFill>
                  <a:srgbClr val="000000"/>
                </a:solidFill>
                <a:effectLst/>
                <a:uLnTx/>
                <a:uFillTx/>
                <a:latin typeface="UD デジタル 教科書体 NK-R"/>
                <a:ea typeface="UD デジタル 教科書体 NK-R"/>
              </a:rPr>
              <a:t>日から月末まで）にかかった</a:t>
            </a:r>
            <a:r>
              <a:rPr kumimoji="1" lang="ja-JP" altLang="en-US" sz="1700" b="0" i="0" u="sng" strike="noStrike" kern="1200" cap="none" spc="0" normalizeH="0" baseline="0" noProof="0" dirty="0">
                <a:ln>
                  <a:noFill/>
                </a:ln>
                <a:solidFill>
                  <a:srgbClr val="000000"/>
                </a:solidFill>
                <a:effectLst/>
                <a:uLnTx/>
                <a:uFillTx/>
                <a:latin typeface="UD デジタル 教科書体 NK-R"/>
                <a:ea typeface="UD デジタル 教科書体 NK-R"/>
              </a:rPr>
              <a:t>医療費の自己負担額が高額になった場合、</a:t>
            </a:r>
            <a:r>
              <a:rPr kumimoji="1" lang="ja-JP" altLang="en-US" sz="1700" b="1" i="0" u="sng" strike="noStrike" kern="1200" cap="none" spc="0" normalizeH="0" baseline="0" noProof="0" dirty="0">
                <a:ln>
                  <a:noFill/>
                </a:ln>
                <a:solidFill>
                  <a:schemeClr val="accent2"/>
                </a:solidFill>
                <a:effectLst/>
                <a:uLnTx/>
                <a:uFillTx/>
                <a:latin typeface="UD デジタル 教科書体 NK-R"/>
                <a:ea typeface="UD デジタル 教科書体 NK-R"/>
              </a:rPr>
              <a:t>一定の金額（自己負担限度額）</a:t>
            </a:r>
            <a:r>
              <a:rPr lang="ja-JP" altLang="en-US" sz="1700" u="sng" dirty="0">
                <a:solidFill>
                  <a:srgbClr val="000000"/>
                </a:solidFill>
                <a:latin typeface="UD デジタル 教科書体 NK-R"/>
                <a:ea typeface="UD デジタル 教科書体 NK-R"/>
              </a:rPr>
              <a:t>を</a:t>
            </a:r>
            <a:r>
              <a:rPr kumimoji="1" lang="ja-JP" altLang="en-US" sz="1700" b="0" i="0" u="sng" strike="noStrike" kern="1200" cap="none" spc="0" normalizeH="0" baseline="0" noProof="0" dirty="0">
                <a:ln>
                  <a:noFill/>
                </a:ln>
                <a:solidFill>
                  <a:srgbClr val="000000"/>
                </a:solidFill>
                <a:effectLst/>
                <a:uLnTx/>
                <a:uFillTx/>
                <a:latin typeface="UD デジタル 教科書体 NK-R"/>
                <a:ea typeface="UD デジタル 教科書体 NK-R"/>
              </a:rPr>
              <a:t>超えた分が</a:t>
            </a:r>
            <a:r>
              <a:rPr lang="ja-JP" altLang="en-US" sz="1700" b="1" u="sng" dirty="0">
                <a:solidFill>
                  <a:srgbClr val="000000"/>
                </a:solidFill>
                <a:latin typeface="UD デジタル 教科書体 NK-R"/>
                <a:ea typeface="UD デジタル 教科書体 NK-R"/>
              </a:rPr>
              <a:t>支給される</a:t>
            </a:r>
            <a:r>
              <a:rPr kumimoji="1" lang="ja-JP" altLang="en-US" sz="1700" b="1" i="0" u="sng" strike="noStrike" kern="1200" cap="none" spc="0" normalizeH="0" baseline="0" noProof="0" dirty="0">
                <a:ln>
                  <a:noFill/>
                </a:ln>
                <a:solidFill>
                  <a:srgbClr val="000000"/>
                </a:solidFill>
                <a:effectLst/>
                <a:uLnTx/>
                <a:uFillTx/>
                <a:latin typeface="UD デジタル 教科書体 NK-R"/>
                <a:ea typeface="UD デジタル 教科書体 NK-R"/>
              </a:rPr>
              <a:t>制度</a:t>
            </a:r>
            <a:r>
              <a:rPr kumimoji="1" lang="ja-JP" altLang="en-US" sz="1700" b="0" i="0" u="none" strike="noStrike" kern="1200" cap="none" spc="0" normalizeH="0" baseline="0" noProof="0" dirty="0">
                <a:ln>
                  <a:noFill/>
                </a:ln>
                <a:solidFill>
                  <a:srgbClr val="000000"/>
                </a:solidFill>
                <a:effectLst/>
                <a:uLnTx/>
                <a:uFillTx/>
                <a:latin typeface="UD デジタル 教科書体 NK-R"/>
                <a:ea typeface="UD デジタル 教科書体 NK-R"/>
              </a:rPr>
              <a:t>です。</a:t>
            </a:r>
            <a:endParaRPr lang="en-US" altLang="ja-JP" sz="1700" b="0" i="0" u="none" strike="noStrike" kern="1200" cap="none" spc="0" normalizeH="0" baseline="0" noProof="0" dirty="0">
              <a:ln>
                <a:noFill/>
              </a:ln>
              <a:solidFill>
                <a:srgbClr val="000000"/>
              </a:solidFill>
              <a:effectLst/>
              <a:uLnTx/>
              <a:uFillTx/>
              <a:latin typeface="UD デジタル 教科書体 NK-R"/>
              <a:ea typeface="UD デジタル 教科書体 NK-R"/>
            </a:endParaRPr>
          </a:p>
          <a:p>
            <a:pPr marL="179705" marR="0" lvl="0" indent="-179705" algn="l" defTabSz="946150" rtl="0" eaLnBrk="1" fontAlgn="auto" latinLnBrk="0" hangingPunct="1">
              <a:spcBef>
                <a:spcPts val="0"/>
              </a:spcBef>
              <a:spcAft>
                <a:spcPts val="300"/>
              </a:spcAft>
              <a:buClrTx/>
              <a:buSzTx/>
              <a:tabLst/>
              <a:defRPr/>
            </a:pPr>
            <a:r>
              <a:rPr kumimoji="1" lang="ja-JP" altLang="en-US" sz="17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月をまたいだ場合は、月ごとにそれぞれ自己負担額を計算します。</a:t>
            </a:r>
            <a:endParaRPr lang="en-US" altLang="ja-JP" sz="17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552450" marR="0" lvl="0" indent="-371475" algn="l" defTabSz="946150" rtl="0" eaLnBrk="1" fontAlgn="auto" latinLnBrk="0" hangingPunct="1">
              <a:spcBef>
                <a:spcPts val="0"/>
              </a:spcBef>
              <a:spcAft>
                <a:spcPts val="300"/>
              </a:spcAft>
              <a:buClrTx/>
              <a:buSzTx/>
              <a:buNone/>
              <a:tabLst/>
              <a:defRPr/>
            </a:pP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（例）</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1</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月</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10</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日から</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2</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月</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10</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日まで診療を受けた場合、</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1</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月</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10</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日～</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1</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月</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31</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日と</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2</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月</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1</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日～</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2</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月</a:t>
            </a:r>
            <a:r>
              <a:rPr kumimoji="1" lang="en-US" altLang="ja-JP" sz="1500" b="0" i="0" u="none" strike="noStrike" kern="1200" cap="none" spc="0" normalizeH="0" baseline="0" noProof="0" dirty="0">
                <a:ln>
                  <a:noFill/>
                </a:ln>
                <a:solidFill>
                  <a:srgbClr val="000000"/>
                </a:solidFill>
                <a:effectLst/>
                <a:uLnTx/>
                <a:uFillTx/>
                <a:latin typeface="UD デジタル 教科書体 NK-R"/>
                <a:ea typeface="UD デジタル 教科書体 NK-R"/>
              </a:rPr>
              <a:t>10</a:t>
            </a:r>
            <a:r>
              <a:rPr kumimoji="1" lang="ja-JP" altLang="en-US" sz="1500" b="0" i="0" u="none" strike="noStrike" kern="1200" cap="none" spc="0" normalizeH="0" baseline="0" noProof="0" dirty="0">
                <a:ln>
                  <a:noFill/>
                </a:ln>
                <a:solidFill>
                  <a:srgbClr val="000000"/>
                </a:solidFill>
                <a:effectLst/>
                <a:uLnTx/>
                <a:uFillTx/>
                <a:latin typeface="UD デジタル 教科書体 NK-R"/>
                <a:ea typeface="UD デジタル 教科書体 NK-R"/>
              </a:rPr>
              <a:t>日までで自己負担額をそれぞれ分けて、自己負担限度額を超えた分が</a:t>
            </a:r>
            <a:r>
              <a:rPr lang="ja-JP" altLang="en-US" sz="1500" dirty="0">
                <a:solidFill>
                  <a:srgbClr val="000000"/>
                </a:solidFill>
                <a:latin typeface="UD デジタル 教科書体 NK-R"/>
                <a:ea typeface="UD デジタル 教科書体 NK-R"/>
              </a:rPr>
              <a:t>支給されます。</a:t>
            </a:r>
            <a:endParaRPr lang="en-US" altLang="ja-JP" sz="1500" dirty="0">
              <a:solidFill>
                <a:srgbClr val="000000"/>
              </a:solidFill>
              <a:latin typeface="UD デジタル 教科書体 NK-R"/>
              <a:ea typeface="UD デジタル 教科書体 NK-R"/>
            </a:endParaRPr>
          </a:p>
        </p:txBody>
      </p:sp>
      <p:sp>
        <p:nvSpPr>
          <p:cNvPr id="5" name="Rectangle 3">
            <a:extLst>
              <a:ext uri="{FF2B5EF4-FFF2-40B4-BE49-F238E27FC236}">
                <a16:creationId xmlns:a16="http://schemas.microsoft.com/office/drawing/2014/main" id="{628C8225-8987-2EDD-A65E-43D51E1991D0}"/>
              </a:ext>
            </a:extLst>
          </p:cNvPr>
          <p:cNvSpPr txBox="1">
            <a:spLocks noChangeArrowheads="1"/>
          </p:cNvSpPr>
          <p:nvPr/>
        </p:nvSpPr>
        <p:spPr>
          <a:xfrm>
            <a:off x="0" y="547522"/>
            <a:ext cx="9916513" cy="475831"/>
          </a:xfrm>
          <a:prstGeom prst="rect">
            <a:avLst/>
          </a:prstGeom>
          <a:solidFill>
            <a:srgbClr val="EDEEF5"/>
          </a:solidFill>
          <a:ln w="12700" cap="flat" cmpd="sng" algn="ctr">
            <a:noFill/>
            <a:prstDash val="solid"/>
            <a:miter lim="800000"/>
          </a:ln>
          <a:effectLst/>
        </p:spPr>
        <p:txBody>
          <a:bodyPr vert="horz" wrap="square" lIns="360000" tIns="144000" rIns="360000" bIns="108000" rtlCol="0" anchor="ctr">
            <a:noAutofit/>
          </a:bodyPr>
          <a:lstStyle>
            <a:lvl1pPr marL="0" indent="0" algn="l" defTabSz="914423" rtl="0" eaLnBrk="1" latinLnBrk="0" hangingPunct="1">
              <a:lnSpc>
                <a:spcPct val="110000"/>
              </a:lnSpc>
              <a:spcBef>
                <a:spcPts val="0"/>
              </a:spcBef>
              <a:spcAft>
                <a:spcPts val="600"/>
              </a:spcAft>
              <a:buClr>
                <a:schemeClr val="tx2"/>
              </a:buClr>
              <a:buFont typeface="Arial" panose="020B0604020202020204" pitchFamily="34" charset="0"/>
              <a:buNone/>
              <a:defRPr kumimoji="1" lang="ja-JP" altLang="en-US" sz="1300" b="0" i="0" kern="900" spc="69" smtClean="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69812"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783019"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1024225"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1337434"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a:lnSpc>
                <a:spcPct val="80000"/>
              </a:lnSpc>
            </a:pPr>
            <a:r>
              <a:rPr lang="ja-JP" altLang="en-US" sz="1800" b="0" i="0" dirty="0">
                <a:effectLst/>
                <a:latin typeface="UD デジタル 教科書体 NK-R"/>
                <a:ea typeface="UD デジタル 教科書体 NK-R"/>
              </a:rPr>
              <a:t>高額な医療費を支払ったときは高額療養費</a:t>
            </a:r>
            <a:r>
              <a:rPr lang="ja-JP" altLang="en-US" sz="1800" dirty="0">
                <a:latin typeface="UD デジタル 教科書体 NK-R"/>
                <a:ea typeface="UD デジタル 教科書体 NK-R"/>
              </a:rPr>
              <a:t>が支給されます。</a:t>
            </a:r>
          </a:p>
        </p:txBody>
      </p:sp>
      <p:grpSp>
        <p:nvGrpSpPr>
          <p:cNvPr id="51" name="グループ化 50">
            <a:extLst>
              <a:ext uri="{FF2B5EF4-FFF2-40B4-BE49-F238E27FC236}">
                <a16:creationId xmlns:a16="http://schemas.microsoft.com/office/drawing/2014/main" id="{87DD7ED2-E6E1-9BF8-E42C-E3026CBB2A97}"/>
              </a:ext>
            </a:extLst>
          </p:cNvPr>
          <p:cNvGrpSpPr/>
          <p:nvPr/>
        </p:nvGrpSpPr>
        <p:grpSpPr>
          <a:xfrm>
            <a:off x="786544" y="3352074"/>
            <a:ext cx="8418631" cy="3005906"/>
            <a:chOff x="725949" y="3379361"/>
            <a:chExt cx="8418631" cy="3005906"/>
          </a:xfrm>
        </p:grpSpPr>
        <p:sp>
          <p:nvSpPr>
            <p:cNvPr id="178184" name="AutoShape 12"/>
            <p:cNvSpPr>
              <a:spLocks/>
            </p:cNvSpPr>
            <p:nvPr/>
          </p:nvSpPr>
          <p:spPr bwMode="auto">
            <a:xfrm>
              <a:off x="1871379" y="5303794"/>
              <a:ext cx="7046509" cy="437919"/>
            </a:xfrm>
            <a:prstGeom prst="rect">
              <a:avLst/>
            </a:prstGeom>
            <a:noFill/>
            <a:ln w="9525">
              <a:noFill/>
              <a:miter lim="800000"/>
              <a:headEnd/>
              <a:tailEnd type="triangle" w="med" len="me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chemeClr val="accent1"/>
                  </a:solidFill>
                  <a:effectLst/>
                  <a:uLnTx/>
                  <a:uFillTx/>
                  <a:latin typeface="UD デジタル 教科書体 NK-R"/>
                  <a:ea typeface="UD デジタル 教科書体 NK-R"/>
                </a:rPr>
                <a:t>高額療養費として支給　　</a:t>
              </a:r>
              <a:r>
                <a:rPr lang="en-US" altLang="ja-JP" sz="1800" dirty="0">
                  <a:solidFill>
                    <a:schemeClr val="accent1"/>
                  </a:solidFill>
                  <a:latin typeface="UD デジタル 教科書体 NK-R"/>
                  <a:ea typeface="UD デジタル 教科書体 NK-R"/>
                </a:rPr>
                <a:t>507,4１０</a:t>
              </a:r>
              <a:r>
                <a:rPr kumimoji="1" lang="ja-JP" altLang="en-US" sz="1800" b="0" i="0" u="none" strike="noStrike" kern="1200" cap="none" spc="0" normalizeH="0" baseline="0" noProof="0" dirty="0">
                  <a:ln>
                    <a:noFill/>
                  </a:ln>
                  <a:solidFill>
                    <a:schemeClr val="accent1"/>
                  </a:solidFill>
                  <a:effectLst/>
                  <a:uLnTx/>
                  <a:uFillTx/>
                  <a:latin typeface="UD デジタル 教科書体 NK-R"/>
                  <a:ea typeface="UD デジタル 教科書体 NK-R"/>
                </a:rPr>
                <a:t>円－</a:t>
              </a:r>
              <a:r>
                <a:rPr kumimoji="1" lang="en-US" altLang="ja-JP" sz="1800" b="0" i="0" u="none" strike="noStrike" kern="1200" cap="none" spc="0" normalizeH="0" baseline="0" noProof="0" dirty="0">
                  <a:ln>
                    <a:noFill/>
                  </a:ln>
                  <a:solidFill>
                    <a:schemeClr val="accent1"/>
                  </a:solidFill>
                  <a:effectLst/>
                  <a:uLnTx/>
                  <a:uFillTx/>
                  <a:latin typeface="UD デジタル 教科書体 NK-R"/>
                  <a:ea typeface="UD デジタル 教科書体 NK-R"/>
                </a:rPr>
                <a:t>57,600</a:t>
              </a:r>
              <a:r>
                <a:rPr kumimoji="1" lang="ja-JP" altLang="en-US" sz="1800" b="0" i="0" u="none" strike="noStrike" kern="1200" cap="none" spc="0" normalizeH="0" baseline="0" noProof="0" dirty="0">
                  <a:ln>
                    <a:noFill/>
                  </a:ln>
                  <a:solidFill>
                    <a:schemeClr val="accent1"/>
                  </a:solidFill>
                  <a:effectLst/>
                  <a:uLnTx/>
                  <a:uFillTx/>
                  <a:latin typeface="UD デジタル 教科書体 NK-R"/>
                  <a:ea typeface="UD デジタル 教科書体 NK-R"/>
                </a:rPr>
                <a:t>円 ＝</a:t>
              </a:r>
              <a:r>
                <a:rPr kumimoji="1" lang="en-US" altLang="ja-JP" sz="1800" b="0" i="0" u="none" strike="noStrike" kern="1200" cap="none" spc="0" normalizeH="0" baseline="0" noProof="0" dirty="0">
                  <a:ln>
                    <a:noFill/>
                  </a:ln>
                  <a:solidFill>
                    <a:schemeClr val="accent1"/>
                  </a:solidFill>
                  <a:effectLst/>
                  <a:uLnTx/>
                  <a:uFillTx/>
                  <a:latin typeface="UD デジタル 教科書体 NK-R"/>
                  <a:ea typeface="UD デジタル 教科書体 NK-R"/>
                </a:rPr>
                <a:t> </a:t>
              </a:r>
              <a:r>
                <a:rPr lang="en-US" altLang="ja-JP" sz="1800" dirty="0">
                  <a:solidFill>
                    <a:schemeClr val="accent1"/>
                  </a:solidFill>
                  <a:latin typeface="UD デジタル 教科書体 NK-R"/>
                  <a:ea typeface="UD デジタル 教科書体 NK-R"/>
                </a:rPr>
                <a:t>449,8１０</a:t>
              </a:r>
              <a:r>
                <a:rPr kumimoji="1" lang="ja-JP" altLang="en-US" sz="1800" b="0" i="0" u="none" strike="noStrike" kern="1200" cap="none" spc="0" normalizeH="0" baseline="0" noProof="0" dirty="0">
                  <a:ln>
                    <a:noFill/>
                  </a:ln>
                  <a:solidFill>
                    <a:schemeClr val="accent1"/>
                  </a:solidFill>
                  <a:effectLst/>
                  <a:uLnTx/>
                  <a:uFillTx/>
                  <a:latin typeface="UD デジタル 教科書体 NK-R"/>
                  <a:ea typeface="UD デジタル 教科書体 NK-R"/>
                </a:rPr>
                <a:t>円</a:t>
              </a:r>
            </a:p>
          </p:txBody>
        </p:sp>
        <p:sp>
          <p:nvSpPr>
            <p:cNvPr id="178186" name="AutoShape 17"/>
            <p:cNvSpPr>
              <a:spLocks/>
            </p:cNvSpPr>
            <p:nvPr/>
          </p:nvSpPr>
          <p:spPr bwMode="auto">
            <a:xfrm rot="-5400000">
              <a:off x="2066146" y="4139751"/>
              <a:ext cx="151382" cy="2191261"/>
            </a:xfrm>
            <a:prstGeom prst="leftBrace">
              <a:avLst>
                <a:gd name="adj1" fmla="val 87250"/>
                <a:gd name="adj2" fmla="val 5000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accent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78189" name="Text Box 11"/>
            <p:cNvSpPr txBox="1">
              <a:spLocks noChangeArrowheads="1"/>
            </p:cNvSpPr>
            <p:nvPr/>
          </p:nvSpPr>
          <p:spPr bwMode="auto">
            <a:xfrm>
              <a:off x="1355725" y="4140200"/>
              <a:ext cx="16621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78190" name="テキスト ボックス 23"/>
            <p:cNvSpPr txBox="1">
              <a:spLocks noChangeArrowheads="1"/>
            </p:cNvSpPr>
            <p:nvPr/>
          </p:nvSpPr>
          <p:spPr bwMode="auto">
            <a:xfrm>
              <a:off x="1655865" y="5947348"/>
              <a:ext cx="3236540" cy="437919"/>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chemeClr val="accent2"/>
                  </a:solidFill>
                  <a:effectLst/>
                  <a:uLnTx/>
                  <a:uFillTx/>
                  <a:latin typeface="UD デジタル 教科書体 NK-R" panose="02020400000000000000" pitchFamily="18" charset="-128"/>
                  <a:ea typeface="UD デジタル 教科書体 NK-R" panose="02020400000000000000" pitchFamily="18" charset="-128"/>
                </a:rPr>
                <a:t>自己負担限度額　　</a:t>
              </a:r>
              <a:r>
                <a:rPr kumimoji="1" lang="en-US" altLang="ja-JP" sz="1800" b="1" i="0" u="none" strike="noStrike" kern="1200" cap="none" spc="0" normalizeH="0" baseline="0" noProof="0" dirty="0">
                  <a:ln>
                    <a:noFill/>
                  </a:ln>
                  <a:solidFill>
                    <a:schemeClr val="accent2"/>
                  </a:solidFill>
                  <a:effectLst/>
                  <a:uLnTx/>
                  <a:uFillTx/>
                  <a:latin typeface="UD デジタル 教科書体 NK-R" panose="02020400000000000000" pitchFamily="18" charset="-128"/>
                  <a:ea typeface="UD デジタル 教科書体 NK-R" panose="02020400000000000000" pitchFamily="18" charset="-128"/>
                </a:rPr>
                <a:t>57,600</a:t>
              </a:r>
              <a:r>
                <a:rPr kumimoji="1" lang="ja-JP" altLang="en-US" sz="1800" b="1" i="0" u="none" strike="noStrike" kern="1200" cap="none" spc="0" normalizeH="0" baseline="0" noProof="0" dirty="0">
                  <a:ln>
                    <a:noFill/>
                  </a:ln>
                  <a:solidFill>
                    <a:schemeClr val="accent2"/>
                  </a:solidFill>
                  <a:effectLst/>
                  <a:uLnTx/>
                  <a:uFillTx/>
                  <a:latin typeface="UD デジタル 教科書体 NK-R" panose="02020400000000000000" pitchFamily="18" charset="-128"/>
                  <a:ea typeface="UD デジタル 教科書体 NK-R" panose="02020400000000000000" pitchFamily="18" charset="-128"/>
                </a:rPr>
                <a:t>円</a:t>
              </a:r>
            </a:p>
          </p:txBody>
        </p:sp>
        <p:sp>
          <p:nvSpPr>
            <p:cNvPr id="178199" name="AutoShape 17"/>
            <p:cNvSpPr>
              <a:spLocks/>
            </p:cNvSpPr>
            <p:nvPr/>
          </p:nvSpPr>
          <p:spPr bwMode="auto">
            <a:xfrm rot="-5400000">
              <a:off x="794688" y="5097871"/>
              <a:ext cx="144464" cy="281942"/>
            </a:xfrm>
            <a:prstGeom prst="leftBrace">
              <a:avLst>
                <a:gd name="adj1" fmla="val 87258"/>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10" name="グループ化 9">
              <a:extLst>
                <a:ext uri="{FF2B5EF4-FFF2-40B4-BE49-F238E27FC236}">
                  <a16:creationId xmlns:a16="http://schemas.microsoft.com/office/drawing/2014/main" id="{32382BB3-0533-FBCF-C4DC-CC21EFB6EA19}"/>
                </a:ext>
              </a:extLst>
            </p:cNvPr>
            <p:cNvGrpSpPr/>
            <p:nvPr/>
          </p:nvGrpSpPr>
          <p:grpSpPr>
            <a:xfrm>
              <a:off x="761422" y="3379361"/>
              <a:ext cx="8383158" cy="426271"/>
              <a:chOff x="838201" y="3787122"/>
              <a:chExt cx="8392369" cy="273050"/>
            </a:xfrm>
          </p:grpSpPr>
          <p:cxnSp>
            <p:nvCxnSpPr>
              <p:cNvPr id="178195" name="直線矢印コネクタ 26"/>
              <p:cNvCxnSpPr>
                <a:cxnSpLocks noChangeShapeType="1"/>
              </p:cNvCxnSpPr>
              <p:nvPr/>
            </p:nvCxnSpPr>
            <p:spPr bwMode="auto">
              <a:xfrm flipH="1">
                <a:off x="838201" y="3923647"/>
                <a:ext cx="8392369" cy="1"/>
              </a:xfrm>
              <a:prstGeom prst="straightConnector1">
                <a:avLst/>
              </a:prstGeom>
              <a:noFill/>
              <a:ln w="19050" algn="ctr">
                <a:solidFill>
                  <a:schemeClr val="tx1"/>
                </a:solidFill>
                <a:round/>
                <a:headEnd type="arrow"/>
                <a:tailEnd type="arrow" w="med" len="med"/>
              </a:ln>
              <a:extLst>
                <a:ext uri="{909E8E84-426E-40DD-AFC4-6F175D3DCCD1}">
                  <a14:hiddenFill xmlns:a14="http://schemas.microsoft.com/office/drawing/2010/main">
                    <a:noFill/>
                  </a14:hiddenFill>
                </a:ext>
              </a:extLst>
            </p:spPr>
          </p:cxnSp>
          <p:sp>
            <p:nvSpPr>
              <p:cNvPr id="178183" name="Text Box 9"/>
              <p:cNvSpPr txBox="1">
                <a:spLocks noChangeArrowheads="1"/>
              </p:cNvSpPr>
              <p:nvPr/>
            </p:nvSpPr>
            <p:spPr bwMode="auto">
              <a:xfrm>
                <a:off x="3752478" y="3787122"/>
                <a:ext cx="2563813" cy="273050"/>
              </a:xfrm>
              <a:prstGeom prst="rect">
                <a:avLst/>
              </a:prstGeom>
              <a:solidFill>
                <a:schemeClr val="bg1"/>
              </a:solidFill>
              <a:ln>
                <a:noFill/>
              </a:ln>
            </p:spPr>
            <p:txBody>
              <a:bodyPr lIns="72000" tIns="0" rIns="7200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医療費　</a:t>
                </a:r>
                <a:r>
                  <a:rPr kumimoji="1" lang="en-US" altLang="ja-JP" sz="1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1,691,350</a:t>
                </a:r>
                <a:r>
                  <a:rPr kumimoji="1" lang="ja-JP" altLang="en-US" sz="1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円</a:t>
                </a:r>
              </a:p>
            </p:txBody>
          </p:sp>
        </p:grpSp>
        <p:grpSp>
          <p:nvGrpSpPr>
            <p:cNvPr id="15" name="グループ化 14">
              <a:extLst>
                <a:ext uri="{FF2B5EF4-FFF2-40B4-BE49-F238E27FC236}">
                  <a16:creationId xmlns:a16="http://schemas.microsoft.com/office/drawing/2014/main" id="{9F8CCEFE-9947-CB6F-5D87-DF7A8A546CCE}"/>
                </a:ext>
              </a:extLst>
            </p:cNvPr>
            <p:cNvGrpSpPr/>
            <p:nvPr/>
          </p:nvGrpSpPr>
          <p:grpSpPr>
            <a:xfrm>
              <a:off x="740329" y="4301514"/>
              <a:ext cx="8383158" cy="803924"/>
              <a:chOff x="838200" y="5054277"/>
              <a:chExt cx="8383158" cy="803924"/>
            </a:xfrm>
          </p:grpSpPr>
          <p:sp>
            <p:nvSpPr>
              <p:cNvPr id="12" name="正方形/長方形 11">
                <a:extLst>
                  <a:ext uri="{FF2B5EF4-FFF2-40B4-BE49-F238E27FC236}">
                    <a16:creationId xmlns:a16="http://schemas.microsoft.com/office/drawing/2014/main" id="{B17E03EE-B3F2-CAB9-34A0-3985BFB0F8D9}"/>
                  </a:ext>
                </a:extLst>
              </p:cNvPr>
              <p:cNvSpPr/>
              <p:nvPr/>
            </p:nvSpPr>
            <p:spPr>
              <a:xfrm>
                <a:off x="838200" y="5054277"/>
                <a:ext cx="281940" cy="80392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3" name="正方形/長方形 12">
                <a:extLst>
                  <a:ext uri="{FF2B5EF4-FFF2-40B4-BE49-F238E27FC236}">
                    <a16:creationId xmlns:a16="http://schemas.microsoft.com/office/drawing/2014/main" id="{DF6D62F9-797F-EB57-E8D6-AC2762C71B26}"/>
                  </a:ext>
                </a:extLst>
              </p:cNvPr>
              <p:cNvSpPr/>
              <p:nvPr/>
            </p:nvSpPr>
            <p:spPr>
              <a:xfrm>
                <a:off x="1120140" y="5054277"/>
                <a:ext cx="2232660" cy="803924"/>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b="1" dirty="0">
                    <a:solidFill>
                      <a:schemeClr val="tx1"/>
                    </a:solidFill>
                    <a:latin typeface="UD デジタル 教科書体 NK-R"/>
                    <a:ea typeface="UD デジタル 教科書体 NK-R"/>
                  </a:rPr>
                  <a:t>449,8１０</a:t>
                </a:r>
                <a:r>
                  <a:rPr lang="ja-JP" altLang="en-US" b="1" dirty="0">
                    <a:solidFill>
                      <a:schemeClr val="tx1"/>
                    </a:solidFill>
                    <a:latin typeface="UD デジタル 教科書体 NK-R"/>
                    <a:ea typeface="UD デジタル 教科書体 NK-R"/>
                  </a:rPr>
                  <a:t>円</a:t>
                </a:r>
                <a:r>
                  <a:rPr kumimoji="1" lang="en-US" altLang="ja-JP" sz="1200" dirty="0">
                    <a:solidFill>
                      <a:sysClr val="windowText" lastClr="000000"/>
                    </a:solidFill>
                  </a:rPr>
                  <a:t> </a:t>
                </a:r>
                <a:endParaRPr kumimoji="1" lang="ja-JP" altLang="en-US" sz="1200" dirty="0">
                  <a:solidFill>
                    <a:sysClr val="windowText" lastClr="000000"/>
                  </a:solidFill>
                </a:endParaRPr>
              </a:p>
            </p:txBody>
          </p:sp>
          <p:sp>
            <p:nvSpPr>
              <p:cNvPr id="14" name="正方形/長方形 13">
                <a:extLst>
                  <a:ext uri="{FF2B5EF4-FFF2-40B4-BE49-F238E27FC236}">
                    <a16:creationId xmlns:a16="http://schemas.microsoft.com/office/drawing/2014/main" id="{2B20E64E-8256-C374-47BD-7EAB66B4F73F}"/>
                  </a:ext>
                </a:extLst>
              </p:cNvPr>
              <p:cNvSpPr/>
              <p:nvPr/>
            </p:nvSpPr>
            <p:spPr>
              <a:xfrm>
                <a:off x="3335339" y="5054277"/>
                <a:ext cx="5886019" cy="8039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i="0" u="none" strike="noStrike" kern="1200" baseline="0" dirty="0">
                    <a:solidFill>
                      <a:schemeClr val="tx1"/>
                    </a:solidFill>
                    <a:latin typeface="UD デジタル 教科書体 NK-R"/>
                    <a:ea typeface="UD デジタル 教科書体 NK-R"/>
                  </a:rPr>
                  <a:t>療養の給付（医療費の７割）　　</a:t>
                </a:r>
                <a:r>
                  <a:rPr lang="en-US" altLang="ja-JP" b="1" dirty="0">
                    <a:solidFill>
                      <a:schemeClr val="tx1"/>
                    </a:solidFill>
                    <a:latin typeface="UD デジタル 教科書体 NK-R"/>
                    <a:ea typeface="UD デジタル 教科書体 NK-R"/>
                  </a:rPr>
                  <a:t>1,183,94０</a:t>
                </a:r>
                <a:r>
                  <a:rPr lang="ja-JP" altLang="en-US" b="1" i="0" u="none" strike="noStrike" kern="1200" baseline="0" dirty="0">
                    <a:solidFill>
                      <a:schemeClr val="tx1"/>
                    </a:solidFill>
                    <a:latin typeface="UD デジタル 教科書体 NK-R"/>
                    <a:ea typeface="UD デジタル 教科書体 NK-R"/>
                  </a:rPr>
                  <a:t>円</a:t>
                </a:r>
                <a:endParaRPr kumimoji="1" lang="ja-JP" altLang="en-US" sz="1200" dirty="0">
                  <a:solidFill>
                    <a:schemeClr val="tx1"/>
                  </a:solidFill>
                  <a:latin typeface="UD デジタル 教科書体 NK-R"/>
                  <a:ea typeface="UD デジタル 教科書体 NK-R"/>
                </a:endParaRPr>
              </a:p>
            </p:txBody>
          </p:sp>
        </p:grpSp>
        <p:grpSp>
          <p:nvGrpSpPr>
            <p:cNvPr id="21" name="グループ化 20">
              <a:extLst>
                <a:ext uri="{FF2B5EF4-FFF2-40B4-BE49-F238E27FC236}">
                  <a16:creationId xmlns:a16="http://schemas.microsoft.com/office/drawing/2014/main" id="{30C240DC-ABC0-AC47-3D1E-584EC3EDAA09}"/>
                </a:ext>
              </a:extLst>
            </p:cNvPr>
            <p:cNvGrpSpPr/>
            <p:nvPr/>
          </p:nvGrpSpPr>
          <p:grpSpPr>
            <a:xfrm>
              <a:off x="740329" y="3805508"/>
              <a:ext cx="2497140" cy="403775"/>
              <a:chOff x="838201" y="3787122"/>
              <a:chExt cx="8392369" cy="273050"/>
            </a:xfrm>
          </p:grpSpPr>
          <p:cxnSp>
            <p:nvCxnSpPr>
              <p:cNvPr id="22" name="直線矢印コネクタ 26">
                <a:extLst>
                  <a:ext uri="{FF2B5EF4-FFF2-40B4-BE49-F238E27FC236}">
                    <a16:creationId xmlns:a16="http://schemas.microsoft.com/office/drawing/2014/main" id="{F3D3D8D2-D16B-43F0-AB32-A7D7F8A0D3B5}"/>
                  </a:ext>
                </a:extLst>
              </p:cNvPr>
              <p:cNvCxnSpPr>
                <a:cxnSpLocks noChangeShapeType="1"/>
              </p:cNvCxnSpPr>
              <p:nvPr/>
            </p:nvCxnSpPr>
            <p:spPr bwMode="auto">
              <a:xfrm flipH="1">
                <a:off x="838201" y="3923647"/>
                <a:ext cx="8392369" cy="1"/>
              </a:xfrm>
              <a:prstGeom prst="straightConnector1">
                <a:avLst/>
              </a:prstGeom>
              <a:noFill/>
              <a:ln w="19050" algn="ctr">
                <a:solidFill>
                  <a:schemeClr val="tx1"/>
                </a:solidFill>
                <a:round/>
                <a:headEnd type="arrow"/>
                <a:tailEnd type="arrow" w="med" len="med"/>
              </a:ln>
              <a:extLst>
                <a:ext uri="{909E8E84-426E-40DD-AFC4-6F175D3DCCD1}">
                  <a14:hiddenFill xmlns:a14="http://schemas.microsoft.com/office/drawing/2010/main">
                    <a:noFill/>
                  </a14:hiddenFill>
                </a:ext>
              </a:extLst>
            </p:spPr>
          </p:cxnSp>
          <p:sp>
            <p:nvSpPr>
              <p:cNvPr id="23" name="Text Box 9">
                <a:extLst>
                  <a:ext uri="{FF2B5EF4-FFF2-40B4-BE49-F238E27FC236}">
                    <a16:creationId xmlns:a16="http://schemas.microsoft.com/office/drawing/2014/main" id="{39DB0636-8AE9-B334-6961-1B4209F7636C}"/>
                  </a:ext>
                </a:extLst>
              </p:cNvPr>
              <p:cNvSpPr txBox="1">
                <a:spLocks noChangeArrowheads="1"/>
              </p:cNvSpPr>
              <p:nvPr/>
            </p:nvSpPr>
            <p:spPr bwMode="auto">
              <a:xfrm>
                <a:off x="2028646" y="3787122"/>
                <a:ext cx="5361233" cy="273050"/>
              </a:xfrm>
              <a:prstGeom prst="rect">
                <a:avLst/>
              </a:prstGeom>
              <a:solidFill>
                <a:schemeClr val="bg1"/>
              </a:solidFill>
              <a:ln>
                <a:noFill/>
              </a:ln>
            </p:spPr>
            <p:txBody>
              <a:bodyPr lIns="72000" tIns="0" rIns="7200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UD デジタル 教科書体 NK-R"/>
                    <a:ea typeface="UD デジタル 教科書体 NK-R"/>
                  </a:rPr>
                  <a:t>窓口負担</a:t>
                </a:r>
                <a:br>
                  <a:rPr lang="en-US" altLang="ja-JP" sz="18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br>
                <a:r>
                  <a:rPr lang="en-US" altLang="ja-JP" sz="1800" b="1" dirty="0">
                    <a:solidFill>
                      <a:srgbClr val="000000"/>
                    </a:solidFill>
                    <a:latin typeface="UD デジタル 教科書体 NK-R"/>
                    <a:ea typeface="UD デジタル 教科書体 NK-R"/>
                  </a:rPr>
                  <a:t>507,4</a:t>
                </a:r>
                <a:r>
                  <a:rPr lang="en-US" altLang="ja-JP" sz="1800" b="1" dirty="0">
                    <a:latin typeface="UD デジタル 教科書体 NK-R"/>
                    <a:ea typeface="UD デジタル 教科書体 NK-R"/>
                  </a:rPr>
                  <a:t>１０</a:t>
                </a:r>
                <a:r>
                  <a:rPr kumimoji="1" lang="ja-JP" altLang="en-US" sz="1800" b="1" i="0" u="none" strike="noStrike" kern="1200" cap="none" spc="0" normalizeH="0" baseline="0" noProof="0" dirty="0">
                    <a:ln>
                      <a:noFill/>
                    </a:ln>
                    <a:solidFill>
                      <a:srgbClr val="000000"/>
                    </a:solidFill>
                    <a:effectLst/>
                    <a:uLnTx/>
                    <a:uFillTx/>
                    <a:latin typeface="UD デジタル 教科書体 NK-R"/>
                    <a:ea typeface="UD デジタル 教科書体 NK-R"/>
                  </a:rPr>
                  <a:t>円</a:t>
                </a:r>
              </a:p>
            </p:txBody>
          </p:sp>
        </p:grpSp>
        <p:cxnSp>
          <p:nvCxnSpPr>
            <p:cNvPr id="25" name="直線矢印コネクタ 24">
              <a:extLst>
                <a:ext uri="{FF2B5EF4-FFF2-40B4-BE49-F238E27FC236}">
                  <a16:creationId xmlns:a16="http://schemas.microsoft.com/office/drawing/2014/main" id="{270FB7C9-5B89-EE0D-0DAE-F1F85063D4E3}"/>
                </a:ext>
              </a:extLst>
            </p:cNvPr>
            <p:cNvCxnSpPr>
              <a:cxnSpLocks/>
              <a:stCxn id="178190" idx="1"/>
            </p:cNvCxnSpPr>
            <p:nvPr/>
          </p:nvCxnSpPr>
          <p:spPr>
            <a:xfrm flipH="1" flipV="1">
              <a:off x="866920" y="5371048"/>
              <a:ext cx="788945" cy="795260"/>
            </a:xfrm>
            <a:prstGeom prst="straightConnector1">
              <a:avLst/>
            </a:prstGeom>
            <a:ln w="19050">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29" name="直線コネクタ 28"/>
            <p:cNvCxnSpPr>
              <a:cxnSpLocks/>
            </p:cNvCxnSpPr>
            <p:nvPr/>
          </p:nvCxnSpPr>
          <p:spPr>
            <a:xfrm>
              <a:off x="1022269" y="3487738"/>
              <a:ext cx="0" cy="16272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59D15FA-5457-137C-C2C6-AB90489B9BAA}"/>
                </a:ext>
              </a:extLst>
            </p:cNvPr>
            <p:cNvCxnSpPr>
              <a:cxnSpLocks/>
            </p:cNvCxnSpPr>
            <p:nvPr/>
          </p:nvCxnSpPr>
          <p:spPr>
            <a:xfrm>
              <a:off x="740329" y="3487738"/>
              <a:ext cx="0" cy="16272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8FCC132-A67B-6EE7-C4A7-D241850F5C1A}"/>
                </a:ext>
              </a:extLst>
            </p:cNvPr>
            <p:cNvCxnSpPr>
              <a:cxnSpLocks/>
            </p:cNvCxnSpPr>
            <p:nvPr/>
          </p:nvCxnSpPr>
          <p:spPr>
            <a:xfrm>
              <a:off x="3237468" y="3487738"/>
              <a:ext cx="0" cy="16272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942A0B3-53BB-C196-5D6E-7657019BD996}"/>
                </a:ext>
              </a:extLst>
            </p:cNvPr>
            <p:cNvCxnSpPr>
              <a:cxnSpLocks/>
            </p:cNvCxnSpPr>
            <p:nvPr/>
          </p:nvCxnSpPr>
          <p:spPr>
            <a:xfrm>
              <a:off x="9122455" y="3499760"/>
              <a:ext cx="0" cy="16272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2" name="正方形/長方形 51">
            <a:extLst>
              <a:ext uri="{FF2B5EF4-FFF2-40B4-BE49-F238E27FC236}">
                <a16:creationId xmlns:a16="http://schemas.microsoft.com/office/drawing/2014/main" id="{FF001816-55DC-46E7-8AEC-9EADCCD5CBF7}"/>
              </a:ext>
            </a:extLst>
          </p:cNvPr>
          <p:cNvSpPr/>
          <p:nvPr/>
        </p:nvSpPr>
        <p:spPr>
          <a:xfrm>
            <a:off x="390523" y="2992209"/>
            <a:ext cx="9210675" cy="3650181"/>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sz="1200" dirty="0">
              <a:solidFill>
                <a:sysClr val="windowText" lastClr="000000"/>
              </a:solidFill>
            </a:endParaRPr>
          </a:p>
        </p:txBody>
      </p:sp>
      <p:sp>
        <p:nvSpPr>
          <p:cNvPr id="178179" name="Rectangle 3"/>
          <p:cNvSpPr>
            <a:spLocks noGrp="1" noChangeArrowheads="1"/>
          </p:cNvSpPr>
          <p:nvPr>
            <p:ph type="body" sz="quarter" idx="4294967295"/>
          </p:nvPr>
        </p:nvSpPr>
        <p:spPr>
          <a:xfrm>
            <a:off x="278607" y="2739445"/>
            <a:ext cx="6015488" cy="426271"/>
          </a:xfrm>
          <a:prstGeom prst="roundRect">
            <a:avLst/>
          </a:prstGeom>
          <a:solidFill>
            <a:schemeClr val="tx2"/>
          </a:solidFill>
          <a:ln>
            <a:solidFill>
              <a:schemeClr val="tx2"/>
            </a:solidFill>
          </a:ln>
        </p:spPr>
        <p:style>
          <a:lnRef idx="3">
            <a:schemeClr val="lt1"/>
          </a:lnRef>
          <a:fillRef idx="1">
            <a:schemeClr val="accent1"/>
          </a:fillRef>
          <a:effectRef idx="1">
            <a:schemeClr val="accent1"/>
          </a:effectRef>
          <a:fontRef idx="minor">
            <a:schemeClr val="lt1"/>
          </a:fontRef>
        </p:style>
        <p:txBody>
          <a:bodyPr lIns="216000" tIns="108000" rIns="216000" bIns="72000" anchor="ctr">
            <a:noAutofit/>
          </a:bodyPr>
          <a:lstStyle/>
          <a:p>
            <a:pPr eaLnBrk="1" hangingPunct="1">
              <a:lnSpc>
                <a:spcPct val="80000"/>
              </a:lnSpc>
              <a:buFont typeface="Arial" panose="020B0604020202020204" pitchFamily="34" charset="0"/>
              <a:buNone/>
            </a:pP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ストーリーの登場人物の場合（</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22</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歳、年収約</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250</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万円、３割負担）</a:t>
            </a:r>
            <a:endPar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BE71A1DB-4F1E-1B7D-5582-1A0E3197E990}"/>
              </a:ext>
            </a:extLst>
          </p:cNvPr>
          <p:cNvSpPr>
            <a:spLocks noGrp="1"/>
          </p:cNvSpPr>
          <p:nvPr>
            <p:ph type="sldNum" sz="quarter" idx="4"/>
          </p:nvPr>
        </p:nvSpPr>
        <p:spPr>
          <a:xfrm>
            <a:off x="9183050" y="6506765"/>
            <a:ext cx="630513" cy="278421"/>
          </a:xfrm>
        </p:spPr>
        <p:txBody>
          <a:bodyPr anchor="b"/>
          <a:lstStyle/>
          <a:p>
            <a:fld id="{48F63A3B-78C7-47BE-AE5E-E10140E04643}" type="slidenum">
              <a:rPr lang="en-US" smtClean="0">
                <a:latin typeface="UD デジタル 教科書体 NK-R" panose="02020400000000000000" pitchFamily="18" charset="-128"/>
                <a:ea typeface="UD デジタル 教科書体 NK-R" panose="02020400000000000000" pitchFamily="18" charset="-128"/>
              </a:rPr>
              <a:pPr/>
              <a:t>6</a:t>
            </a:fld>
            <a:endParaRPr 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06750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0661" y="29715"/>
            <a:ext cx="108811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あなたはひとりじゃない（孤独・孤立対策ウェブサイト）</a:t>
            </a:r>
          </a:p>
        </p:txBody>
      </p:sp>
      <p:sp>
        <p:nvSpPr>
          <p:cNvPr id="3" name="正方形/長方形 2"/>
          <p:cNvSpPr/>
          <p:nvPr/>
        </p:nvSpPr>
        <p:spPr>
          <a:xfrm>
            <a:off x="182464" y="681464"/>
            <a:ext cx="4680000" cy="602413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正方形/長方形 3"/>
          <p:cNvSpPr/>
          <p:nvPr/>
        </p:nvSpPr>
        <p:spPr>
          <a:xfrm>
            <a:off x="5027751" y="753463"/>
            <a:ext cx="4680000" cy="595213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角丸四角形 4"/>
          <p:cNvSpPr/>
          <p:nvPr/>
        </p:nvSpPr>
        <p:spPr>
          <a:xfrm>
            <a:off x="128464" y="471751"/>
            <a:ext cx="4788000" cy="3255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一般向けページ　　</a:t>
            </a: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（サイトトップページ</a:t>
            </a:r>
            <a:r>
              <a:rPr kumimoji="1" lang="ja-JP" altLang="en-US" sz="1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6" name="角丸四角形 5"/>
          <p:cNvSpPr/>
          <p:nvPr/>
        </p:nvSpPr>
        <p:spPr>
          <a:xfrm>
            <a:off x="4973751" y="476883"/>
            <a:ext cx="4788000" cy="3152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18</a:t>
            </a: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歳以下向けページ　</a:t>
            </a: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（サイト内ページ</a:t>
            </a:r>
            <a:r>
              <a:rPr kumimoji="1" lang="ja-JP" altLang="en-US" sz="1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7" name="Rectangle 2"/>
          <p:cNvSpPr>
            <a:spLocks noChangeArrowheads="1"/>
          </p:cNvSpPr>
          <p:nvPr/>
        </p:nvSpPr>
        <p:spPr bwMode="auto">
          <a:xfrm>
            <a:off x="998764" y="1306983"/>
            <a:ext cx="78067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テキスト ボックス 19"/>
          <p:cNvSpPr txBox="1"/>
          <p:nvPr/>
        </p:nvSpPr>
        <p:spPr>
          <a:xfrm>
            <a:off x="5007154" y="1494969"/>
            <a:ext cx="7939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【URL】</a:t>
            </a:r>
            <a:endPar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テキスト ボックス 26"/>
          <p:cNvSpPr txBox="1"/>
          <p:nvPr/>
        </p:nvSpPr>
        <p:spPr>
          <a:xfrm>
            <a:off x="8486763" y="777263"/>
            <a:ext cx="135511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【QR</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コード</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9" name="テキスト ボックス 8"/>
          <p:cNvSpPr txBox="1"/>
          <p:nvPr/>
        </p:nvSpPr>
        <p:spPr>
          <a:xfrm>
            <a:off x="227263" y="790715"/>
            <a:ext cx="457863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自動応答によるチャットボットにより、悩みに応じた支援制度等を紹介する機能や、専門家からのヒントなどを掲載。</a:t>
            </a:r>
          </a:p>
        </p:txBody>
      </p:sp>
      <p:sp>
        <p:nvSpPr>
          <p:cNvPr id="40" name="テキスト ボックス 39"/>
          <p:cNvSpPr txBox="1"/>
          <p:nvPr/>
        </p:nvSpPr>
        <p:spPr>
          <a:xfrm>
            <a:off x="5104352" y="796012"/>
            <a:ext cx="345119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自動応答によるチャットボットにより、悩みに応じた相談窓口を紹介する機能や、悩みを抱えている方向けの</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Q</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などを掲載。</a:t>
            </a:r>
          </a:p>
        </p:txBody>
      </p:sp>
      <p:sp>
        <p:nvSpPr>
          <p:cNvPr id="11" name="テキスト ボックス 10"/>
          <p:cNvSpPr txBox="1"/>
          <p:nvPr/>
        </p:nvSpPr>
        <p:spPr>
          <a:xfrm>
            <a:off x="86867" y="76059"/>
            <a:ext cx="595035" cy="338554"/>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参考</a:t>
            </a:r>
          </a:p>
        </p:txBody>
      </p:sp>
      <p:sp>
        <p:nvSpPr>
          <p:cNvPr id="19" name="テキスト ボックス 18">
            <a:extLst>
              <a:ext uri="{FF2B5EF4-FFF2-40B4-BE49-F238E27FC236}">
                <a16:creationId xmlns:a16="http://schemas.microsoft.com/office/drawing/2014/main" id="{E8F63286-A374-7E88-90AC-9A577EC0B4ED}"/>
              </a:ext>
            </a:extLst>
          </p:cNvPr>
          <p:cNvSpPr txBox="1"/>
          <p:nvPr/>
        </p:nvSpPr>
        <p:spPr>
          <a:xfrm>
            <a:off x="241631" y="4619909"/>
            <a:ext cx="4487448" cy="830997"/>
          </a:xfrm>
          <a:prstGeom prst="rect">
            <a:avLst/>
          </a:prstGeom>
          <a:noFill/>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マイナポータルと連携して、チャットボットの利用結果のページから、市区町村の支援制度の手続情報につなげるようになっており、一部手続は、そのままマイナポータル上で申請が可能。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1" name="図 20">
            <a:extLst>
              <a:ext uri="{FF2B5EF4-FFF2-40B4-BE49-F238E27FC236}">
                <a16:creationId xmlns:a16="http://schemas.microsoft.com/office/drawing/2014/main" id="{027DF3DD-587C-866C-E289-EFE691938310}"/>
              </a:ext>
            </a:extLst>
          </p:cNvPr>
          <p:cNvPicPr>
            <a:picLocks noChangeAspect="1"/>
          </p:cNvPicPr>
          <p:nvPr/>
        </p:nvPicPr>
        <p:blipFill rotWithShape="1">
          <a:blip r:embed="rId3"/>
          <a:srcRect l="2967" r="47091"/>
          <a:stretch/>
        </p:blipFill>
        <p:spPr>
          <a:xfrm>
            <a:off x="275883" y="5246860"/>
            <a:ext cx="2058108" cy="581430"/>
          </a:xfrm>
          <a:prstGeom prst="rect">
            <a:avLst/>
          </a:prstGeom>
          <a:ln w="9525">
            <a:solidFill>
              <a:schemeClr val="tx1"/>
            </a:solidFill>
          </a:ln>
        </p:spPr>
      </p:pic>
      <p:sp>
        <p:nvSpPr>
          <p:cNvPr id="57" name="テキスト ボックス 56">
            <a:extLst>
              <a:ext uri="{FF2B5EF4-FFF2-40B4-BE49-F238E27FC236}">
                <a16:creationId xmlns:a16="http://schemas.microsoft.com/office/drawing/2014/main" id="{B5A48F1C-85D9-0DF2-6C75-8D35DB8BD3FD}"/>
              </a:ext>
            </a:extLst>
          </p:cNvPr>
          <p:cNvSpPr txBox="1"/>
          <p:nvPr/>
        </p:nvSpPr>
        <p:spPr>
          <a:xfrm>
            <a:off x="1109758" y="5835953"/>
            <a:ext cx="1204390" cy="600164"/>
          </a:xfrm>
          <a:prstGeom prst="rect">
            <a:avLst/>
          </a:prstGeom>
          <a:ln>
            <a:noFill/>
          </a:ln>
          <a:effectLst>
            <a:softEdge rad="127000"/>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クリックすると、</a:t>
            </a:r>
            <a:b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マイナポータルの</a:t>
            </a:r>
            <a:b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ページへ移動</a:t>
            </a:r>
          </a:p>
        </p:txBody>
      </p:sp>
      <p:sp>
        <p:nvSpPr>
          <p:cNvPr id="56" name="正方形/長方形 55">
            <a:extLst>
              <a:ext uri="{FF2B5EF4-FFF2-40B4-BE49-F238E27FC236}">
                <a16:creationId xmlns:a16="http://schemas.microsoft.com/office/drawing/2014/main" id="{EDB0BF00-4F20-4155-290C-6D50C05D2826}"/>
              </a:ext>
            </a:extLst>
          </p:cNvPr>
          <p:cNvSpPr/>
          <p:nvPr/>
        </p:nvSpPr>
        <p:spPr>
          <a:xfrm>
            <a:off x="269024" y="5585719"/>
            <a:ext cx="618719" cy="152142"/>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97" name="図 96" descr="テキスト, 手紙&#10;&#10;自動的に生成された説明">
            <a:extLst>
              <a:ext uri="{FF2B5EF4-FFF2-40B4-BE49-F238E27FC236}">
                <a16:creationId xmlns:a16="http://schemas.microsoft.com/office/drawing/2014/main" id="{0EEE87F3-9B28-778B-02CF-A1C059970C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8" t="22981" r="6835" b="40402"/>
          <a:stretch/>
        </p:blipFill>
        <p:spPr>
          <a:xfrm>
            <a:off x="7363440" y="4589817"/>
            <a:ext cx="2278236" cy="2052641"/>
          </a:xfrm>
          <a:prstGeom prst="rect">
            <a:avLst/>
          </a:prstGeom>
          <a:ln>
            <a:solidFill>
              <a:srgbClr val="70AD47"/>
            </a:solidFill>
          </a:ln>
        </p:spPr>
      </p:pic>
      <p:sp>
        <p:nvSpPr>
          <p:cNvPr id="92" name="正方形/長方形 91">
            <a:extLst>
              <a:ext uri="{FF2B5EF4-FFF2-40B4-BE49-F238E27FC236}">
                <a16:creationId xmlns:a16="http://schemas.microsoft.com/office/drawing/2014/main" id="{4E05AED1-03BF-BBBE-F019-6014D020B4B4}"/>
              </a:ext>
            </a:extLst>
          </p:cNvPr>
          <p:cNvSpPr/>
          <p:nvPr/>
        </p:nvSpPr>
        <p:spPr>
          <a:xfrm>
            <a:off x="5101969" y="4370284"/>
            <a:ext cx="2223310" cy="2263668"/>
          </a:xfrm>
          <a:prstGeom prst="rect">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08E625BF-A401-E637-636D-7DA8AF99DF6D}"/>
              </a:ext>
            </a:extLst>
          </p:cNvPr>
          <p:cNvSpPr txBox="1"/>
          <p:nvPr/>
        </p:nvSpPr>
        <p:spPr>
          <a:xfrm>
            <a:off x="7352481" y="4366440"/>
            <a:ext cx="2304000" cy="261610"/>
          </a:xfrm>
          <a:prstGeom prst="rect">
            <a:avLst/>
          </a:prstGeom>
          <a:solidFill>
            <a:srgbClr val="00B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悩みを抱えている方の質問や回答</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E8541E5-0C37-38EF-C38B-3B326CAB442B}"/>
              </a:ext>
            </a:extLst>
          </p:cNvPr>
          <p:cNvGrpSpPr/>
          <p:nvPr/>
        </p:nvGrpSpPr>
        <p:grpSpPr>
          <a:xfrm>
            <a:off x="5127061" y="1795504"/>
            <a:ext cx="4475537" cy="2551989"/>
            <a:chOff x="5127061" y="1795501"/>
            <a:chExt cx="4475537" cy="2551989"/>
          </a:xfrm>
        </p:grpSpPr>
        <p:pic>
          <p:nvPicPr>
            <p:cNvPr id="104" name="図 103">
              <a:extLst>
                <a:ext uri="{FF2B5EF4-FFF2-40B4-BE49-F238E27FC236}">
                  <a16:creationId xmlns:a16="http://schemas.microsoft.com/office/drawing/2014/main" id="{6CF14DFA-FDB5-F740-36EB-0FD910231AAC}"/>
                </a:ext>
              </a:extLst>
            </p:cNvPr>
            <p:cNvPicPr>
              <a:picLocks noChangeAspect="1"/>
            </p:cNvPicPr>
            <p:nvPr/>
          </p:nvPicPr>
          <p:blipFill rotWithShape="1">
            <a:blip r:embed="rId5"/>
            <a:srcRect l="45152" t="84167" r="434" b="-653"/>
            <a:stretch/>
          </p:blipFill>
          <p:spPr>
            <a:xfrm>
              <a:off x="5127061" y="3766615"/>
              <a:ext cx="4475536" cy="580875"/>
            </a:xfrm>
            <a:prstGeom prst="rect">
              <a:avLst/>
            </a:prstGeom>
          </p:spPr>
        </p:pic>
        <p:grpSp>
          <p:nvGrpSpPr>
            <p:cNvPr id="62" name="グループ化 61">
              <a:extLst>
                <a:ext uri="{FF2B5EF4-FFF2-40B4-BE49-F238E27FC236}">
                  <a16:creationId xmlns:a16="http://schemas.microsoft.com/office/drawing/2014/main" id="{022F4EC7-6901-9272-837C-F7B931A58710}"/>
                </a:ext>
              </a:extLst>
            </p:cNvPr>
            <p:cNvGrpSpPr/>
            <p:nvPr/>
          </p:nvGrpSpPr>
          <p:grpSpPr>
            <a:xfrm>
              <a:off x="5127061" y="1795501"/>
              <a:ext cx="4475537" cy="2474632"/>
              <a:chOff x="5173289" y="1403175"/>
              <a:chExt cx="4475537" cy="2474632"/>
            </a:xfrm>
          </p:grpSpPr>
          <p:pic>
            <p:nvPicPr>
              <p:cNvPr id="50" name="図 49">
                <a:extLst>
                  <a:ext uri="{FF2B5EF4-FFF2-40B4-BE49-F238E27FC236}">
                    <a16:creationId xmlns:a16="http://schemas.microsoft.com/office/drawing/2014/main" id="{335F30C6-7284-BFE5-3771-57EBE5F13C05}"/>
                  </a:ext>
                </a:extLst>
              </p:cNvPr>
              <p:cNvPicPr>
                <a:picLocks noChangeAspect="1"/>
              </p:cNvPicPr>
              <p:nvPr/>
            </p:nvPicPr>
            <p:blipFill rotWithShape="1">
              <a:blip r:embed="rId5"/>
              <a:srcRect l="2069" t="84115" r="-974" b="-2901"/>
              <a:stretch/>
            </p:blipFill>
            <p:spPr>
              <a:xfrm>
                <a:off x="5294438" y="3431502"/>
                <a:ext cx="3429490" cy="446305"/>
              </a:xfrm>
              <a:prstGeom prst="rect">
                <a:avLst/>
              </a:prstGeom>
            </p:spPr>
          </p:pic>
          <p:grpSp>
            <p:nvGrpSpPr>
              <p:cNvPr id="24" name="グループ化 23">
                <a:extLst>
                  <a:ext uri="{FF2B5EF4-FFF2-40B4-BE49-F238E27FC236}">
                    <a16:creationId xmlns:a16="http://schemas.microsoft.com/office/drawing/2014/main" id="{81BDD965-CF78-4491-41E0-9BD5DFC4521B}"/>
                  </a:ext>
                </a:extLst>
              </p:cNvPr>
              <p:cNvGrpSpPr/>
              <p:nvPr/>
            </p:nvGrpSpPr>
            <p:grpSpPr>
              <a:xfrm>
                <a:off x="5173289" y="1403175"/>
                <a:ext cx="4475537" cy="1995703"/>
                <a:chOff x="5173289" y="1456511"/>
                <a:chExt cx="4475537" cy="1995703"/>
              </a:xfrm>
            </p:grpSpPr>
            <p:pic>
              <p:nvPicPr>
                <p:cNvPr id="22" name="図 21">
                  <a:extLst>
                    <a:ext uri="{FF2B5EF4-FFF2-40B4-BE49-F238E27FC236}">
                      <a16:creationId xmlns:a16="http://schemas.microsoft.com/office/drawing/2014/main" id="{8A222D2D-707C-6A77-B442-025C8CF48C4E}"/>
                    </a:ext>
                  </a:extLst>
                </p:cNvPr>
                <p:cNvPicPr>
                  <a:picLocks noChangeAspect="1"/>
                </p:cNvPicPr>
                <p:nvPr/>
              </p:nvPicPr>
              <p:blipFill rotWithShape="1">
                <a:blip r:embed="rId5"/>
                <a:srcRect t="17322" r="4850" b="51680"/>
                <a:stretch/>
              </p:blipFill>
              <p:spPr>
                <a:xfrm>
                  <a:off x="5173290" y="1456511"/>
                  <a:ext cx="4475536" cy="1114821"/>
                </a:xfrm>
                <a:prstGeom prst="rect">
                  <a:avLst/>
                </a:prstGeom>
              </p:spPr>
            </p:pic>
            <p:pic>
              <p:nvPicPr>
                <p:cNvPr id="23" name="図 22">
                  <a:extLst>
                    <a:ext uri="{FF2B5EF4-FFF2-40B4-BE49-F238E27FC236}">
                      <a16:creationId xmlns:a16="http://schemas.microsoft.com/office/drawing/2014/main" id="{0B5DA609-1596-2A65-98FE-BE7E858EEEDD}"/>
                    </a:ext>
                  </a:extLst>
                </p:cNvPr>
                <p:cNvPicPr>
                  <a:picLocks noChangeAspect="1"/>
                </p:cNvPicPr>
                <p:nvPr/>
              </p:nvPicPr>
              <p:blipFill rotWithShape="1">
                <a:blip r:embed="rId5"/>
                <a:srcRect l="1531" t="51164" r="3190" b="22874"/>
                <a:stretch/>
              </p:blipFill>
              <p:spPr>
                <a:xfrm>
                  <a:off x="5173289" y="2522752"/>
                  <a:ext cx="4475536" cy="929462"/>
                </a:xfrm>
                <a:prstGeom prst="rect">
                  <a:avLst/>
                </a:prstGeom>
              </p:spPr>
            </p:pic>
          </p:grpSp>
        </p:grpSp>
        <p:pic>
          <p:nvPicPr>
            <p:cNvPr id="106" name="図 105">
              <a:extLst>
                <a:ext uri="{FF2B5EF4-FFF2-40B4-BE49-F238E27FC236}">
                  <a16:creationId xmlns:a16="http://schemas.microsoft.com/office/drawing/2014/main" id="{6FE547D6-EFDE-2816-4A1C-8379F0A777FF}"/>
                </a:ext>
              </a:extLst>
            </p:cNvPr>
            <p:cNvPicPr>
              <a:picLocks noChangeAspect="1"/>
            </p:cNvPicPr>
            <p:nvPr/>
          </p:nvPicPr>
          <p:blipFill>
            <a:blip r:embed="rId6"/>
            <a:stretch>
              <a:fillRect/>
            </a:stretch>
          </p:blipFill>
          <p:spPr>
            <a:xfrm>
              <a:off x="8805525" y="3609165"/>
              <a:ext cx="727889" cy="713736"/>
            </a:xfrm>
            <a:prstGeom prst="rect">
              <a:avLst/>
            </a:prstGeom>
          </p:spPr>
        </p:pic>
      </p:grpSp>
      <p:grpSp>
        <p:nvGrpSpPr>
          <p:cNvPr id="12" name="グループ化 11">
            <a:extLst>
              <a:ext uri="{FF2B5EF4-FFF2-40B4-BE49-F238E27FC236}">
                <a16:creationId xmlns:a16="http://schemas.microsoft.com/office/drawing/2014/main" id="{02AF8507-0AD4-0972-8C32-526847EC7256}"/>
              </a:ext>
            </a:extLst>
          </p:cNvPr>
          <p:cNvGrpSpPr/>
          <p:nvPr/>
        </p:nvGrpSpPr>
        <p:grpSpPr>
          <a:xfrm>
            <a:off x="5363790" y="3887056"/>
            <a:ext cx="1252728" cy="467168"/>
            <a:chOff x="5363790" y="3887056"/>
            <a:chExt cx="1252728" cy="467168"/>
          </a:xfrm>
        </p:grpSpPr>
        <p:sp>
          <p:nvSpPr>
            <p:cNvPr id="103" name="正方形/長方形 102">
              <a:extLst>
                <a:ext uri="{FF2B5EF4-FFF2-40B4-BE49-F238E27FC236}">
                  <a16:creationId xmlns:a16="http://schemas.microsoft.com/office/drawing/2014/main" id="{892A8685-99FC-4841-E02B-C1BA11BB3F3B}"/>
                </a:ext>
              </a:extLst>
            </p:cNvPr>
            <p:cNvSpPr/>
            <p:nvPr/>
          </p:nvSpPr>
          <p:spPr>
            <a:xfrm>
              <a:off x="5363790" y="3887056"/>
              <a:ext cx="1252728" cy="242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ヒントを</a:t>
              </a:r>
              <a:r>
                <a:rPr kumimoji="1" lang="ja-JP" altLang="en-US" sz="100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さがす</a:t>
              </a:r>
              <a:endParaRPr kumimoji="1" lang="ja-JP" altLang="en-US" sz="105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102" name="矢印: 下 101">
              <a:extLst>
                <a:ext uri="{FF2B5EF4-FFF2-40B4-BE49-F238E27FC236}">
                  <a16:creationId xmlns:a16="http://schemas.microsoft.com/office/drawing/2014/main" id="{87ED67B8-A06A-FDB5-77BF-4ABAEE533733}"/>
                </a:ext>
              </a:extLst>
            </p:cNvPr>
            <p:cNvSpPr/>
            <p:nvPr/>
          </p:nvSpPr>
          <p:spPr>
            <a:xfrm>
              <a:off x="5853333" y="4111721"/>
              <a:ext cx="289110" cy="242503"/>
            </a:xfrm>
            <a:prstGeom prst="downArrow">
              <a:avLst>
                <a:gd name="adj1" fmla="val 45097"/>
                <a:gd name="adj2" fmla="val 41270"/>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80" name="グループ化 79">
            <a:extLst>
              <a:ext uri="{FF2B5EF4-FFF2-40B4-BE49-F238E27FC236}">
                <a16:creationId xmlns:a16="http://schemas.microsoft.com/office/drawing/2014/main" id="{CFB44BF2-3382-4772-28A6-D172039A7136}"/>
              </a:ext>
            </a:extLst>
          </p:cNvPr>
          <p:cNvGrpSpPr/>
          <p:nvPr/>
        </p:nvGrpSpPr>
        <p:grpSpPr>
          <a:xfrm>
            <a:off x="2371743" y="5242049"/>
            <a:ext cx="2360384" cy="1389395"/>
            <a:chOff x="2371743" y="5242049"/>
            <a:chExt cx="2360384" cy="1389395"/>
          </a:xfrm>
        </p:grpSpPr>
        <p:grpSp>
          <p:nvGrpSpPr>
            <p:cNvPr id="43" name="グループ化 42">
              <a:extLst>
                <a:ext uri="{FF2B5EF4-FFF2-40B4-BE49-F238E27FC236}">
                  <a16:creationId xmlns:a16="http://schemas.microsoft.com/office/drawing/2014/main" id="{9D5AE243-E5D7-B4C5-39D9-F5F73CAABD37}"/>
                </a:ext>
              </a:extLst>
            </p:cNvPr>
            <p:cNvGrpSpPr/>
            <p:nvPr/>
          </p:nvGrpSpPr>
          <p:grpSpPr>
            <a:xfrm>
              <a:off x="2371743" y="5242049"/>
              <a:ext cx="2360384" cy="1389395"/>
              <a:chOff x="2371743" y="5242049"/>
              <a:chExt cx="2360384" cy="1389395"/>
            </a:xfrm>
          </p:grpSpPr>
          <p:grpSp>
            <p:nvGrpSpPr>
              <p:cNvPr id="29" name="グループ化 28">
                <a:extLst>
                  <a:ext uri="{FF2B5EF4-FFF2-40B4-BE49-F238E27FC236}">
                    <a16:creationId xmlns:a16="http://schemas.microsoft.com/office/drawing/2014/main" id="{5661FF5C-9611-16E9-6589-77BFEC49C552}"/>
                  </a:ext>
                </a:extLst>
              </p:cNvPr>
              <p:cNvGrpSpPr/>
              <p:nvPr/>
            </p:nvGrpSpPr>
            <p:grpSpPr>
              <a:xfrm>
                <a:off x="2371743" y="5242049"/>
                <a:ext cx="2360384" cy="1389395"/>
                <a:chOff x="6976485" y="7032448"/>
                <a:chExt cx="5537075" cy="3259293"/>
              </a:xfrm>
            </p:grpSpPr>
            <p:sp>
              <p:nvSpPr>
                <p:cNvPr id="31" name="正方形/長方形 30">
                  <a:extLst>
                    <a:ext uri="{FF2B5EF4-FFF2-40B4-BE49-F238E27FC236}">
                      <a16:creationId xmlns:a16="http://schemas.microsoft.com/office/drawing/2014/main" id="{44F99629-AFA7-1807-34D9-0F094252704E}"/>
                    </a:ext>
                  </a:extLst>
                </p:cNvPr>
                <p:cNvSpPr/>
                <p:nvPr/>
              </p:nvSpPr>
              <p:spPr>
                <a:xfrm>
                  <a:off x="6976485" y="7032448"/>
                  <a:ext cx="5537075" cy="32592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2" name="図 31">
                  <a:extLst>
                    <a:ext uri="{FF2B5EF4-FFF2-40B4-BE49-F238E27FC236}">
                      <a16:creationId xmlns:a16="http://schemas.microsoft.com/office/drawing/2014/main" id="{27A241BC-82DD-4811-B436-D1CECC663C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3281" y="7113103"/>
                  <a:ext cx="2209344" cy="598791"/>
                </a:xfrm>
                <a:prstGeom prst="rect">
                  <a:avLst/>
                </a:prstGeom>
              </p:spPr>
            </p:pic>
            <p:pic>
              <p:nvPicPr>
                <p:cNvPr id="34" name="図 33">
                  <a:extLst>
                    <a:ext uri="{FF2B5EF4-FFF2-40B4-BE49-F238E27FC236}">
                      <a16:creationId xmlns:a16="http://schemas.microsoft.com/office/drawing/2014/main" id="{1739FAEA-0A79-4B60-2D39-E129F83FC18B}"/>
                    </a:ext>
                  </a:extLst>
                </p:cNvPr>
                <p:cNvPicPr>
                  <a:picLocks noChangeAspect="1"/>
                </p:cNvPicPr>
                <p:nvPr/>
              </p:nvPicPr>
              <p:blipFill>
                <a:blip r:embed="rId8"/>
                <a:stretch>
                  <a:fillRect/>
                </a:stretch>
              </p:blipFill>
              <p:spPr>
                <a:xfrm>
                  <a:off x="7329228" y="9467663"/>
                  <a:ext cx="4806651" cy="790031"/>
                </a:xfrm>
                <a:prstGeom prst="rect">
                  <a:avLst/>
                </a:prstGeom>
              </p:spPr>
            </p:pic>
          </p:grpSp>
          <p:sp>
            <p:nvSpPr>
              <p:cNvPr id="79" name="四角形: 角を丸くする 78">
                <a:extLst>
                  <a:ext uri="{FF2B5EF4-FFF2-40B4-BE49-F238E27FC236}">
                    <a16:creationId xmlns:a16="http://schemas.microsoft.com/office/drawing/2014/main" id="{978E72DD-87EA-8A97-4AC2-C0269AF09000}"/>
                  </a:ext>
                </a:extLst>
              </p:cNvPr>
              <p:cNvSpPr/>
              <p:nvPr/>
            </p:nvSpPr>
            <p:spPr>
              <a:xfrm>
                <a:off x="2865898" y="6390113"/>
                <a:ext cx="1400175" cy="213136"/>
              </a:xfrm>
              <a:prstGeom prst="roundRect">
                <a:avLst>
                  <a:gd name="adj" fmla="val 50000"/>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申請する</a:t>
                </a:r>
              </a:p>
            </p:txBody>
          </p:sp>
          <p:sp>
            <p:nvSpPr>
              <p:cNvPr id="15" name="正方形/長方形 14">
                <a:extLst>
                  <a:ext uri="{FF2B5EF4-FFF2-40B4-BE49-F238E27FC236}">
                    <a16:creationId xmlns:a16="http://schemas.microsoft.com/office/drawing/2014/main" id="{A6CF0CA2-46C9-C041-3F31-02510CB52AC2}"/>
                  </a:ext>
                </a:extLst>
              </p:cNvPr>
              <p:cNvSpPr/>
              <p:nvPr/>
            </p:nvSpPr>
            <p:spPr>
              <a:xfrm>
                <a:off x="2383634" y="5520544"/>
                <a:ext cx="2327473" cy="615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災害</a:t>
                </a: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国民健康保険一部負担金の免除申請</a:t>
                </a: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オンライン申請</a:t>
                </a: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電子署名必須</a:t>
                </a:r>
                <a:endParaRPr kumimoji="1" lang="en-US" altLang="ja-JP"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（略）</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18" name="図 17">
              <a:extLst>
                <a:ext uri="{FF2B5EF4-FFF2-40B4-BE49-F238E27FC236}">
                  <a16:creationId xmlns:a16="http://schemas.microsoft.com/office/drawing/2014/main" id="{7E32EFD3-AE0F-C4C4-104C-E8F6D07426B7}"/>
                </a:ext>
              </a:extLst>
            </p:cNvPr>
            <p:cNvPicPr>
              <a:picLocks noChangeAspect="1"/>
            </p:cNvPicPr>
            <p:nvPr/>
          </p:nvPicPr>
          <p:blipFill>
            <a:blip r:embed="rId9"/>
            <a:stretch>
              <a:fillRect/>
            </a:stretch>
          </p:blipFill>
          <p:spPr>
            <a:xfrm>
              <a:off x="2455386" y="5763734"/>
              <a:ext cx="178096" cy="190724"/>
            </a:xfrm>
            <a:prstGeom prst="rect">
              <a:avLst/>
            </a:prstGeom>
          </p:spPr>
        </p:pic>
        <p:grpSp>
          <p:nvGrpSpPr>
            <p:cNvPr id="37" name="グループ化 36">
              <a:extLst>
                <a:ext uri="{FF2B5EF4-FFF2-40B4-BE49-F238E27FC236}">
                  <a16:creationId xmlns:a16="http://schemas.microsoft.com/office/drawing/2014/main" id="{CD5367C7-5A45-E791-62FC-A369A3843027}"/>
                </a:ext>
              </a:extLst>
            </p:cNvPr>
            <p:cNvGrpSpPr/>
            <p:nvPr/>
          </p:nvGrpSpPr>
          <p:grpSpPr>
            <a:xfrm>
              <a:off x="2490411" y="5955660"/>
              <a:ext cx="108047" cy="94348"/>
              <a:chOff x="2572645" y="5955334"/>
              <a:chExt cx="108047" cy="94348"/>
            </a:xfrm>
          </p:grpSpPr>
          <p:sp>
            <p:nvSpPr>
              <p:cNvPr id="25" name="四角形: 角を丸くする 24">
                <a:extLst>
                  <a:ext uri="{FF2B5EF4-FFF2-40B4-BE49-F238E27FC236}">
                    <a16:creationId xmlns:a16="http://schemas.microsoft.com/office/drawing/2014/main" id="{53C8753E-DF69-A3B7-AE20-62EC2094A179}"/>
                  </a:ext>
                </a:extLst>
              </p:cNvPr>
              <p:cNvSpPr/>
              <p:nvPr/>
            </p:nvSpPr>
            <p:spPr>
              <a:xfrm>
                <a:off x="2572645" y="5955334"/>
                <a:ext cx="108047" cy="9434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四角形: 角を丸くする 25">
                <a:extLst>
                  <a:ext uri="{FF2B5EF4-FFF2-40B4-BE49-F238E27FC236}">
                    <a16:creationId xmlns:a16="http://schemas.microsoft.com/office/drawing/2014/main" id="{A0C86772-90B8-FAEE-9CFE-008D64306073}"/>
                  </a:ext>
                </a:extLst>
              </p:cNvPr>
              <p:cNvSpPr/>
              <p:nvPr/>
            </p:nvSpPr>
            <p:spPr>
              <a:xfrm>
                <a:off x="2591922" y="5979035"/>
                <a:ext cx="35821"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pic>
        <p:nvPicPr>
          <p:cNvPr id="74" name="図 7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7F6A6B1-74E8-7E8C-16E6-5EBC7A80298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338" t="13789" r="12694" b="54471"/>
          <a:stretch/>
        </p:blipFill>
        <p:spPr>
          <a:xfrm>
            <a:off x="269024" y="1550792"/>
            <a:ext cx="2192123" cy="2084566"/>
          </a:xfrm>
          <a:prstGeom prst="rect">
            <a:avLst/>
          </a:prstGeom>
          <a:ln>
            <a:solidFill>
              <a:schemeClr val="tx1"/>
            </a:solidFill>
          </a:ln>
        </p:spPr>
      </p:pic>
      <p:pic>
        <p:nvPicPr>
          <p:cNvPr id="109" name="図 108" descr="グラフィカル ユーザー インターフェイス, テキスト, アプリケーション&#10;&#10;自動的に生成された説明">
            <a:extLst>
              <a:ext uri="{FF2B5EF4-FFF2-40B4-BE49-F238E27FC236}">
                <a16:creationId xmlns:a16="http://schemas.microsoft.com/office/drawing/2014/main" id="{8DD4C44A-C1DA-39EA-7257-60D3CB18407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885" t="40139" r="9341" b="44421"/>
          <a:stretch/>
        </p:blipFill>
        <p:spPr>
          <a:xfrm>
            <a:off x="263222" y="3679807"/>
            <a:ext cx="2203726" cy="912110"/>
          </a:xfrm>
          <a:prstGeom prst="rect">
            <a:avLst/>
          </a:prstGeom>
          <a:ln>
            <a:solidFill>
              <a:schemeClr val="tx1"/>
            </a:solidFill>
          </a:ln>
        </p:spPr>
      </p:pic>
      <p:sp>
        <p:nvSpPr>
          <p:cNvPr id="110" name="テキスト ボックス 109">
            <a:extLst>
              <a:ext uri="{FF2B5EF4-FFF2-40B4-BE49-F238E27FC236}">
                <a16:creationId xmlns:a16="http://schemas.microsoft.com/office/drawing/2014/main" id="{851CDDD9-3D62-DE15-24A3-3C0F2E4BE3BB}"/>
              </a:ext>
            </a:extLst>
          </p:cNvPr>
          <p:cNvSpPr txBox="1"/>
          <p:nvPr/>
        </p:nvSpPr>
        <p:spPr>
          <a:xfrm>
            <a:off x="248905" y="1287810"/>
            <a:ext cx="2232361" cy="261610"/>
          </a:xfrm>
          <a:prstGeom prst="rect">
            <a:avLst/>
          </a:prstGeom>
          <a:solidFill>
            <a:srgbClr val="00B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悩みに対応する支援制度等</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1" name="図 70" descr="テキスト&#10;&#10;自動的に生成された説明">
            <a:extLst>
              <a:ext uri="{FF2B5EF4-FFF2-40B4-BE49-F238E27FC236}">
                <a16:creationId xmlns:a16="http://schemas.microsoft.com/office/drawing/2014/main" id="{DE108A5A-3099-6DF9-53A9-8CE62E1A73D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85" t="17655" r="3579" b="75599"/>
          <a:stretch/>
        </p:blipFill>
        <p:spPr>
          <a:xfrm>
            <a:off x="2564443" y="1558255"/>
            <a:ext cx="2217527" cy="362881"/>
          </a:xfrm>
          <a:prstGeom prst="rect">
            <a:avLst/>
          </a:prstGeom>
        </p:spPr>
      </p:pic>
      <p:pic>
        <p:nvPicPr>
          <p:cNvPr id="61" name="図 60" descr="テキスト&#10;&#10;自動的に生成された説明">
            <a:extLst>
              <a:ext uri="{FF2B5EF4-FFF2-40B4-BE49-F238E27FC236}">
                <a16:creationId xmlns:a16="http://schemas.microsoft.com/office/drawing/2014/main" id="{EE1E0734-A30F-A010-28A4-BC1BFE2F670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85" t="31661" r="3579" b="43710"/>
          <a:stretch/>
        </p:blipFill>
        <p:spPr>
          <a:xfrm>
            <a:off x="2564443" y="1838474"/>
            <a:ext cx="2217527" cy="1324729"/>
          </a:xfrm>
          <a:prstGeom prst="rect">
            <a:avLst/>
          </a:prstGeom>
        </p:spPr>
      </p:pic>
      <p:sp>
        <p:nvSpPr>
          <p:cNvPr id="130" name="正方形/長方形 129">
            <a:extLst>
              <a:ext uri="{FF2B5EF4-FFF2-40B4-BE49-F238E27FC236}">
                <a16:creationId xmlns:a16="http://schemas.microsoft.com/office/drawing/2014/main" id="{82D2586B-FE62-C616-8BAA-51B1C596A1D6}"/>
              </a:ext>
            </a:extLst>
          </p:cNvPr>
          <p:cNvSpPr/>
          <p:nvPr/>
        </p:nvSpPr>
        <p:spPr>
          <a:xfrm>
            <a:off x="2663717" y="1636366"/>
            <a:ext cx="2027146"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まずは相談してみましょう</a:t>
            </a:r>
          </a:p>
        </p:txBody>
      </p:sp>
      <p:sp>
        <p:nvSpPr>
          <p:cNvPr id="117" name="テキスト ボックス 116">
            <a:extLst>
              <a:ext uri="{FF2B5EF4-FFF2-40B4-BE49-F238E27FC236}">
                <a16:creationId xmlns:a16="http://schemas.microsoft.com/office/drawing/2014/main" id="{2059E633-2F45-2AC8-5E74-E08015B432A7}"/>
              </a:ext>
            </a:extLst>
          </p:cNvPr>
          <p:cNvSpPr txBox="1"/>
          <p:nvPr/>
        </p:nvSpPr>
        <p:spPr>
          <a:xfrm>
            <a:off x="2564414" y="1287810"/>
            <a:ext cx="2217584" cy="252000"/>
          </a:xfrm>
          <a:prstGeom prst="rect">
            <a:avLst/>
          </a:prstGeom>
          <a:solidFill>
            <a:srgbClr val="00B050"/>
          </a:solidFill>
        </p:spPr>
        <p:txBody>
          <a:bodyPr vert="horz" wrap="square" lIns="46800" rIns="46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専門家からのヒント</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6" name="図 65" descr="テキスト&#10;&#10;自動的に生成された説明">
            <a:extLst>
              <a:ext uri="{FF2B5EF4-FFF2-40B4-BE49-F238E27FC236}">
                <a16:creationId xmlns:a16="http://schemas.microsoft.com/office/drawing/2014/main" id="{828DE8AE-4776-7DC2-D3B9-87537FB948B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818" t="69723" r="3813" b="8361"/>
          <a:stretch/>
        </p:blipFill>
        <p:spPr>
          <a:xfrm>
            <a:off x="2574323" y="3443883"/>
            <a:ext cx="2201696" cy="1176368"/>
          </a:xfrm>
          <a:prstGeom prst="rect">
            <a:avLst/>
          </a:prstGeom>
        </p:spPr>
      </p:pic>
      <p:sp>
        <p:nvSpPr>
          <p:cNvPr id="17" name="矢印: 上向き折線 16">
            <a:extLst>
              <a:ext uri="{FF2B5EF4-FFF2-40B4-BE49-F238E27FC236}">
                <a16:creationId xmlns:a16="http://schemas.microsoft.com/office/drawing/2014/main" id="{77993ECA-0216-4007-5287-29DF4466362D}"/>
              </a:ext>
            </a:extLst>
          </p:cNvPr>
          <p:cNvSpPr/>
          <p:nvPr/>
        </p:nvSpPr>
        <p:spPr>
          <a:xfrm rot="5400000">
            <a:off x="1225207" y="5030475"/>
            <a:ext cx="880703" cy="2327473"/>
          </a:xfrm>
          <a:prstGeom prst="bentUpArrow">
            <a:avLst>
              <a:gd name="adj1" fmla="val 16327"/>
              <a:gd name="adj2" fmla="val 15686"/>
              <a:gd name="adj3" fmla="val 15824"/>
            </a:avLst>
          </a:prstGeom>
          <a:gradFill rotWithShape="1">
            <a:gsLst>
              <a:gs pos="0">
                <a:srgbClr val="DB4D6D">
                  <a:lumMod val="110000"/>
                  <a:satMod val="105000"/>
                  <a:tint val="67000"/>
                </a:srgbClr>
              </a:gs>
              <a:gs pos="50000">
                <a:srgbClr val="DB4D6D">
                  <a:lumMod val="105000"/>
                  <a:satMod val="103000"/>
                  <a:tint val="73000"/>
                </a:srgbClr>
              </a:gs>
              <a:gs pos="100000">
                <a:srgbClr val="DB4D6D">
                  <a:lumMod val="105000"/>
                  <a:satMod val="109000"/>
                  <a:tint val="81000"/>
                </a:srgbClr>
              </a:gs>
            </a:gsLst>
            <a:lin ang="5400000" scaled="0"/>
          </a:gradFill>
          <a:ln w="6350" cap="flat" cmpd="sng" algn="ctr">
            <a:solidFill>
              <a:srgbClr val="DB4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9" name="テキスト ボックス 98">
            <a:extLst>
              <a:ext uri="{FF2B5EF4-FFF2-40B4-BE49-F238E27FC236}">
                <a16:creationId xmlns:a16="http://schemas.microsoft.com/office/drawing/2014/main" id="{78930228-D9B6-6EB3-7F27-4AC1F91B295C}"/>
              </a:ext>
            </a:extLst>
          </p:cNvPr>
          <p:cNvSpPr txBox="1"/>
          <p:nvPr/>
        </p:nvSpPr>
        <p:spPr>
          <a:xfrm>
            <a:off x="5110541" y="4366440"/>
            <a:ext cx="2223310" cy="261610"/>
          </a:xfrm>
          <a:prstGeom prst="rect">
            <a:avLst/>
          </a:prstGeom>
          <a:solidFill>
            <a:srgbClr val="00B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悩みに対応する相談窓口を紹介</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1" name="グループ化 80">
            <a:extLst>
              <a:ext uri="{FF2B5EF4-FFF2-40B4-BE49-F238E27FC236}">
                <a16:creationId xmlns:a16="http://schemas.microsoft.com/office/drawing/2014/main" id="{5539E4F3-8310-3454-CB4F-B21CC90B5C40}"/>
              </a:ext>
            </a:extLst>
          </p:cNvPr>
          <p:cNvGrpSpPr/>
          <p:nvPr/>
        </p:nvGrpSpPr>
        <p:grpSpPr>
          <a:xfrm>
            <a:off x="5130345" y="4640266"/>
            <a:ext cx="2183697" cy="1984243"/>
            <a:chOff x="5130345" y="4640266"/>
            <a:chExt cx="2183697" cy="1984243"/>
          </a:xfrm>
        </p:grpSpPr>
        <p:grpSp>
          <p:nvGrpSpPr>
            <p:cNvPr id="70" name="グループ化 69">
              <a:extLst>
                <a:ext uri="{FF2B5EF4-FFF2-40B4-BE49-F238E27FC236}">
                  <a16:creationId xmlns:a16="http://schemas.microsoft.com/office/drawing/2014/main" id="{47FD7C27-C5B3-ECAF-453B-F8DA41F153A6}"/>
                </a:ext>
              </a:extLst>
            </p:cNvPr>
            <p:cNvGrpSpPr/>
            <p:nvPr/>
          </p:nvGrpSpPr>
          <p:grpSpPr>
            <a:xfrm>
              <a:off x="5130345" y="4640266"/>
              <a:ext cx="2183697" cy="668644"/>
              <a:chOff x="5130347" y="4640266"/>
              <a:chExt cx="2183697" cy="668644"/>
            </a:xfrm>
          </p:grpSpPr>
          <p:pic>
            <p:nvPicPr>
              <p:cNvPr id="63" name="図 62" descr="グラフィカル ユーザー インターフェイス, テキスト, アプリケーション&#10;&#10;自動的に生成された説明">
                <a:extLst>
                  <a:ext uri="{FF2B5EF4-FFF2-40B4-BE49-F238E27FC236}">
                    <a16:creationId xmlns:a16="http://schemas.microsoft.com/office/drawing/2014/main" id="{AA143D47-3ACA-FA66-37C0-658CCDDDBF8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7" y="4640266"/>
                <a:ext cx="2183697" cy="668644"/>
              </a:xfrm>
              <a:prstGeom prst="rect">
                <a:avLst/>
              </a:prstGeom>
            </p:spPr>
          </p:pic>
          <p:pic>
            <p:nvPicPr>
              <p:cNvPr id="30" name="図 29" descr="グラフィカル ユーザー インターフェイス, アプリケーション&#10;&#10;中程度の精度で自動的に生成された説明">
                <a:extLst>
                  <a:ext uri="{FF2B5EF4-FFF2-40B4-BE49-F238E27FC236}">
                    <a16:creationId xmlns:a16="http://schemas.microsoft.com/office/drawing/2014/main" id="{B4B1F1A8-65E7-71A3-ADC5-57C52CBB30B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4060" t="26650" r="19502" b="65122"/>
              <a:stretch/>
            </p:blipFill>
            <p:spPr>
              <a:xfrm>
                <a:off x="5305435" y="4692712"/>
                <a:ext cx="1816378" cy="520650"/>
              </a:xfrm>
              <a:prstGeom prst="rect">
                <a:avLst/>
              </a:prstGeom>
            </p:spPr>
          </p:pic>
        </p:grpSp>
        <p:grpSp>
          <p:nvGrpSpPr>
            <p:cNvPr id="78" name="グループ化 77">
              <a:extLst>
                <a:ext uri="{FF2B5EF4-FFF2-40B4-BE49-F238E27FC236}">
                  <a16:creationId xmlns:a16="http://schemas.microsoft.com/office/drawing/2014/main" id="{4279A318-E1CB-2CFB-CF8A-D0EA6CCA4C81}"/>
                </a:ext>
              </a:extLst>
            </p:cNvPr>
            <p:cNvGrpSpPr/>
            <p:nvPr/>
          </p:nvGrpSpPr>
          <p:grpSpPr>
            <a:xfrm>
              <a:off x="5130345" y="5298066"/>
              <a:ext cx="2183697" cy="668644"/>
              <a:chOff x="5130346" y="5285890"/>
              <a:chExt cx="2183697" cy="668644"/>
            </a:xfrm>
          </p:grpSpPr>
          <p:pic>
            <p:nvPicPr>
              <p:cNvPr id="64" name="図 63" descr="グラフィカル ユーザー インターフェイス, テキスト, アプリケーション&#10;&#10;自動的に生成された説明">
                <a:extLst>
                  <a:ext uri="{FF2B5EF4-FFF2-40B4-BE49-F238E27FC236}">
                    <a16:creationId xmlns:a16="http://schemas.microsoft.com/office/drawing/2014/main" id="{395B0D78-9C5C-E9BB-D10D-B7065141031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6" y="5285890"/>
                <a:ext cx="2183697" cy="668644"/>
              </a:xfrm>
              <a:prstGeom prst="rect">
                <a:avLst/>
              </a:prstGeom>
            </p:spPr>
          </p:pic>
          <p:pic>
            <p:nvPicPr>
              <p:cNvPr id="33" name="図 32" descr="グラフィカル ユーザー インターフェイス, アプリケーション&#10;&#10;中程度の精度で自動的に生成された説明">
                <a:extLst>
                  <a:ext uri="{FF2B5EF4-FFF2-40B4-BE49-F238E27FC236}">
                    <a16:creationId xmlns:a16="http://schemas.microsoft.com/office/drawing/2014/main" id="{56B65D6F-CCED-5CF9-8F75-07A4CC0C4D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4834" t="70482" r="26510" b="21099"/>
              <a:stretch/>
            </p:blipFill>
            <p:spPr>
              <a:xfrm>
                <a:off x="5324545" y="5334090"/>
                <a:ext cx="1663789" cy="537872"/>
              </a:xfrm>
              <a:prstGeom prst="rect">
                <a:avLst/>
              </a:prstGeom>
            </p:spPr>
          </p:pic>
          <p:sp>
            <p:nvSpPr>
              <p:cNvPr id="73" name="正方形/長方形 72">
                <a:extLst>
                  <a:ext uri="{FF2B5EF4-FFF2-40B4-BE49-F238E27FC236}">
                    <a16:creationId xmlns:a16="http://schemas.microsoft.com/office/drawing/2014/main" id="{F2BC4E03-3E39-E7BF-7805-B05C2E88696A}"/>
                  </a:ext>
                </a:extLst>
              </p:cNvPr>
              <p:cNvSpPr/>
              <p:nvPr/>
            </p:nvSpPr>
            <p:spPr>
              <a:xfrm>
                <a:off x="6753200" y="5334090"/>
                <a:ext cx="440711" cy="494200"/>
              </a:xfrm>
              <a:prstGeom prst="rect">
                <a:avLst/>
              </a:prstGeom>
              <a:solidFill>
                <a:srgbClr val="F2F6F5"/>
              </a:solidFill>
              <a:ln>
                <a:solidFill>
                  <a:srgbClr val="F2F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4554E04A-FF72-C7B9-8B01-DBF48687FAC6}"/>
                </a:ext>
              </a:extLst>
            </p:cNvPr>
            <p:cNvGrpSpPr/>
            <p:nvPr/>
          </p:nvGrpSpPr>
          <p:grpSpPr>
            <a:xfrm>
              <a:off x="5130345" y="5955865"/>
              <a:ext cx="2183697" cy="668644"/>
              <a:chOff x="5130345" y="5955865"/>
              <a:chExt cx="2183697" cy="668644"/>
            </a:xfrm>
          </p:grpSpPr>
          <p:pic>
            <p:nvPicPr>
              <p:cNvPr id="72" name="図 71" descr="グラフィカル ユーザー インターフェイス, テキスト, アプリケーション&#10;&#10;自動的に生成された説明">
                <a:extLst>
                  <a:ext uri="{FF2B5EF4-FFF2-40B4-BE49-F238E27FC236}">
                    <a16:creationId xmlns:a16="http://schemas.microsoft.com/office/drawing/2014/main" id="{CC54559C-6ABF-70C2-579C-041C9E5C1D6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5" y="5955865"/>
                <a:ext cx="2183697" cy="668644"/>
              </a:xfrm>
              <a:prstGeom prst="rect">
                <a:avLst/>
              </a:prstGeom>
            </p:spPr>
          </p:pic>
          <p:pic>
            <p:nvPicPr>
              <p:cNvPr id="35" name="図 34" descr="グラフィカル ユーザー インターフェイス, アプリケーション&#10;&#10;中程度の精度で自動的に生成された説明">
                <a:extLst>
                  <a:ext uri="{FF2B5EF4-FFF2-40B4-BE49-F238E27FC236}">
                    <a16:creationId xmlns:a16="http://schemas.microsoft.com/office/drawing/2014/main" id="{C47F59A5-AF6B-EFAE-1BCC-02A1E6BAD92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3912" t="41481" r="29823" b="50391"/>
              <a:stretch/>
            </p:blipFill>
            <p:spPr>
              <a:xfrm>
                <a:off x="5324545" y="6020702"/>
                <a:ext cx="1595058" cy="518896"/>
              </a:xfrm>
              <a:prstGeom prst="rect">
                <a:avLst/>
              </a:prstGeom>
            </p:spPr>
          </p:pic>
          <p:sp>
            <p:nvSpPr>
              <p:cNvPr id="75" name="正方形/長方形 74">
                <a:extLst>
                  <a:ext uri="{FF2B5EF4-FFF2-40B4-BE49-F238E27FC236}">
                    <a16:creationId xmlns:a16="http://schemas.microsoft.com/office/drawing/2014/main" id="{0BA0403B-DC93-D44F-2947-8CD7198E45E4}"/>
                  </a:ext>
                </a:extLst>
              </p:cNvPr>
              <p:cNvSpPr/>
              <p:nvPr/>
            </p:nvSpPr>
            <p:spPr>
              <a:xfrm>
                <a:off x="6773414" y="6061988"/>
                <a:ext cx="440711" cy="494200"/>
              </a:xfrm>
              <a:prstGeom prst="rect">
                <a:avLst/>
              </a:prstGeom>
              <a:solidFill>
                <a:srgbClr val="F2F6F5"/>
              </a:solidFill>
              <a:ln>
                <a:solidFill>
                  <a:srgbClr val="F2F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8" name="テキスト ボックス 27">
            <a:extLst>
              <a:ext uri="{FF2B5EF4-FFF2-40B4-BE49-F238E27FC236}">
                <a16:creationId xmlns:a16="http://schemas.microsoft.com/office/drawing/2014/main" id="{3CAFEF4E-B9BD-1C86-1079-46FBFB5A90B7}"/>
              </a:ext>
            </a:extLst>
          </p:cNvPr>
          <p:cNvSpPr txBox="1"/>
          <p:nvPr/>
        </p:nvSpPr>
        <p:spPr>
          <a:xfrm>
            <a:off x="5621331" y="1489963"/>
            <a:ext cx="323819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hlinkClick r:id="rId18"/>
              </a:rPr>
              <a:t>https://notalone-cao.go.jp/under18/</a:t>
            </a:r>
            <a:endParaRPr kumimoji="0" lang="ja-JP" altLang="ja-JP"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6" name="図 35">
            <a:extLst>
              <a:ext uri="{FF2B5EF4-FFF2-40B4-BE49-F238E27FC236}">
                <a16:creationId xmlns:a16="http://schemas.microsoft.com/office/drawing/2014/main" id="{D834719E-C2D3-51D3-3F89-CA9C4FABB578}"/>
              </a:ext>
            </a:extLst>
          </p:cNvPr>
          <p:cNvPicPr>
            <a:picLocks noChangeAspect="1"/>
          </p:cNvPicPr>
          <p:nvPr/>
        </p:nvPicPr>
        <p:blipFill>
          <a:blip r:embed="rId19"/>
          <a:stretch>
            <a:fillRect/>
          </a:stretch>
        </p:blipFill>
        <p:spPr>
          <a:xfrm>
            <a:off x="8822891" y="1029726"/>
            <a:ext cx="728117" cy="716696"/>
          </a:xfrm>
          <a:prstGeom prst="rect">
            <a:avLst/>
          </a:prstGeom>
        </p:spPr>
      </p:pic>
      <p:pic>
        <p:nvPicPr>
          <p:cNvPr id="60" name="図 59" descr="テキスト&#10;&#10;自動的に生成された説明">
            <a:extLst>
              <a:ext uri="{FF2B5EF4-FFF2-40B4-BE49-F238E27FC236}">
                <a16:creationId xmlns:a16="http://schemas.microsoft.com/office/drawing/2014/main" id="{66A1B5FD-389E-BB8F-CE0F-824262C464C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818" t="59591" r="3813" b="35320"/>
          <a:stretch/>
        </p:blipFill>
        <p:spPr>
          <a:xfrm>
            <a:off x="2574323" y="3173077"/>
            <a:ext cx="2201696" cy="273084"/>
          </a:xfrm>
          <a:prstGeom prst="rect">
            <a:avLst/>
          </a:prstGeom>
        </p:spPr>
      </p:pic>
      <p:sp>
        <p:nvSpPr>
          <p:cNvPr id="39" name="正方形/長方形 38">
            <a:extLst>
              <a:ext uri="{FF2B5EF4-FFF2-40B4-BE49-F238E27FC236}">
                <a16:creationId xmlns:a16="http://schemas.microsoft.com/office/drawing/2014/main" id="{9580DAFC-B279-B7E5-11F1-03936F3E142B}"/>
              </a:ext>
            </a:extLst>
          </p:cNvPr>
          <p:cNvSpPr/>
          <p:nvPr/>
        </p:nvSpPr>
        <p:spPr>
          <a:xfrm>
            <a:off x="2663717" y="3251988"/>
            <a:ext cx="2027146"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苦しい時に読んでみて</a:t>
            </a:r>
          </a:p>
        </p:txBody>
      </p:sp>
      <p:sp>
        <p:nvSpPr>
          <p:cNvPr id="13" name="スライド番号プレースホルダー 12">
            <a:extLst>
              <a:ext uri="{FF2B5EF4-FFF2-40B4-BE49-F238E27FC236}">
                <a16:creationId xmlns:a16="http://schemas.microsoft.com/office/drawing/2014/main" id="{66479800-7F55-9FDF-EC31-76EEF68AEADC}"/>
              </a:ext>
            </a:extLst>
          </p:cNvPr>
          <p:cNvSpPr>
            <a:spLocks noGrp="1"/>
          </p:cNvSpPr>
          <p:nvPr>
            <p:ph type="sldNum" sz="quarter" idx="4"/>
          </p:nvPr>
        </p:nvSpPr>
        <p:spPr>
          <a:xfrm>
            <a:off x="9319430" y="6628103"/>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73755442"/>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17C86D57244844795CDA1298133AC16" ma:contentTypeVersion="4" ma:contentTypeDescription="新しいドキュメントを作成します。" ma:contentTypeScope="" ma:versionID="0549cb6af975256a5eb61d8ff15dbc44">
  <xsd:schema xmlns:xsd="http://www.w3.org/2001/XMLSchema" xmlns:xs="http://www.w3.org/2001/XMLSchema" xmlns:p="http://schemas.microsoft.com/office/2006/metadata/properties" xmlns:ns2="c86e53c5-b730-4ebd-a7a9-0ffc4b7a3a10" targetNamespace="http://schemas.microsoft.com/office/2006/metadata/properties" ma:root="true" ma:fieldsID="8897d42a43701ef26db76ea53819d2e8" ns2:_="">
    <xsd:import namespace="c86e53c5-b730-4ebd-a7a9-0ffc4b7a3a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e53c5-b730-4ebd-a7a9-0ffc4b7a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D2C10D-AFE2-4E9A-B0B4-5D2D34835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e53c5-b730-4ebd-a7a9-0ffc4b7a3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CEF1F3-83CB-4ED3-A3F4-8761232B3425}">
  <ds:schemaRef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c86e53c5-b730-4ebd-a7a9-0ffc4b7a3a10"/>
    <ds:schemaRef ds:uri="http://schemas.microsoft.com/office/2006/metadata/properties"/>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7572</TotalTime>
  <Words>1469</Words>
  <Application>Microsoft Office PowerPoint</Application>
  <PresentationFormat>A4 210 x 297 mm</PresentationFormat>
  <Paragraphs>301</Paragraphs>
  <Slides>7</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7</vt:i4>
      </vt:variant>
    </vt:vector>
  </HeadingPairs>
  <TitlesOfParts>
    <vt:vector size="20" baseType="lpstr">
      <vt:lpstr>Meiryo UI</vt:lpstr>
      <vt:lpstr>UD デジタル 教科書体 NK-R</vt:lpstr>
      <vt:lpstr>メイリオ</vt:lpstr>
      <vt:lpstr>メイリオ</vt:lpstr>
      <vt:lpstr>游ゴシック</vt:lpstr>
      <vt:lpstr>游ゴシック Medium</vt:lpstr>
      <vt:lpstr>Arial</vt:lpstr>
      <vt:lpstr>Calibri</vt:lpstr>
      <vt:lpstr>Calibri Light</vt:lpstr>
      <vt:lpstr>Segoe UI</vt:lpstr>
      <vt:lpstr>Office テーマ</vt:lpstr>
      <vt:lpstr>3_Office テーマ</vt:lpstr>
      <vt:lpstr>6_Office テーマ</vt:lpstr>
      <vt:lpstr>こんなことが起こった時、どのような制度が使えるでしょうか。</vt:lpstr>
      <vt:lpstr>1ヶ月の入院にかかった医療費（イメージ） </vt:lpstr>
      <vt:lpstr>PowerPoint プレゼンテーション</vt:lpstr>
      <vt:lpstr>PowerPoint プレゼンテーション</vt:lpstr>
      <vt:lpstr>あなたはひとりじゃない（内閣府孤独・孤立対策ウェブサイト）　チャットボット表示例</vt:lpstr>
      <vt:lpstr>（参考）高額療養費制度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山﨑 珠美(yamazaki-tamami)</cp:lastModifiedBy>
  <cp:revision>66</cp:revision>
  <cp:lastPrinted>2024-07-08T06:18:32Z</cp:lastPrinted>
  <dcterms:created xsi:type="dcterms:W3CDTF">2024-06-19T07:14:26Z</dcterms:created>
  <dcterms:modified xsi:type="dcterms:W3CDTF">2024-07-17T01:52:51Z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0x010100B17C86D57244844795CDA1298133AC16</vt:lpwstr>
  </property>
</Properties>
</file>