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41" r:id="rId5"/>
  </p:sldMasterIdLst>
  <p:notesMasterIdLst>
    <p:notesMasterId r:id="rId10"/>
  </p:notesMasterIdLst>
  <p:handoutMasterIdLst>
    <p:handoutMasterId r:id="rId11"/>
  </p:handoutMasterIdLst>
  <p:sldIdLst>
    <p:sldId id="2147477052" r:id="rId6"/>
    <p:sldId id="622" r:id="rId7"/>
    <p:sldId id="621" r:id="rId8"/>
    <p:sldId id="2147477073" r:id="rId9"/>
  </p:sldIdLst>
  <p:sldSz cx="9906000" cy="6858000" type="A4"/>
  <p:notesSz cx="8623300" cy="1253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0A60-8060-6E70-5B00-63217A56FDD3}" name="珠美 山﨑" initials="珠美"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DF637E"/>
    <a:srgbClr val="7EC4C1"/>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6" autoAdjust="0"/>
    <p:restoredTop sz="97398" autoAdjust="0"/>
  </p:normalViewPr>
  <p:slideViewPr>
    <p:cSldViewPr>
      <p:cViewPr varScale="1">
        <p:scale>
          <a:sx n="155" d="100"/>
          <a:sy n="155" d="100"/>
        </p:scale>
        <p:origin x="1972" y="100"/>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884542" y="1"/>
            <a:ext cx="3736764" cy="629081"/>
          </a:xfrm>
          <a:prstGeom prst="rect">
            <a:avLst/>
          </a:prstGeom>
        </p:spPr>
        <p:txBody>
          <a:bodyPr vert="horz" lIns="115544" tIns="57772" rIns="115544" bIns="57772" rtlCol="0"/>
          <a:lstStyle>
            <a:lvl1pPr algn="r">
              <a:defRPr sz="15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884542" y="11908996"/>
            <a:ext cx="3736764" cy="629080"/>
          </a:xfrm>
          <a:prstGeom prst="rect">
            <a:avLst/>
          </a:prstGeom>
        </p:spPr>
        <p:txBody>
          <a:bodyPr vert="horz" lIns="115544" tIns="57772" rIns="115544" bIns="57772" rtlCol="0" anchor="b"/>
          <a:lstStyle>
            <a:lvl1pPr algn="r">
              <a:defRPr sz="15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p:cNvSpPr>
            <a:spLocks noGrp="1"/>
          </p:cNvSpPr>
          <p:nvPr>
            <p:ph type="dt" idx="1"/>
          </p:nvPr>
        </p:nvSpPr>
        <p:spPr>
          <a:xfrm>
            <a:off x="4884542" y="1"/>
            <a:ext cx="3736764" cy="629081"/>
          </a:xfrm>
          <a:prstGeom prst="rect">
            <a:avLst/>
          </a:prstGeom>
        </p:spPr>
        <p:txBody>
          <a:bodyPr vert="horz" lIns="115544" tIns="57772" rIns="115544" bIns="57772" rtlCol="0"/>
          <a:lstStyle>
            <a:lvl1pPr algn="r">
              <a:defRPr sz="15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255713" y="1568450"/>
            <a:ext cx="6111875" cy="4230688"/>
          </a:xfrm>
          <a:prstGeom prst="rect">
            <a:avLst/>
          </a:prstGeom>
          <a:noFill/>
          <a:ln w="12700">
            <a:solidFill>
              <a:prstClr val="black"/>
            </a:solidFill>
          </a:ln>
        </p:spPr>
        <p:txBody>
          <a:bodyPr vert="horz" lIns="115544" tIns="57772" rIns="115544" bIns="57772" rtlCol="0" anchor="ctr"/>
          <a:lstStyle/>
          <a:p>
            <a:endParaRPr lang="ja-JP" altLang="en-US"/>
          </a:p>
        </p:txBody>
      </p:sp>
      <p:sp>
        <p:nvSpPr>
          <p:cNvPr id="5" name="ノート プレースホルダー 4"/>
          <p:cNvSpPr>
            <a:spLocks noGrp="1"/>
          </p:cNvSpPr>
          <p:nvPr>
            <p:ph type="body" sz="quarter" idx="3"/>
          </p:nvPr>
        </p:nvSpPr>
        <p:spPr>
          <a:xfrm>
            <a:off x="862330" y="6033949"/>
            <a:ext cx="6898640" cy="4936867"/>
          </a:xfrm>
          <a:prstGeom prst="rect">
            <a:avLst/>
          </a:prstGeom>
        </p:spPr>
        <p:txBody>
          <a:bodyPr vert="horz" lIns="115544" tIns="57772" rIns="115544" bIns="57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4884542" y="11908996"/>
            <a:ext cx="3736764" cy="629080"/>
          </a:xfrm>
          <a:prstGeom prst="rect">
            <a:avLst/>
          </a:prstGeom>
        </p:spPr>
        <p:txBody>
          <a:bodyPr vert="horz" lIns="115544" tIns="57772" rIns="115544" bIns="57772" rtlCol="0" anchor="b"/>
          <a:lstStyle>
            <a:lvl1pPr algn="r">
              <a:defRPr sz="15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pPr defTabSz="597938">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597938">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1295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5"/>
          </p:nvPr>
        </p:nvSpPr>
        <p:spPr/>
        <p:txBody>
          <a:bodyPr/>
          <a:lstStyle/>
          <a:p>
            <a:pPr defTabSz="597938">
              <a:defRPr/>
            </a:pPr>
            <a:fld id="{844F3F95-1DE9-F948-9ABE-A8F6E5B8157B}" type="slidenum">
              <a:rPr kumimoji="1" lang="ja-JP" altLang="en-US">
                <a:solidFill>
                  <a:prstClr val="black"/>
                </a:solidFill>
                <a:latin typeface="游ゴシック" panose="020F0502020204030204"/>
                <a:ea typeface="游ゴシック" panose="020B0400000000000000" pitchFamily="50" charset="-128"/>
              </a:rPr>
              <a:pPr defTabSz="597938">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7163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0"/>
            <a:ext cx="9907200" cy="52060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7"/>
            <a:ext cx="3896710" cy="52060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27311"/>
            <a:ext cx="9906000" cy="64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200" y="517574"/>
            <a:ext cx="9907200" cy="34546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t">
            <a:sp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534050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54565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545653"/>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112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1424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655719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18663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0466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Tree>
    <p:extLst>
      <p:ext uri="{BB962C8B-B14F-4D97-AF65-F5344CB8AC3E}">
        <p14:creationId xmlns:p14="http://schemas.microsoft.com/office/powerpoint/2010/main" val="2541482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27678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1"/>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108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8"/>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540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14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59147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9461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159991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149595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43265" y="609600"/>
            <a:ext cx="8419611"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743234" y="1981200"/>
            <a:ext cx="4131576"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 3"/>
          <p:cNvSpPr>
            <a:spLocks noGrp="1"/>
          </p:cNvSpPr>
          <p:nvPr>
            <p:ph type="chart" sz="half" idx="2"/>
          </p:nvPr>
        </p:nvSpPr>
        <p:spPr>
          <a:xfrm>
            <a:off x="5031239" y="1981200"/>
            <a:ext cx="4131574" cy="4114800"/>
          </a:xfrm>
        </p:spPr>
        <p:txBody>
          <a:bodyPr rtlCol="0">
            <a:normAutofit/>
          </a:bodyPr>
          <a:lstStyle/>
          <a:p>
            <a:pPr lvl="0"/>
            <a:endParaRPr lang="ja-JP" altLang="en-US" noProof="0" dirty="0"/>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 name="Rectangle 5"/>
          <p:cNvSpPr>
            <a:spLocks noGrp="1" noChangeArrowheads="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a:ln>
                <a:noFill/>
              </a:ln>
              <a:solidFill>
                <a:srgbClr val="E4E2ED">
                  <a:lumMod val="50000"/>
                </a:srgbClr>
              </a:solidFill>
              <a:effectLst/>
              <a:uLnTx/>
              <a:uFillTx/>
              <a:latin typeface="Arial" charset="0"/>
              <a:ea typeface="ＭＳ Ｐゴシック" charset="-128"/>
              <a:cs typeface="+mn-cs"/>
            </a:endParaRPr>
          </a:p>
        </p:txBody>
      </p:sp>
      <p:sp>
        <p:nvSpPr>
          <p:cNvPr id="7" name="Rectangle 6"/>
          <p:cNvSpPr>
            <a:spLocks noGrp="1" noChangeArrowheads="1"/>
          </p:cNvSpPr>
          <p:nvPr>
            <p:ph type="sldNum" sz="quarter" idx="12"/>
          </p:nvPr>
        </p:nvSpPr>
        <p:spPr/>
        <p:txBody>
          <a:bodyPr/>
          <a:lstStyle>
            <a:lvl1pPr>
              <a:defRPr smtClean="0">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D60B9E-4375-4F70-BF22-135411940CA3}"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256443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9299"/>
            <a:ext cx="3913874" cy="317651"/>
          </a:xfrm>
        </p:spPr>
        <p:txBody>
          <a:bodyPr wrap="square" lIns="0" tIns="0" rIns="0" bIns="0" anchor="b">
            <a:spAutoFit/>
          </a:bodyPr>
          <a:lstStyle>
            <a:lvl1pPr marL="0" indent="0">
              <a:spcAft>
                <a:spcPts val="400"/>
              </a:spcAft>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2021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00868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hyperlink" Target="https://www.notalone-cao.go.jp/" TargetMode="External"/><Relationship Id="rId5" Type="http://schemas.openxmlformats.org/officeDocument/2006/relationships/image" Target="../media/image12.png"/><Relationship Id="rId10" Type="http://schemas.openxmlformats.org/officeDocument/2006/relationships/hyperlink" Target="https://www.notalone-cas.go.jp/" TargetMode="External"/><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90F23E-5FA3-719A-F32D-EBAC248AA079}"/>
              </a:ext>
            </a:extLst>
          </p:cNvPr>
          <p:cNvSpPr txBox="1"/>
          <p:nvPr/>
        </p:nvSpPr>
        <p:spPr>
          <a:xfrm>
            <a:off x="401570" y="692696"/>
            <a:ext cx="9102861" cy="6045758"/>
          </a:xfrm>
          <a:prstGeom prst="rect">
            <a:avLst/>
          </a:prstGeom>
          <a:noFill/>
        </p:spPr>
        <p:txBody>
          <a:bodyPr wrap="square">
            <a:spAutoFit/>
          </a:bodyPr>
          <a:lstStyle/>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気がつくと、病院のベッドの上だった。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駆け込んできた医師が、様子をうかがいながら話し始めた。</a:t>
            </a:r>
          </a:p>
          <a:p>
            <a:pPr marL="0" marR="0" lvl="0" indent="120650" algn="just" defTabSz="457200" rtl="0" eaLnBrk="0" fontAlgn="auto" latinLnBrk="0" hangingPunct="1">
              <a:lnSpc>
                <a:spcPct val="120000"/>
              </a:lnSpc>
              <a:spcBef>
                <a:spcPts val="0"/>
              </a:spcBef>
              <a:spcAft>
                <a:spcPts val="180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「頭を打って運ばれたんです。駅の階段から落ちたこと、覚えていますか。 」</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状況を理解して、すぐに頭をかすめたのは、仕事のことだった。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「いつ退院できますか？」</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「リハビリが必要なので、</a:t>
            </a:r>
            <a:r>
              <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か月はかかると思います。」</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か月も入院しなきゃいけないんですか！？そんなに休めないです！」</a:t>
            </a:r>
          </a:p>
          <a:p>
            <a:pPr marL="0" marR="0" lvl="0" indent="120650" algn="just" defTabSz="457200" rtl="0" eaLnBrk="0" fontAlgn="auto" latinLnBrk="0" hangingPunct="1">
              <a:lnSpc>
                <a:spcPct val="120000"/>
              </a:lnSpc>
              <a:spcBef>
                <a:spcPts val="0"/>
              </a:spcBef>
              <a:spcAft>
                <a:spcPts val="180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思わず大声が出てしまった。他人にぶつけても仕方ないのに。</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周りに迷惑をかける申し訳なさ、焦り、</a:t>
            </a:r>
            <a:endPar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そして何より、先々の不安。</a:t>
            </a:r>
          </a:p>
          <a:p>
            <a:pPr marL="0" marR="0" lvl="0" indent="120650" algn="just" defTabSz="457200" rtl="0" eaLnBrk="0" fontAlgn="auto" latinLnBrk="0" hangingPunct="1">
              <a:lnSpc>
                <a:spcPct val="120000"/>
              </a:lnSpc>
              <a:spcBef>
                <a:spcPts val="0"/>
              </a:spcBef>
              <a:spcAft>
                <a:spcPts val="180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医療費や生活費はどうすればいいのか。</a:t>
            </a:r>
            <a:endPar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社会人になったばかりで、貯金もほとんどない。</a:t>
            </a:r>
            <a:endParaRPr kumimoji="0" lang="en-US" altLang="ja-JP"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苦しい現実に押しつぶされそうだった。</a:t>
            </a:r>
          </a:p>
        </p:txBody>
      </p:sp>
      <p:pic>
        <p:nvPicPr>
          <p:cNvPr id="6" name="図 5" descr="窓のある部屋&#10;&#10;自動的に生成された説明">
            <a:extLst>
              <a:ext uri="{FF2B5EF4-FFF2-40B4-BE49-F238E27FC236}">
                <a16:creationId xmlns:a16="http://schemas.microsoft.com/office/drawing/2014/main" id="{45746113-F875-4838-92DE-FE118C99CB94}"/>
              </a:ext>
            </a:extLst>
          </p:cNvPr>
          <p:cNvPicPr>
            <a:picLocks noChangeAspect="1"/>
          </p:cNvPicPr>
          <p:nvPr/>
        </p:nvPicPr>
        <p:blipFill rotWithShape="1">
          <a:blip r:embed="rId2" cstate="print">
            <a:alphaModFix am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951"/>
          <a:stretch/>
        </p:blipFill>
        <p:spPr>
          <a:xfrm flipH="1">
            <a:off x="6537176" y="4276968"/>
            <a:ext cx="2735401" cy="2496393"/>
          </a:xfrm>
          <a:prstGeom prst="rect">
            <a:avLst/>
          </a:prstGeom>
          <a:ln>
            <a:noFill/>
          </a:ln>
          <a:effectLst>
            <a:softEdge rad="635000"/>
          </a:effectLst>
        </p:spPr>
      </p:pic>
      <p:sp>
        <p:nvSpPr>
          <p:cNvPr id="7" name="スライド番号プレースホルダー 6">
            <a:extLst>
              <a:ext uri="{FF2B5EF4-FFF2-40B4-BE49-F238E27FC236}">
                <a16:creationId xmlns:a16="http://schemas.microsoft.com/office/drawing/2014/main" id="{BE4CE4C8-D72B-B177-7EA2-8AF3E567D147}"/>
              </a:ext>
            </a:extLst>
          </p:cNvPr>
          <p:cNvSpPr>
            <a:spLocks noGrp="1"/>
          </p:cNvSpPr>
          <p:nvPr>
            <p:ph type="sldNum" sz="quarter" idx="4"/>
          </p:nvPr>
        </p:nvSpPr>
        <p:spPr>
          <a:xfrm>
            <a:off x="9180430" y="6525325"/>
            <a:ext cx="648000" cy="252000"/>
          </a:xfrm>
        </p:spPr>
        <p:txBody>
          <a:bodyPr anchor="b"/>
          <a:lstStyle/>
          <a:p>
            <a:fld id="{48F63A3B-78C7-47BE-AE5E-E10140E04643}" type="slidenum">
              <a:rPr lang="en-US" smtClean="0"/>
              <a:pPr/>
              <a:t>1</a:t>
            </a:fld>
            <a:endParaRPr lang="en-US" dirty="0"/>
          </a:p>
        </p:txBody>
      </p:sp>
      <p:sp>
        <p:nvSpPr>
          <p:cNvPr id="8" name="タイトル 1">
            <a:extLst>
              <a:ext uri="{FF2B5EF4-FFF2-40B4-BE49-F238E27FC236}">
                <a16:creationId xmlns:a16="http://schemas.microsoft.com/office/drawing/2014/main" id="{03D2C589-5057-FF3E-04FF-17D685C7D225}"/>
              </a:ext>
            </a:extLst>
          </p:cNvPr>
          <p:cNvSpPr>
            <a:spLocks noGrp="1"/>
          </p:cNvSpPr>
          <p:nvPr>
            <p:ph type="title"/>
          </p:nvPr>
        </p:nvSpPr>
        <p:spPr>
          <a:xfrm>
            <a:off x="0" y="0"/>
            <a:ext cx="9906000" cy="539750"/>
          </a:xfrm>
        </p:spPr>
        <p:txBody>
          <a:bodyPr tIns="360000" rIns="360000" bIns="72000"/>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こんなことが起こった時、どのような制度が使えるでしょうか。</a:t>
            </a:r>
          </a:p>
        </p:txBody>
      </p:sp>
      <p:sp>
        <p:nvSpPr>
          <p:cNvPr id="2" name="テキスト ボックス 1">
            <a:extLst>
              <a:ext uri="{FF2B5EF4-FFF2-40B4-BE49-F238E27FC236}">
                <a16:creationId xmlns:a16="http://schemas.microsoft.com/office/drawing/2014/main" id="{03DDF7E6-2575-FC3A-4CEE-9C260B3F5EFB}"/>
              </a:ext>
            </a:extLst>
          </p:cNvPr>
          <p:cNvSpPr txBox="1"/>
          <p:nvPr/>
        </p:nvSpPr>
        <p:spPr>
          <a:xfrm>
            <a:off x="563676" y="1022762"/>
            <a:ext cx="41186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か</a:t>
            </a:r>
          </a:p>
        </p:txBody>
      </p:sp>
      <p:sp>
        <p:nvSpPr>
          <p:cNvPr id="3" name="テキスト ボックス 2">
            <a:extLst>
              <a:ext uri="{FF2B5EF4-FFF2-40B4-BE49-F238E27FC236}">
                <a16:creationId xmlns:a16="http://schemas.microsoft.com/office/drawing/2014/main" id="{35868C55-2A74-11D2-C9DF-C1D9AABD4A39}"/>
              </a:ext>
            </a:extLst>
          </p:cNvPr>
          <p:cNvSpPr txBox="1"/>
          <p:nvPr/>
        </p:nvSpPr>
        <p:spPr>
          <a:xfrm>
            <a:off x="4184546" y="4276968"/>
            <a:ext cx="504056"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あせ</a:t>
            </a:r>
          </a:p>
        </p:txBody>
      </p:sp>
      <p:sp>
        <p:nvSpPr>
          <p:cNvPr id="4" name="テキスト ボックス 3">
            <a:extLst>
              <a:ext uri="{FF2B5EF4-FFF2-40B4-BE49-F238E27FC236}">
                <a16:creationId xmlns:a16="http://schemas.microsoft.com/office/drawing/2014/main" id="{1C8F5CD8-A2B5-7916-75D6-0E09BD2ACC04}"/>
              </a:ext>
            </a:extLst>
          </p:cNvPr>
          <p:cNvSpPr txBox="1"/>
          <p:nvPr/>
        </p:nvSpPr>
        <p:spPr>
          <a:xfrm>
            <a:off x="2125776" y="6110496"/>
            <a:ext cx="41186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お</a:t>
            </a:r>
          </a:p>
        </p:txBody>
      </p:sp>
      <p:sp>
        <p:nvSpPr>
          <p:cNvPr id="10" name="テキスト ボックス 9">
            <a:extLst>
              <a:ext uri="{FF2B5EF4-FFF2-40B4-BE49-F238E27FC236}">
                <a16:creationId xmlns:a16="http://schemas.microsoft.com/office/drawing/2014/main" id="{4F3C1586-C779-A22B-2246-12FE92A67065}"/>
              </a:ext>
            </a:extLst>
          </p:cNvPr>
          <p:cNvSpPr txBox="1"/>
          <p:nvPr/>
        </p:nvSpPr>
        <p:spPr>
          <a:xfrm>
            <a:off x="1261120" y="4276968"/>
            <a:ext cx="763056"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めい わく</a:t>
            </a:r>
          </a:p>
        </p:txBody>
      </p:sp>
      <p:sp>
        <p:nvSpPr>
          <p:cNvPr id="11" name="テキスト ボックス 10">
            <a:extLst>
              <a:ext uri="{FF2B5EF4-FFF2-40B4-BE49-F238E27FC236}">
                <a16:creationId xmlns:a16="http://schemas.microsoft.com/office/drawing/2014/main" id="{D904861D-9099-0C5B-B43F-E33D26844EA0}"/>
              </a:ext>
            </a:extLst>
          </p:cNvPr>
          <p:cNvSpPr txBox="1"/>
          <p:nvPr/>
        </p:nvSpPr>
        <p:spPr>
          <a:xfrm>
            <a:off x="576376" y="5095458"/>
            <a:ext cx="917754"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い  りょう  ひ</a:t>
            </a:r>
          </a:p>
        </p:txBody>
      </p:sp>
    </p:spTree>
    <p:extLst>
      <p:ext uri="{BB962C8B-B14F-4D97-AF65-F5344CB8AC3E}">
        <p14:creationId xmlns:p14="http://schemas.microsoft.com/office/powerpoint/2010/main" val="58992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lIns="288000" tIns="108000" rIns="288000" bIns="108000"/>
          <a:lstStyle/>
          <a:p>
            <a:r>
              <a:rPr lang="en-US" altLang="ja-JP" sz="2000" dirty="0"/>
              <a:t>1</a:t>
            </a:r>
            <a:r>
              <a:rPr lang="ja-JP" altLang="en-US" sz="2000" dirty="0"/>
              <a:t>ヶ月の入院にかかった医療費（イメージ） </a:t>
            </a:r>
          </a:p>
        </p:txBody>
      </p:sp>
      <p:graphicFrame>
        <p:nvGraphicFramePr>
          <p:cNvPr id="137" name="表 136">
            <a:extLst>
              <a:ext uri="{FF2B5EF4-FFF2-40B4-BE49-F238E27FC236}">
                <a16:creationId xmlns:a16="http://schemas.microsoft.com/office/drawing/2014/main" id="{8A75A307-BD70-5B85-9F75-54A17DB8BB76}"/>
              </a:ext>
            </a:extLst>
          </p:cNvPr>
          <p:cNvGraphicFramePr>
            <a:graphicFrameLocks noGrp="1"/>
          </p:cNvGraphicFramePr>
          <p:nvPr>
            <p:extLst>
              <p:ext uri="{D42A27DB-BD31-4B8C-83A1-F6EECF244321}">
                <p14:modId xmlns:p14="http://schemas.microsoft.com/office/powerpoint/2010/main" val="70251352"/>
              </p:ext>
            </p:extLst>
          </p:nvPr>
        </p:nvGraphicFramePr>
        <p:xfrm>
          <a:off x="1091541" y="980728"/>
          <a:ext cx="7722918" cy="5896972"/>
        </p:xfrm>
        <a:graphic>
          <a:graphicData uri="http://schemas.openxmlformats.org/drawingml/2006/table">
            <a:tbl>
              <a:tblPr>
                <a:tableStyleId>{5C22544A-7EE6-4342-B048-85BDC9FD1C3A}</a:tableStyleId>
              </a:tblPr>
              <a:tblGrid>
                <a:gridCol w="563990">
                  <a:extLst>
                    <a:ext uri="{9D8B030D-6E8A-4147-A177-3AD203B41FA5}">
                      <a16:colId xmlns:a16="http://schemas.microsoft.com/office/drawing/2014/main" val="3071685033"/>
                    </a:ext>
                  </a:extLst>
                </a:gridCol>
                <a:gridCol w="511352">
                  <a:extLst>
                    <a:ext uri="{9D8B030D-6E8A-4147-A177-3AD203B41FA5}">
                      <a16:colId xmlns:a16="http://schemas.microsoft.com/office/drawing/2014/main" val="2426385905"/>
                    </a:ext>
                  </a:extLst>
                </a:gridCol>
                <a:gridCol w="511352">
                  <a:extLst>
                    <a:ext uri="{9D8B030D-6E8A-4147-A177-3AD203B41FA5}">
                      <a16:colId xmlns:a16="http://schemas.microsoft.com/office/drawing/2014/main" val="1513639213"/>
                    </a:ext>
                  </a:extLst>
                </a:gridCol>
                <a:gridCol w="511352">
                  <a:extLst>
                    <a:ext uri="{9D8B030D-6E8A-4147-A177-3AD203B41FA5}">
                      <a16:colId xmlns:a16="http://schemas.microsoft.com/office/drawing/2014/main" val="1424901864"/>
                    </a:ext>
                  </a:extLst>
                </a:gridCol>
                <a:gridCol w="511352">
                  <a:extLst>
                    <a:ext uri="{9D8B030D-6E8A-4147-A177-3AD203B41FA5}">
                      <a16:colId xmlns:a16="http://schemas.microsoft.com/office/drawing/2014/main" val="2701117888"/>
                    </a:ext>
                  </a:extLst>
                </a:gridCol>
                <a:gridCol w="511352">
                  <a:extLst>
                    <a:ext uri="{9D8B030D-6E8A-4147-A177-3AD203B41FA5}">
                      <a16:colId xmlns:a16="http://schemas.microsoft.com/office/drawing/2014/main" val="2226007623"/>
                    </a:ext>
                  </a:extLst>
                </a:gridCol>
                <a:gridCol w="511352">
                  <a:extLst>
                    <a:ext uri="{9D8B030D-6E8A-4147-A177-3AD203B41FA5}">
                      <a16:colId xmlns:a16="http://schemas.microsoft.com/office/drawing/2014/main" val="171051282"/>
                    </a:ext>
                  </a:extLst>
                </a:gridCol>
                <a:gridCol w="511352">
                  <a:extLst>
                    <a:ext uri="{9D8B030D-6E8A-4147-A177-3AD203B41FA5}">
                      <a16:colId xmlns:a16="http://schemas.microsoft.com/office/drawing/2014/main" val="3714602037"/>
                    </a:ext>
                  </a:extLst>
                </a:gridCol>
                <a:gridCol w="511352">
                  <a:extLst>
                    <a:ext uri="{9D8B030D-6E8A-4147-A177-3AD203B41FA5}">
                      <a16:colId xmlns:a16="http://schemas.microsoft.com/office/drawing/2014/main" val="277430312"/>
                    </a:ext>
                  </a:extLst>
                </a:gridCol>
                <a:gridCol w="511352">
                  <a:extLst>
                    <a:ext uri="{9D8B030D-6E8A-4147-A177-3AD203B41FA5}">
                      <a16:colId xmlns:a16="http://schemas.microsoft.com/office/drawing/2014/main" val="2974793223"/>
                    </a:ext>
                  </a:extLst>
                </a:gridCol>
                <a:gridCol w="511352">
                  <a:extLst>
                    <a:ext uri="{9D8B030D-6E8A-4147-A177-3AD203B41FA5}">
                      <a16:colId xmlns:a16="http://schemas.microsoft.com/office/drawing/2014/main" val="1444316226"/>
                    </a:ext>
                  </a:extLst>
                </a:gridCol>
                <a:gridCol w="511352">
                  <a:extLst>
                    <a:ext uri="{9D8B030D-6E8A-4147-A177-3AD203B41FA5}">
                      <a16:colId xmlns:a16="http://schemas.microsoft.com/office/drawing/2014/main" val="544109848"/>
                    </a:ext>
                  </a:extLst>
                </a:gridCol>
                <a:gridCol w="511352">
                  <a:extLst>
                    <a:ext uri="{9D8B030D-6E8A-4147-A177-3AD203B41FA5}">
                      <a16:colId xmlns:a16="http://schemas.microsoft.com/office/drawing/2014/main" val="473418213"/>
                    </a:ext>
                  </a:extLst>
                </a:gridCol>
                <a:gridCol w="511352">
                  <a:extLst>
                    <a:ext uri="{9D8B030D-6E8A-4147-A177-3AD203B41FA5}">
                      <a16:colId xmlns:a16="http://schemas.microsoft.com/office/drawing/2014/main" val="1714684569"/>
                    </a:ext>
                  </a:extLst>
                </a:gridCol>
                <a:gridCol w="511352">
                  <a:extLst>
                    <a:ext uri="{9D8B030D-6E8A-4147-A177-3AD203B41FA5}">
                      <a16:colId xmlns:a16="http://schemas.microsoft.com/office/drawing/2014/main" val="2045275997"/>
                    </a:ext>
                  </a:extLst>
                </a:gridCol>
              </a:tblGrid>
              <a:tr h="205930">
                <a:tc gridSpan="15">
                  <a:txBody>
                    <a:bodyPr/>
                    <a:lstStyle/>
                    <a:p>
                      <a:pPr algn="ctr" fontAlgn="ctr"/>
                      <a:r>
                        <a:rPr lang="zh-TW" altLang="en-US" sz="1800" u="none" strike="noStrike" dirty="0">
                          <a:effectLst/>
                          <a:latin typeface="UD デジタル 教科書体 NK-R" panose="02020400000000000000" pitchFamily="18" charset="-128"/>
                          <a:ea typeface="UD デジタル 教科書体 NK-R" panose="02020400000000000000" pitchFamily="18" charset="-128"/>
                        </a:rPr>
                        <a:t>領　　　収　　　証</a:t>
                      </a:r>
                      <a:endParaRPr lang="zh-TW" altLang="en-US" sz="1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85896639"/>
                  </a:ext>
                </a:extLst>
              </a:tr>
              <a:tr h="126726">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095563"/>
                  </a:ext>
                </a:extLst>
              </a:tr>
              <a:tr h="165620">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患者番号</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5">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氏　　　　名</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請 求 期 間　（入院の場合）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213096"/>
                  </a:ext>
                </a:extLst>
              </a:tr>
              <a:tr h="165620">
                <a:tc rowSpan="2" gridSpan="2">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2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5">
                  <a:txBody>
                    <a:bodyPr/>
                    <a:lstStyle/>
                    <a:p>
                      <a:pPr marL="0" marR="0" lvl="0" indent="0" algn="r" defTabSz="914423" rtl="0" eaLnBrk="1" fontAlgn="b" latinLnBrk="0" hangingPunct="1">
                        <a:lnSpc>
                          <a:spcPct val="100000"/>
                        </a:lnSpc>
                        <a:spcBef>
                          <a:spcPts val="0"/>
                        </a:spcBef>
                        <a:spcAft>
                          <a:spcPts val="0"/>
                        </a:spcAft>
                        <a:buClrTx/>
                        <a:buSzTx/>
                        <a:buFontTx/>
                        <a:buNone/>
                        <a:tabLst/>
                        <a:defRPr/>
                      </a:pPr>
                      <a:r>
                        <a:rPr lang="ja-JP" altLang="en-US" sz="1800" dirty="0">
                          <a:solidFill>
                            <a:srgbClr val="000000"/>
                          </a:solidFill>
                          <a:latin typeface="UD デジタル 教科書体 NK-R" panose="02020400000000000000" pitchFamily="18" charset="-128"/>
                          <a:ea typeface="UD デジタル 教科書体 NK-R" panose="02020400000000000000" pitchFamily="18" charset="-128"/>
                        </a:rPr>
                        <a:t>〇  〇  　〇  〇   </a:t>
                      </a:r>
                      <a:r>
                        <a:rPr lang="ja-JP" altLang="en-US" sz="1400" u="none" strike="noStrike" dirty="0">
                          <a:effectLst/>
                          <a:latin typeface="UD デジタル 教科書体 NK-R" panose="02020400000000000000" pitchFamily="18" charset="-128"/>
                          <a:ea typeface="UD デジタル 教科書体 NK-R" panose="02020400000000000000" pitchFamily="18" charset="-128"/>
                        </a:rPr>
                        <a:t>様</a:t>
                      </a:r>
                      <a:endParaRPr lang="ja-JP" altLang="en-US" sz="14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5">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令和</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年</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月</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日～令和</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年</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月</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30</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日</a:t>
                      </a:r>
                      <a:endParaRPr lang="ja-JP" altLang="en-US" sz="12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80386677"/>
                  </a:ext>
                </a:extLst>
              </a:tr>
              <a:tr h="165620">
                <a:tc gridSpan="2"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851412348"/>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457709"/>
                  </a:ext>
                </a:extLst>
              </a:tr>
              <a:tr h="146758">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受診科</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入・外</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zh-TW" altLang="en-US" sz="1000" u="none" strike="noStrike" dirty="0">
                          <a:effectLst/>
                          <a:latin typeface="UD デジタル 教科書体 NK-R" panose="02020400000000000000" pitchFamily="18" charset="-128"/>
                          <a:ea typeface="UD デジタル 教科書体 NK-R" panose="02020400000000000000" pitchFamily="18" charset="-128"/>
                        </a:rPr>
                        <a:t>領収書Ｎｏ．</a:t>
                      </a:r>
                      <a:endParaRPr lang="zh-TW"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発　行　日</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費　用　区　分</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負担割合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本・家</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区　分</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427216017"/>
                  </a:ext>
                </a:extLst>
              </a:tr>
              <a:tr h="255332">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救急</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入院</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100013</a:t>
                      </a:r>
                      <a:endParaRPr lang="en-US" altLang="ja-JP"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令和</a:t>
                      </a: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年</a:t>
                      </a: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6</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月</a:t>
                      </a:r>
                      <a:r>
                        <a:rPr lang="en-US" altLang="ja-JP" sz="1100" u="none" strike="noStrike" dirty="0">
                          <a:effectLst/>
                          <a:latin typeface="UD デジタル 教科書体 NK-R" panose="02020400000000000000" pitchFamily="18" charset="-128"/>
                          <a:ea typeface="UD デジタル 教科書体 NK-R" panose="02020400000000000000" pitchFamily="18" charset="-128"/>
                        </a:rPr>
                        <a:t>30</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日</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社保</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３割</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本人</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887532943"/>
                  </a:ext>
                </a:extLst>
              </a:tr>
              <a:tr h="126726">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847069"/>
                  </a:ext>
                </a:extLst>
              </a:tr>
              <a:tr h="146758">
                <a:tc rowSpan="7">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　険</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初・再診料</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入院料等</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医学管理等</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在宅医療</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検　　査</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画像診断</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投　　薬</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556045762"/>
                  </a:ext>
                </a:extLst>
              </a:tr>
              <a:tr h="190089">
                <a:tc vMerge="1">
                  <a:txBody>
                    <a:bodyPr/>
                    <a:lstStyle/>
                    <a:p>
                      <a:endParaRPr kumimoji="1" lang="ja-JP" altLang="en-US"/>
                    </a:p>
                  </a:txBody>
                  <a:tcPr/>
                </a:tc>
                <a:tc gridSpan="2">
                  <a:txBody>
                    <a:bodyPr/>
                    <a:lstStyle/>
                    <a:p>
                      <a:pPr algn="r" fontAlgn="ctr"/>
                      <a:r>
                        <a:rPr kumimoji="1"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291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106,274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325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1,020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235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3270167383"/>
                  </a:ext>
                </a:extLst>
              </a:tr>
              <a:tr h="146758">
                <a:tc v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注　　射</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900" u="none" strike="noStrike" dirty="0">
                          <a:effectLst/>
                          <a:latin typeface="UD デジタル 教科書体 NK-R" panose="02020400000000000000" pitchFamily="18" charset="-128"/>
                          <a:ea typeface="UD デジタル 教科書体 NK-R" panose="02020400000000000000" pitchFamily="18" charset="-128"/>
                        </a:rPr>
                        <a:t>リハビリテーション</a:t>
                      </a:r>
                      <a:endParaRPr lang="ja-JP" altLang="en-US" sz="9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zh-TW" altLang="en-US" sz="1000" u="none" strike="noStrike" dirty="0">
                          <a:effectLst/>
                          <a:latin typeface="UD デジタル 教科書体 NK-R" panose="02020400000000000000" pitchFamily="18" charset="-128"/>
                          <a:ea typeface="UD デジタル 教科書体 NK-R" panose="02020400000000000000" pitchFamily="18" charset="-128"/>
                        </a:rPr>
                        <a:t>精神科専門療法</a:t>
                      </a:r>
                      <a:endParaRPr lang="zh-TW"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処　　置</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a:effectLst/>
                          <a:latin typeface="UD デジタル 教科書体 NK-R" panose="02020400000000000000" pitchFamily="18" charset="-128"/>
                          <a:ea typeface="UD デジタル 教科書体 NK-R" panose="02020400000000000000" pitchFamily="18" charset="-128"/>
                        </a:rPr>
                        <a:t>手　　術</a:t>
                      </a: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麻　　酔</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放射線治療</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3983037734"/>
                  </a:ext>
                </a:extLst>
              </a:tr>
              <a:tr h="190089">
                <a:tc v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3,570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57,420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517832797"/>
                  </a:ext>
                </a:extLst>
              </a:tr>
              <a:tr h="146758">
                <a:tc v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病理診断</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その他</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zh-TW" altLang="en-US" sz="800" u="none" strike="noStrike" dirty="0">
                          <a:effectLst/>
                          <a:latin typeface="UD デジタル 教科書体 NK-R" panose="02020400000000000000" pitchFamily="18" charset="-128"/>
                          <a:ea typeface="UD デジタル 教科書体 NK-R" panose="02020400000000000000" pitchFamily="18" charset="-128"/>
                        </a:rPr>
                        <a:t>診断群分類（ＤＰＣ）</a:t>
                      </a:r>
                      <a:endParaRPr lang="zh-TW"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食事療養</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生活療養</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019229"/>
                  </a:ext>
                </a:extLst>
              </a:tr>
              <a:tr h="146758">
                <a:tc vMerge="1">
                  <a:txBody>
                    <a:bodyPr/>
                    <a:lstStyle/>
                    <a:p>
                      <a:endParaRPr kumimoji="1" lang="ja-JP" altLang="en-US"/>
                    </a:p>
                  </a:txBody>
                  <a:tcPr/>
                </a:tc>
                <a:tc rowSpan="2" gridSpan="2">
                  <a:txBody>
                    <a:bodyPr/>
                    <a:lstStyle/>
                    <a:p>
                      <a:pPr algn="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点</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783048"/>
                  </a:ext>
                </a:extLst>
              </a:tr>
              <a:tr h="146758">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1152"/>
                  </a:ext>
                </a:extLst>
              </a:tr>
              <a:tr h="146758">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062594"/>
                  </a:ext>
                </a:extLst>
              </a:tr>
              <a:tr h="146758">
                <a:tc rowSpan="8">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保険外</a:t>
                      </a:r>
                      <a:br>
                        <a:rPr lang="ja-JP" altLang="en-US" sz="1000" u="none" strike="noStrike" dirty="0">
                          <a:effectLst/>
                          <a:latin typeface="UD デジタル 教科書体 NK-R" panose="02020400000000000000" pitchFamily="18" charset="-128"/>
                          <a:ea typeface="UD デジタル 教科書体 NK-R" panose="02020400000000000000" pitchFamily="18" charset="-128"/>
                        </a:rPr>
                      </a:b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負　担</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評価療養・選定療養</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その他</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　険</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　険</a:t>
                      </a:r>
                      <a:br>
                        <a:rPr lang="ja-JP" altLang="en-US" sz="1000" u="none" strike="noStrike" dirty="0">
                          <a:effectLst/>
                          <a:latin typeface="UD デジタル 教科書体 NK-R" panose="02020400000000000000" pitchFamily="18" charset="-128"/>
                          <a:ea typeface="UD デジタル 教科書体 NK-R" panose="02020400000000000000" pitchFamily="18" charset="-128"/>
                        </a:rPr>
                      </a:b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（食事・生活）</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保険外負担</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3349046911"/>
                  </a:ext>
                </a:extLst>
              </a:tr>
              <a:tr h="146758">
                <a:tc vMerge="1">
                  <a:txBody>
                    <a:bodyPr/>
                    <a:lstStyle/>
                    <a:p>
                      <a:endParaRPr kumimoji="1" lang="ja-JP" altLang="en-US"/>
                    </a:p>
                  </a:txBody>
                  <a:tcPr/>
                </a:tc>
                <a:tc rowSpan="3"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kumimoji="1" lang="ja-JP" altLang="en-US"/>
                    </a:p>
                  </a:txBody>
                  <a:tcPr/>
                </a:tc>
                <a:tc rowSpan="3"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113352343"/>
                  </a:ext>
                </a:extLst>
              </a:tr>
              <a:tr h="146758">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合  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1,691,350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2670844972"/>
                  </a:ext>
                </a:extLst>
              </a:tr>
              <a:tr h="16184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970985699"/>
                  </a:ext>
                </a:extLst>
              </a:tr>
              <a:tr h="146758">
                <a:tc vMerge="1">
                  <a:txBody>
                    <a:bodyPr/>
                    <a:lstStyle/>
                    <a:p>
                      <a:endParaRPr kumimoji="1" lang="ja-JP" altLang="en-US"/>
                    </a:p>
                  </a:txBody>
                  <a:tcPr/>
                </a:tc>
                <a:tc gridSpan="2">
                  <a:txBody>
                    <a:bodyPr/>
                    <a:lstStyle/>
                    <a:p>
                      <a:pPr algn="l"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（内訳）</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（内訳）</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負担額</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507,4</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１０</a:t>
                      </a: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2">
                  <a:txBody>
                    <a:bodyPr/>
                    <a:lstStyle/>
                    <a:p>
                      <a:pPr algn="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3617217394"/>
                  </a:ext>
                </a:extLst>
              </a:tr>
              <a:tr h="146758">
                <a:tc vMerge="1">
                  <a:txBody>
                    <a:bodyPr/>
                    <a:lstStyle/>
                    <a:p>
                      <a:endParaRPr kumimoji="1" lang="ja-JP" altLang="en-US"/>
                    </a:p>
                  </a:txBody>
                  <a:tcPr/>
                </a:tc>
                <a:tc gridSpan="2">
                  <a:txBody>
                    <a:bodyPr/>
                    <a:lstStyle/>
                    <a:p>
                      <a:pPr algn="ctr"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727575754"/>
                  </a:ext>
                </a:extLst>
              </a:tr>
              <a:tr h="146758">
                <a:tc vMerge="1">
                  <a:txBody>
                    <a:bodyPr/>
                    <a:lstStyle/>
                    <a:p>
                      <a:endParaRPr kumimoji="1" lang="ja-JP" altLang="en-US"/>
                    </a:p>
                  </a:txBody>
                  <a:tcPr/>
                </a:tc>
                <a:tc gridSpan="2">
                  <a:txBody>
                    <a:bodyPr/>
                    <a:lstStyle/>
                    <a:p>
                      <a:pPr algn="l"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領収額</a:t>
                      </a:r>
                      <a:br>
                        <a:rPr lang="ja-JP" altLang="en-US" sz="1000" u="none" strike="noStrike" dirty="0">
                          <a:effectLst/>
                          <a:latin typeface="UD デジタル 教科書体 NK-R" panose="02020400000000000000" pitchFamily="18" charset="-128"/>
                          <a:ea typeface="UD デジタル 教科書体 NK-R" panose="02020400000000000000" pitchFamily="18" charset="-128"/>
                        </a:rPr>
                      </a:b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合   計</a:t>
                      </a: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gridSpan="6">
                  <a:txBody>
                    <a:bodyPr/>
                    <a:lstStyle/>
                    <a:p>
                      <a:pPr algn="r"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507,410 </a:t>
                      </a: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円</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2781776445"/>
                  </a:ext>
                </a:extLst>
              </a:tr>
              <a:tr h="146758">
                <a:tc vMerge="1">
                  <a:txBody>
                    <a:bodyPr/>
                    <a:lstStyle/>
                    <a:p>
                      <a:endParaRPr kumimoji="1" lang="ja-JP" altLang="en-US"/>
                    </a:p>
                  </a:txBody>
                  <a:tcPr/>
                </a:tc>
                <a:tc gridSpan="2">
                  <a:txBody>
                    <a:bodyPr/>
                    <a:lstStyle/>
                    <a:p>
                      <a:pPr algn="l" fontAlgn="ctr"/>
                      <a:r>
                        <a:rPr lang="ja-JP" altLang="en-US" sz="800" u="none" strike="noStrike">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l" fontAlgn="ctr"/>
                      <a:r>
                        <a:rPr lang="ja-JP" altLang="en-US" sz="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80488791"/>
                  </a:ext>
                </a:extLst>
              </a:tr>
              <a:tr h="126726">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611394"/>
                  </a:ext>
                </a:extLst>
              </a:tr>
              <a:tr h="126726">
                <a:tc gridSpan="14">
                  <a:txBody>
                    <a:bodyPr/>
                    <a:lstStyle/>
                    <a:p>
                      <a:pPr algn="l" fontAlgn="ctr"/>
                      <a:endPar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9897109"/>
                  </a:ext>
                </a:extLst>
              </a:tr>
              <a:tr h="126726">
                <a:tc gridSpan="14">
                  <a:txBody>
                    <a:bodyPr/>
                    <a:lstStyle/>
                    <a:p>
                      <a:pPr algn="l" fontAlgn="ctr"/>
                      <a:r>
                        <a:rPr lang="en-US" altLang="ja-JP" sz="1200" u="none" strike="noStrike" dirty="0">
                          <a:effectLst/>
                          <a:latin typeface="UD デジタル 教科書体 NK-R" panose="02020400000000000000" pitchFamily="18" charset="-128"/>
                          <a:ea typeface="UD デジタル 教科書体 NK-R" panose="02020400000000000000" pitchFamily="18" charset="-128"/>
                        </a:rPr>
                        <a:t>※</a:t>
                      </a: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厚生労働省が定める診療報酬や薬価等には、医療機関等が仕入れ時に負担する消費税が反映されています。</a:t>
                      </a:r>
                      <a:endPar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800" b="0" i="0" u="none" strike="noStrike" dirty="0">
                        <a:effectLst/>
                        <a:latin typeface="ＭＳ 明朝" panose="02020609040205080304" pitchFamily="17" charset="-128"/>
                        <a:ea typeface="ＭＳ 明朝" panose="02020609040205080304" pitchFamily="17"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ja-JP" altLang="en-US" sz="800" b="0" i="0" u="none" strike="noStrike" dirty="0">
                        <a:effectLst/>
                        <a:latin typeface="ＭＳ 明朝" panose="02020609040205080304" pitchFamily="17" charset="-128"/>
                        <a:ea typeface="ＭＳ 明朝" panose="02020609040205080304" pitchFamily="17"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94538"/>
                  </a:ext>
                </a:extLst>
              </a:tr>
              <a:tr h="126726">
                <a:tc>
                  <a:txBody>
                    <a:bodyPr/>
                    <a:lstStyle/>
                    <a:p>
                      <a:pPr algn="l"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638313"/>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5036757"/>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0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570733"/>
                  </a:ext>
                </a:extLst>
              </a:tr>
              <a:tr h="158720">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1000" b="0" i="0" u="none" strike="noStrike" dirty="0">
                        <a:effectLst/>
                        <a:latin typeface="UD デジタル 教科書体 NK-R" panose="02020400000000000000" pitchFamily="18" charset="-128"/>
                        <a:ea typeface="UD デジタル 教科書体 NK-R" panose="02020400000000000000" pitchFamily="18" charset="-128"/>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498422"/>
                  </a:ext>
                </a:extLst>
              </a:tr>
            </a:tbl>
          </a:graphicData>
        </a:graphic>
      </p:graphicFrame>
      <p:sp>
        <p:nvSpPr>
          <p:cNvPr id="202" name="Rectangle 2">
            <a:extLst>
              <a:ext uri="{FF2B5EF4-FFF2-40B4-BE49-F238E27FC236}">
                <a16:creationId xmlns:a16="http://schemas.microsoft.com/office/drawing/2014/main" id="{DE36C440-F97D-841F-7A44-EA06760C74AF}"/>
              </a:ext>
            </a:extLst>
          </p:cNvPr>
          <p:cNvSpPr>
            <a:spLocks noChangeAspect="1"/>
          </p:cNvSpPr>
          <p:nvPr/>
        </p:nvSpPr>
        <p:spPr bwMode="auto">
          <a:xfrm>
            <a:off x="5836680" y="6210299"/>
            <a:ext cx="3142550" cy="438150"/>
          </a:xfrm>
          <a:prstGeom prst="rect">
            <a:avLst/>
          </a:prstGeom>
          <a:solidFill>
            <a:srgbClr val="FFFFFF"/>
          </a:solidFill>
          <a:ln w="9525">
            <a:noFill/>
            <a:miter lim="800000"/>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○○県○○市○○　○－○－○</a:t>
            </a:r>
          </a:p>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○○○病院　　　○ ○　 ○ ○</a:t>
            </a:r>
          </a:p>
        </p:txBody>
      </p:sp>
      <p:sp>
        <p:nvSpPr>
          <p:cNvPr id="207" name="AutoShape 1">
            <a:extLst>
              <a:ext uri="{FF2B5EF4-FFF2-40B4-BE49-F238E27FC236}">
                <a16:creationId xmlns:a16="http://schemas.microsoft.com/office/drawing/2014/main" id="{B9FB1F58-B2D6-8950-E420-6CD71BA61480}"/>
              </a:ext>
            </a:extLst>
          </p:cNvPr>
          <p:cNvSpPr/>
          <p:nvPr/>
        </p:nvSpPr>
        <p:spPr bwMode="auto">
          <a:xfrm>
            <a:off x="7733710" y="6158119"/>
            <a:ext cx="630514" cy="545206"/>
          </a:xfrm>
          <a:prstGeom prst="roundRect">
            <a:avLst>
              <a:gd name="adj" fmla="val 16667"/>
            </a:avLst>
          </a:prstGeom>
          <a:solidFill>
            <a:srgbClr val="FFFFFF"/>
          </a:solidFill>
          <a:ln w="9525">
            <a:solidFill>
              <a:srgbClr val="000000"/>
            </a:solidFill>
            <a:rou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領収印</a:t>
            </a:r>
          </a:p>
        </p:txBody>
      </p:sp>
      <p:sp>
        <p:nvSpPr>
          <p:cNvPr id="11" name="テキスト ボックス 10">
            <a:extLst>
              <a:ext uri="{FF2B5EF4-FFF2-40B4-BE49-F238E27FC236}">
                <a16:creationId xmlns:a16="http://schemas.microsoft.com/office/drawing/2014/main" id="{792E163A-D5BB-88AE-85CF-19EC7785220F}"/>
              </a:ext>
            </a:extLst>
          </p:cNvPr>
          <p:cNvSpPr txBox="1"/>
          <p:nvPr/>
        </p:nvSpPr>
        <p:spPr>
          <a:xfrm>
            <a:off x="1030702" y="5699348"/>
            <a:ext cx="2590263" cy="27853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1" i="0" u="none" strike="noStrike" kern="1200" cap="none" spc="0" normalizeH="0" baseline="0" noProof="0" dirty="0">
                <a:ln>
                  <a:noFill/>
                </a:ln>
                <a:solidFill>
                  <a:schemeClr val="accent2"/>
                </a:solidFill>
                <a:effectLst/>
                <a:uLnTx/>
                <a:uFillTx/>
                <a:latin typeface="UD デジタル 教科書体 NK-R" panose="02020400000000000000" pitchFamily="18" charset="-128"/>
                <a:ea typeface="UD デジタル 教科書体 NK-R" panose="02020400000000000000" pitchFamily="18" charset="-128"/>
                <a:cs typeface="+mn-cs"/>
              </a:rPr>
              <a:t>１点＝１０円</a:t>
            </a: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で計算されます。</a:t>
            </a:r>
          </a:p>
        </p:txBody>
      </p:sp>
      <p:sp>
        <p:nvSpPr>
          <p:cNvPr id="13" name="Rectangle 3">
            <a:extLst>
              <a:ext uri="{FF2B5EF4-FFF2-40B4-BE49-F238E27FC236}">
                <a16:creationId xmlns:a16="http://schemas.microsoft.com/office/drawing/2014/main" id="{10263AF4-A2F3-9BC1-AFCA-16C7A1FB9D3C}"/>
              </a:ext>
            </a:extLst>
          </p:cNvPr>
          <p:cNvSpPr txBox="1">
            <a:spLocks noChangeArrowheads="1"/>
          </p:cNvSpPr>
          <p:nvPr/>
        </p:nvSpPr>
        <p:spPr>
          <a:xfrm>
            <a:off x="-5256" y="497220"/>
            <a:ext cx="9916513" cy="489996"/>
          </a:xfrm>
          <a:prstGeom prst="rect">
            <a:avLst/>
          </a:prstGeom>
          <a:solidFill>
            <a:srgbClr val="EDEEF5"/>
          </a:solidFill>
          <a:ln w="12700" cap="flat" cmpd="sng" algn="ctr">
            <a:noFill/>
            <a:prstDash val="solid"/>
            <a:miter lim="800000"/>
          </a:ln>
          <a:effectLst/>
        </p:spPr>
        <p:txBody>
          <a:bodyPr vert="horz" wrap="square" lIns="360000" tIns="144000" rIns="360000" bIns="108000" rtlCol="0" anchor="ctr">
            <a:noAutofit/>
          </a:bodyPr>
          <a:lstStyle>
            <a:lvl1pPr marL="0" indent="0" algn="l" defTabSz="914423" rtl="0" eaLnBrk="1" latinLnBrk="0" hangingPunct="1">
              <a:lnSpc>
                <a:spcPct val="110000"/>
              </a:lnSpc>
              <a:spcBef>
                <a:spcPts val="0"/>
              </a:spcBef>
              <a:spcAft>
                <a:spcPts val="600"/>
              </a:spcAft>
              <a:buClr>
                <a:schemeClr val="tx2"/>
              </a:buClr>
              <a:buFont typeface="Arial" panose="020B0604020202020204" pitchFamily="34" charset="0"/>
              <a:buNone/>
              <a:defRPr kumimoji="1" lang="ja-JP" altLang="en-US" sz="1300" b="0" i="0" kern="900" spc="69" smtClean="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69812"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783019"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1024225"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1337434" indent="-228606" algn="l" defTabSz="914423"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23" rtl="0" eaLnBrk="1" fontAlgn="auto" latinLnBrk="0" hangingPunct="1">
              <a:lnSpc>
                <a:spcPct val="80000"/>
              </a:lnSpc>
              <a:spcBef>
                <a:spcPts val="0"/>
              </a:spcBef>
              <a:spcAft>
                <a:spcPts val="600"/>
              </a:spcAft>
              <a:buClr>
                <a:srgbClr val="00489E"/>
              </a:buClr>
              <a:buSzTx/>
              <a:buFont typeface="Arial" panose="020B0604020202020204" pitchFamily="34" charset="0"/>
              <a:buNone/>
              <a:tabLst/>
              <a:defRPr/>
            </a:pPr>
            <a:r>
              <a:rPr kumimoji="1" lang="ja-JP" altLang="en-US" sz="1600" b="0"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階段から転落して頭を強く打ったことにより頭蓋骨内で出血、脚も骨折して、リハビリが必要になりました。</a:t>
            </a:r>
            <a:endParaRPr kumimoji="1" lang="ja-JP" altLang="en-US" sz="1600" b="1" i="0" u="none" strike="noStrike" kern="900" cap="none" spc="69"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正方形/長方形 2">
            <a:extLst>
              <a:ext uri="{FF2B5EF4-FFF2-40B4-BE49-F238E27FC236}">
                <a16:creationId xmlns:a16="http://schemas.microsoft.com/office/drawing/2014/main" id="{B4F82978-1430-1F36-93CF-BFC6B5B6AD96}"/>
              </a:ext>
            </a:extLst>
          </p:cNvPr>
          <p:cNvSpPr/>
          <p:nvPr/>
        </p:nvSpPr>
        <p:spPr>
          <a:xfrm>
            <a:off x="7785100" y="5229200"/>
            <a:ext cx="1029359" cy="33435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solidFill>
                <a:sysClr val="windowText" lastClr="000000"/>
              </a:solidFill>
            </a:endParaRPr>
          </a:p>
        </p:txBody>
      </p:sp>
      <p:sp>
        <p:nvSpPr>
          <p:cNvPr id="4" name="テキスト ボックス 3">
            <a:extLst>
              <a:ext uri="{FF2B5EF4-FFF2-40B4-BE49-F238E27FC236}">
                <a16:creationId xmlns:a16="http://schemas.microsoft.com/office/drawing/2014/main" id="{0813ED41-22DC-7204-DBF4-48B65862267C}"/>
              </a:ext>
            </a:extLst>
          </p:cNvPr>
          <p:cNvSpPr txBox="1"/>
          <p:nvPr/>
        </p:nvSpPr>
        <p:spPr>
          <a:xfrm>
            <a:off x="7733710" y="5177059"/>
            <a:ext cx="288032" cy="30271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solidFill>
                  <a:srgbClr val="C00000"/>
                </a:solidFill>
                <a:latin typeface="UD デジタル 教科書体 NK-R" panose="02020400000000000000" pitchFamily="18" charset="-128"/>
                <a:ea typeface="UD デジタル 教科書体 NK-R" panose="02020400000000000000" pitchFamily="18" charset="-128"/>
              </a:rPr>
              <a:t>＊</a:t>
            </a:r>
          </a:p>
        </p:txBody>
      </p:sp>
      <p:sp>
        <p:nvSpPr>
          <p:cNvPr id="5" name="テキスト ボックス 4">
            <a:extLst>
              <a:ext uri="{FF2B5EF4-FFF2-40B4-BE49-F238E27FC236}">
                <a16:creationId xmlns:a16="http://schemas.microsoft.com/office/drawing/2014/main" id="{3FAF095C-4B70-106A-C11A-2D91CCC1B92C}"/>
              </a:ext>
            </a:extLst>
          </p:cNvPr>
          <p:cNvSpPr txBox="1"/>
          <p:nvPr/>
        </p:nvSpPr>
        <p:spPr>
          <a:xfrm>
            <a:off x="4594785" y="5556745"/>
            <a:ext cx="5415064" cy="285206"/>
          </a:xfrm>
          <a:prstGeom prst="rect">
            <a:avLst/>
          </a:prstGeom>
          <a:noFill/>
        </p:spPr>
        <p:txBody>
          <a:bodyPr wrap="square" rtlCol="0">
            <a:spAutoFit/>
          </a:bodyPr>
          <a:lstStyle/>
          <a:p>
            <a:pPr>
              <a:lnSpc>
                <a:spcPct val="120000"/>
              </a:lnSpc>
              <a:spcAft>
                <a:spcPts val="600"/>
              </a:spcAft>
              <a:buClr>
                <a:schemeClr val="tx2"/>
              </a:buClr>
            </a:pPr>
            <a:r>
              <a:rPr kumimoji="1" lang="ja-JP" altLang="en-US" sz="1100" dirty="0">
                <a:solidFill>
                  <a:srgbClr val="C00000"/>
                </a:solidFill>
                <a:latin typeface="UD デジタル 教科書体 NK-R" panose="02020400000000000000" pitchFamily="18" charset="-128"/>
                <a:ea typeface="UD デジタル 教科書体 NK-R" panose="02020400000000000000" pitchFamily="18" charset="-128"/>
              </a:rPr>
              <a:t>＊ 窓口で支払う額です。申請すると、負担を減らせる制度もあります。調べてみましょう。</a:t>
            </a:r>
          </a:p>
        </p:txBody>
      </p:sp>
      <p:sp>
        <p:nvSpPr>
          <p:cNvPr id="8" name="正方形/長方形 7">
            <a:extLst>
              <a:ext uri="{FF2B5EF4-FFF2-40B4-BE49-F238E27FC236}">
                <a16:creationId xmlns:a16="http://schemas.microsoft.com/office/drawing/2014/main" id="{22DB6431-F6C2-46DF-B3B0-97967B533654}"/>
              </a:ext>
            </a:extLst>
          </p:cNvPr>
          <p:cNvSpPr/>
          <p:nvPr/>
        </p:nvSpPr>
        <p:spPr>
          <a:xfrm>
            <a:off x="5744144" y="4871647"/>
            <a:ext cx="1029359" cy="33435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solidFill>
                <a:sysClr val="windowText" lastClr="000000"/>
              </a:solidFill>
            </a:endParaRPr>
          </a:p>
        </p:txBody>
      </p:sp>
      <p:sp>
        <p:nvSpPr>
          <p:cNvPr id="29" name="正方形/長方形 28">
            <a:extLst>
              <a:ext uri="{FF2B5EF4-FFF2-40B4-BE49-F238E27FC236}">
                <a16:creationId xmlns:a16="http://schemas.microsoft.com/office/drawing/2014/main" id="{8A06DE61-81F1-CAB2-56D9-B9A1FB888429}"/>
              </a:ext>
            </a:extLst>
          </p:cNvPr>
          <p:cNvSpPr/>
          <p:nvPr/>
        </p:nvSpPr>
        <p:spPr>
          <a:xfrm>
            <a:off x="5830359" y="5239578"/>
            <a:ext cx="1659214" cy="253580"/>
          </a:xfrm>
          <a:prstGeom prst="rect">
            <a:avLst/>
          </a:prstGeom>
          <a:solidFill>
            <a:schemeClr val="bg1"/>
          </a:solid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en-US" altLang="ja-JP" sz="1050" b="1" dirty="0">
                <a:solidFill>
                  <a:schemeClr val="accent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accent1"/>
                </a:solidFill>
                <a:latin typeface="UD デジタル 教科書体 NK-R" panose="02020400000000000000" pitchFamily="18" charset="-128"/>
                <a:ea typeface="UD デジタル 教科書体 NK-R" panose="02020400000000000000" pitchFamily="18" charset="-128"/>
              </a:rPr>
              <a:t>一の位を四捨五入</a:t>
            </a:r>
          </a:p>
        </p:txBody>
      </p:sp>
      <p:cxnSp>
        <p:nvCxnSpPr>
          <p:cNvPr id="18" name="直線コネクタ 17">
            <a:extLst>
              <a:ext uri="{FF2B5EF4-FFF2-40B4-BE49-F238E27FC236}">
                <a16:creationId xmlns:a16="http://schemas.microsoft.com/office/drawing/2014/main" id="{4051478A-E123-FBE2-D073-1B1D8E322017}"/>
              </a:ext>
            </a:extLst>
          </p:cNvPr>
          <p:cNvCxnSpPr>
            <a:cxnSpLocks/>
          </p:cNvCxnSpPr>
          <p:nvPr/>
        </p:nvCxnSpPr>
        <p:spPr>
          <a:xfrm>
            <a:off x="6954936" y="4706938"/>
            <a:ext cx="0" cy="34200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D691F127-18CF-7830-4702-88CDE1290A3D}"/>
              </a:ext>
            </a:extLst>
          </p:cNvPr>
          <p:cNvCxnSpPr>
            <a:endCxn id="8" idx="3"/>
          </p:cNvCxnSpPr>
          <p:nvPr/>
        </p:nvCxnSpPr>
        <p:spPr>
          <a:xfrm flipH="1">
            <a:off x="6773503" y="5038822"/>
            <a:ext cx="187254" cy="0"/>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6473BA9A-2E95-B07B-1908-74F0786692C1}"/>
              </a:ext>
            </a:extLst>
          </p:cNvPr>
          <p:cNvCxnSpPr>
            <a:cxnSpLocks/>
          </p:cNvCxnSpPr>
          <p:nvPr/>
        </p:nvCxnSpPr>
        <p:spPr>
          <a:xfrm>
            <a:off x="6769100" y="4718794"/>
            <a:ext cx="2001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5F17688A-51DD-DE60-877C-73A47D5C874D}"/>
              </a:ext>
            </a:extLst>
          </p:cNvPr>
          <p:cNvSpPr/>
          <p:nvPr/>
        </p:nvSpPr>
        <p:spPr>
          <a:xfrm>
            <a:off x="6267290" y="2324520"/>
            <a:ext cx="1005577" cy="25358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solidFill>
                <a:sysClr val="windowText" lastClr="000000"/>
              </a:solidFill>
            </a:endParaRPr>
          </a:p>
        </p:txBody>
      </p:sp>
      <p:sp>
        <p:nvSpPr>
          <p:cNvPr id="30" name="Rectangle 2">
            <a:extLst>
              <a:ext uri="{FF2B5EF4-FFF2-40B4-BE49-F238E27FC236}">
                <a16:creationId xmlns:a16="http://schemas.microsoft.com/office/drawing/2014/main" id="{F287470A-76C2-D720-DBCF-0227DAA84CE0}"/>
              </a:ext>
            </a:extLst>
          </p:cNvPr>
          <p:cNvSpPr>
            <a:spLocks noChangeAspect="1"/>
          </p:cNvSpPr>
          <p:nvPr/>
        </p:nvSpPr>
        <p:spPr bwMode="auto">
          <a:xfrm>
            <a:off x="7302317" y="4592662"/>
            <a:ext cx="408009" cy="182942"/>
          </a:xfrm>
          <a:prstGeom prst="rect">
            <a:avLst/>
          </a:prstGeom>
          <a:noFill/>
          <a:ln w="9525">
            <a:noFill/>
            <a:miter lim="800000"/>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400"/>
              </a:lnSpc>
              <a:spcBef>
                <a:spcPts val="0"/>
              </a:spcBef>
              <a:spcAft>
                <a:spcPts val="0"/>
              </a:spcAft>
              <a:buClrTx/>
              <a:buSzTx/>
              <a:buFontTx/>
              <a:buNone/>
              <a:tabLst/>
              <a:defRPr sz="1000"/>
            </a:pPr>
            <a:r>
              <a:rPr kumimoji="0" lang="ja-JP" altLang="en-US" sz="9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（略）</a:t>
            </a:r>
          </a:p>
        </p:txBody>
      </p:sp>
      <p:sp>
        <p:nvSpPr>
          <p:cNvPr id="31" name="Rectangle 2">
            <a:extLst>
              <a:ext uri="{FF2B5EF4-FFF2-40B4-BE49-F238E27FC236}">
                <a16:creationId xmlns:a16="http://schemas.microsoft.com/office/drawing/2014/main" id="{57576712-EA5C-14E0-A351-B7F12F7C9D4F}"/>
              </a:ext>
            </a:extLst>
          </p:cNvPr>
          <p:cNvSpPr>
            <a:spLocks noChangeAspect="1"/>
          </p:cNvSpPr>
          <p:nvPr/>
        </p:nvSpPr>
        <p:spPr bwMode="auto">
          <a:xfrm>
            <a:off x="7302317" y="4930419"/>
            <a:ext cx="408009" cy="182942"/>
          </a:xfrm>
          <a:prstGeom prst="rect">
            <a:avLst/>
          </a:prstGeom>
          <a:noFill/>
          <a:ln w="9525">
            <a:noFill/>
            <a:miter lim="800000"/>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400"/>
              </a:lnSpc>
              <a:spcBef>
                <a:spcPts val="0"/>
              </a:spcBef>
              <a:spcAft>
                <a:spcPts val="0"/>
              </a:spcAft>
              <a:buClrTx/>
              <a:buSzTx/>
              <a:buFontTx/>
              <a:buNone/>
              <a:tabLst/>
              <a:defRPr sz="1000"/>
            </a:pPr>
            <a:r>
              <a:rPr kumimoji="0" lang="ja-JP" altLang="en-US" sz="9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（略）</a:t>
            </a:r>
          </a:p>
        </p:txBody>
      </p:sp>
      <p:sp>
        <p:nvSpPr>
          <p:cNvPr id="6" name="正方形/長方形 5">
            <a:extLst>
              <a:ext uri="{FF2B5EF4-FFF2-40B4-BE49-F238E27FC236}">
                <a16:creationId xmlns:a16="http://schemas.microsoft.com/office/drawing/2014/main" id="{D62C41D6-8635-F73A-C435-55F885F54AC0}"/>
              </a:ext>
            </a:extLst>
          </p:cNvPr>
          <p:cNvSpPr/>
          <p:nvPr/>
        </p:nvSpPr>
        <p:spPr>
          <a:xfrm>
            <a:off x="6969224" y="4851434"/>
            <a:ext cx="408007" cy="253580"/>
          </a:xfrm>
          <a:prstGeom prst="rect">
            <a:avLst/>
          </a:prstGeom>
          <a:noFill/>
          <a:ln w="381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ja-JP" altLang="en-US" sz="1050" b="1" dirty="0">
                <a:solidFill>
                  <a:schemeClr val="accent1"/>
                </a:solidFill>
                <a:latin typeface="UD デジタル 教科書体 NK-R" panose="02020400000000000000" pitchFamily="18" charset="-128"/>
                <a:ea typeface="UD デジタル 教科書体 NK-R" panose="02020400000000000000" pitchFamily="18" charset="-128"/>
              </a:rPr>
              <a:t>３割</a:t>
            </a:r>
          </a:p>
        </p:txBody>
      </p:sp>
      <p:sp>
        <p:nvSpPr>
          <p:cNvPr id="2" name="スライド番号プレースホルダー 1">
            <a:extLst>
              <a:ext uri="{FF2B5EF4-FFF2-40B4-BE49-F238E27FC236}">
                <a16:creationId xmlns:a16="http://schemas.microsoft.com/office/drawing/2014/main" id="{18FE79A2-3A5B-1798-F686-2CBE06D6E89A}"/>
              </a:ext>
            </a:extLst>
          </p:cNvPr>
          <p:cNvSpPr>
            <a:spLocks noGrp="1"/>
          </p:cNvSpPr>
          <p:nvPr>
            <p:ph type="sldNum" sz="quarter" idx="4"/>
          </p:nvPr>
        </p:nvSpPr>
        <p:spPr>
          <a:xfrm>
            <a:off x="9163046" y="6522449"/>
            <a:ext cx="648000" cy="252000"/>
          </a:xfrm>
        </p:spPr>
        <p:txBody>
          <a:bodyPr anchor="b"/>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26191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9181376" y="6495341"/>
            <a:ext cx="630513" cy="278421"/>
          </a:xfrm>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p:txBody>
      </p:sp>
      <p:cxnSp>
        <p:nvCxnSpPr>
          <p:cNvPr id="8" name="直線コネクタ 7">
            <a:extLst>
              <a:ext uri="{FF2B5EF4-FFF2-40B4-BE49-F238E27FC236}">
                <a16:creationId xmlns:a16="http://schemas.microsoft.com/office/drawing/2014/main" id="{67EF1E18-6FB4-91B5-3996-AD5C3E74E98E}"/>
              </a:ext>
            </a:extLst>
          </p:cNvPr>
          <p:cNvCxnSpPr/>
          <p:nvPr/>
        </p:nvCxnSpPr>
        <p:spPr>
          <a:xfrm>
            <a:off x="1205863" y="2425360"/>
            <a:ext cx="7472841" cy="0"/>
          </a:xfrm>
          <a:prstGeom prst="line">
            <a:avLst/>
          </a:prstGeom>
          <a:ln w="28575"/>
        </p:spPr>
        <p:style>
          <a:lnRef idx="3">
            <a:schemeClr val="dk1"/>
          </a:lnRef>
          <a:fillRef idx="0">
            <a:schemeClr val="dk1"/>
          </a:fillRef>
          <a:effectRef idx="2">
            <a:schemeClr val="dk1"/>
          </a:effectRef>
          <a:fontRef idx="minor">
            <a:schemeClr val="tx1"/>
          </a:fontRef>
        </p:style>
      </p:cxnSp>
      <p:grpSp>
        <p:nvGrpSpPr>
          <p:cNvPr id="6" name="グループ化 5">
            <a:extLst>
              <a:ext uri="{FF2B5EF4-FFF2-40B4-BE49-F238E27FC236}">
                <a16:creationId xmlns:a16="http://schemas.microsoft.com/office/drawing/2014/main" id="{CC0CCBEF-E0AE-AED7-4989-2A6FD1FDBEC5}"/>
              </a:ext>
            </a:extLst>
          </p:cNvPr>
          <p:cNvGrpSpPr/>
          <p:nvPr/>
        </p:nvGrpSpPr>
        <p:grpSpPr>
          <a:xfrm>
            <a:off x="1156147" y="194652"/>
            <a:ext cx="7543990" cy="6459997"/>
            <a:chOff x="1156147" y="330539"/>
            <a:chExt cx="7543990" cy="6459997"/>
          </a:xfrm>
        </p:grpSpPr>
        <p:grpSp>
          <p:nvGrpSpPr>
            <p:cNvPr id="20" name="グループ化 19">
              <a:extLst>
                <a:ext uri="{FF2B5EF4-FFF2-40B4-BE49-F238E27FC236}">
                  <a16:creationId xmlns:a16="http://schemas.microsoft.com/office/drawing/2014/main" id="{7C2CEFBF-2B90-1F87-2C03-C30E1BB10983}"/>
                </a:ext>
              </a:extLst>
            </p:cNvPr>
            <p:cNvGrpSpPr/>
            <p:nvPr/>
          </p:nvGrpSpPr>
          <p:grpSpPr>
            <a:xfrm>
              <a:off x="1205863" y="330539"/>
              <a:ext cx="7494274" cy="6459997"/>
              <a:chOff x="1422505" y="1155486"/>
              <a:chExt cx="6661150" cy="5741852"/>
            </a:xfrm>
          </p:grpSpPr>
          <p:grpSp>
            <p:nvGrpSpPr>
              <p:cNvPr id="5" name="Group 4">
                <a:extLst>
                  <a:ext uri="{FF2B5EF4-FFF2-40B4-BE49-F238E27FC236}">
                    <a16:creationId xmlns:a16="http://schemas.microsoft.com/office/drawing/2014/main" id="{8353C824-D503-9CC0-B17D-3F5B43E74476}"/>
                  </a:ext>
                </a:extLst>
              </p:cNvPr>
              <p:cNvGrpSpPr>
                <a:grpSpLocks noChangeAspect="1"/>
              </p:cNvGrpSpPr>
              <p:nvPr/>
            </p:nvGrpSpPr>
            <p:grpSpPr bwMode="auto">
              <a:xfrm>
                <a:off x="1422505" y="1155486"/>
                <a:ext cx="6661150" cy="5741852"/>
                <a:chOff x="1019" y="469"/>
                <a:chExt cx="4196" cy="3043"/>
              </a:xfrm>
            </p:grpSpPr>
            <p:sp>
              <p:nvSpPr>
                <p:cNvPr id="7" name="Rectangle 5">
                  <a:extLst>
                    <a:ext uri="{FF2B5EF4-FFF2-40B4-BE49-F238E27FC236}">
                      <a16:creationId xmlns:a16="http://schemas.microsoft.com/office/drawing/2014/main" id="{2D47C162-9609-0C56-84B9-DE3B61FE9F2D}"/>
                    </a:ext>
                  </a:extLst>
                </p:cNvPr>
                <p:cNvSpPr>
                  <a:spLocks noChangeArrowheads="1"/>
                </p:cNvSpPr>
                <p:nvPr/>
              </p:nvSpPr>
              <p:spPr bwMode="auto">
                <a:xfrm>
                  <a:off x="1760" y="695"/>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入院</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Rectangle 6">
                  <a:extLst>
                    <a:ext uri="{FF2B5EF4-FFF2-40B4-BE49-F238E27FC236}">
                      <a16:creationId xmlns:a16="http://schemas.microsoft.com/office/drawing/2014/main" id="{CEF0FFC8-AE67-E62E-519F-7EAEB6644D07}"/>
                    </a:ext>
                  </a:extLst>
                </p:cNvPr>
                <p:cNvSpPr>
                  <a:spLocks noChangeArrowheads="1"/>
                </p:cNvSpPr>
                <p:nvPr/>
              </p:nvSpPr>
              <p:spPr bwMode="auto">
                <a:xfrm>
                  <a:off x="2636" y="695"/>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保険</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Rectangle 7">
                  <a:extLst>
                    <a:ext uri="{FF2B5EF4-FFF2-40B4-BE49-F238E27FC236}">
                      <a16:creationId xmlns:a16="http://schemas.microsoft.com/office/drawing/2014/main" id="{901CACDF-55F4-B635-C3AD-D427E99FD671}"/>
                    </a:ext>
                  </a:extLst>
                </p:cNvPr>
                <p:cNvSpPr>
                  <a:spLocks noChangeArrowheads="1"/>
                </p:cNvSpPr>
                <p:nvPr/>
              </p:nvSpPr>
              <p:spPr bwMode="auto">
                <a:xfrm>
                  <a:off x="1202" y="857"/>
                  <a:ext cx="4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患者番号</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Rectangle 8">
                  <a:extLst>
                    <a:ext uri="{FF2B5EF4-FFF2-40B4-BE49-F238E27FC236}">
                      <a16:creationId xmlns:a16="http://schemas.microsoft.com/office/drawing/2014/main" id="{A6BFD683-9BF6-9967-1769-364AEA95B4F2}"/>
                    </a:ext>
                  </a:extLst>
                </p:cNvPr>
                <p:cNvSpPr>
                  <a:spLocks noChangeArrowheads="1"/>
                </p:cNvSpPr>
                <p:nvPr/>
              </p:nvSpPr>
              <p:spPr bwMode="auto">
                <a:xfrm>
                  <a:off x="1760" y="857"/>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Rectangle 9">
                  <a:extLst>
                    <a:ext uri="{FF2B5EF4-FFF2-40B4-BE49-F238E27FC236}">
                      <a16:creationId xmlns:a16="http://schemas.microsoft.com/office/drawing/2014/main" id="{477942E1-C25F-AD25-DEF0-60FEFDA392B4}"/>
                    </a:ext>
                  </a:extLst>
                </p:cNvPr>
                <p:cNvSpPr>
                  <a:spLocks noChangeArrowheads="1"/>
                </p:cNvSpPr>
                <p:nvPr/>
              </p:nvSpPr>
              <p:spPr bwMode="auto">
                <a:xfrm>
                  <a:off x="2667" y="857"/>
                  <a:ext cx="21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氏名</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Rectangle 10">
                  <a:extLst>
                    <a:ext uri="{FF2B5EF4-FFF2-40B4-BE49-F238E27FC236}">
                      <a16:creationId xmlns:a16="http://schemas.microsoft.com/office/drawing/2014/main" id="{080CACC3-0D56-EF55-D382-A94DD717AA29}"/>
                    </a:ext>
                  </a:extLst>
                </p:cNvPr>
                <p:cNvSpPr>
                  <a:spLocks noChangeArrowheads="1"/>
                </p:cNvSpPr>
                <p:nvPr/>
              </p:nvSpPr>
              <p:spPr bwMode="auto">
                <a:xfrm>
                  <a:off x="1251" y="1028"/>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受診科</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Rectangle 11">
                  <a:extLst>
                    <a:ext uri="{FF2B5EF4-FFF2-40B4-BE49-F238E27FC236}">
                      <a16:creationId xmlns:a16="http://schemas.microsoft.com/office/drawing/2014/main" id="{6D47F944-BD3C-7D4A-4043-FB36B6613B42}"/>
                    </a:ext>
                  </a:extLst>
                </p:cNvPr>
                <p:cNvSpPr>
                  <a:spLocks noChangeArrowheads="1"/>
                </p:cNvSpPr>
                <p:nvPr/>
              </p:nvSpPr>
              <p:spPr bwMode="auto">
                <a:xfrm>
                  <a:off x="1343" y="1351"/>
                  <a:ext cx="10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部</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Rectangle 12">
                  <a:extLst>
                    <a:ext uri="{FF2B5EF4-FFF2-40B4-BE49-F238E27FC236}">
                      <a16:creationId xmlns:a16="http://schemas.microsoft.com/office/drawing/2014/main" id="{95FB0ECE-0D01-8578-E064-20C3D64C2F5A}"/>
                    </a:ext>
                  </a:extLst>
                </p:cNvPr>
                <p:cNvSpPr>
                  <a:spLocks noChangeArrowheads="1"/>
                </p:cNvSpPr>
                <p:nvPr/>
              </p:nvSpPr>
              <p:spPr bwMode="auto">
                <a:xfrm>
                  <a:off x="4872" y="1351"/>
                  <a:ext cx="2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回　数</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Rectangle 13">
                  <a:extLst>
                    <a:ext uri="{FF2B5EF4-FFF2-40B4-BE49-F238E27FC236}">
                      <a16:creationId xmlns:a16="http://schemas.microsoft.com/office/drawing/2014/main" id="{1DF57C3D-6F06-D53F-4374-96BDE24415A1}"/>
                    </a:ext>
                  </a:extLst>
                </p:cNvPr>
                <p:cNvSpPr>
                  <a:spLocks noChangeArrowheads="1"/>
                </p:cNvSpPr>
                <p:nvPr/>
              </p:nvSpPr>
              <p:spPr bwMode="auto">
                <a:xfrm>
                  <a:off x="1085" y="1570"/>
                  <a:ext cx="339" cy="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初再診料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医学管理</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手術</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検査</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麻酔</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画像診断</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リハビリ</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入院料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Rectangle 27">
                  <a:extLst>
                    <a:ext uri="{FF2B5EF4-FFF2-40B4-BE49-F238E27FC236}">
                      <a16:creationId xmlns:a16="http://schemas.microsoft.com/office/drawing/2014/main" id="{DB97A44E-36CE-4422-EEC8-640463C36209}"/>
                    </a:ext>
                  </a:extLst>
                </p:cNvPr>
                <p:cNvSpPr>
                  <a:spLocks noChangeArrowheads="1"/>
                </p:cNvSpPr>
                <p:nvPr/>
              </p:nvSpPr>
              <p:spPr bwMode="auto">
                <a:xfrm>
                  <a:off x="1043" y="3422"/>
                  <a:ext cx="412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※厚生労働省が定める診療報酬や薬価等には、医療機関等が仕入れ時に負担する消費税が反映されています。</a:t>
                  </a:r>
                  <a:endParaRPr kumimoji="0"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 name="Rectangle 28">
                  <a:extLst>
                    <a:ext uri="{FF2B5EF4-FFF2-40B4-BE49-F238E27FC236}">
                      <a16:creationId xmlns:a16="http://schemas.microsoft.com/office/drawing/2014/main" id="{EF44CE37-DF12-5993-A093-30CEB73BE521}"/>
                    </a:ext>
                  </a:extLst>
                </p:cNvPr>
                <p:cNvSpPr>
                  <a:spLocks noChangeArrowheads="1"/>
                </p:cNvSpPr>
                <p:nvPr/>
              </p:nvSpPr>
              <p:spPr bwMode="auto">
                <a:xfrm>
                  <a:off x="1760" y="3222"/>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8" name="Rectangle 30">
                  <a:extLst>
                    <a:ext uri="{FF2B5EF4-FFF2-40B4-BE49-F238E27FC236}">
                      <a16:creationId xmlns:a16="http://schemas.microsoft.com/office/drawing/2014/main" id="{F398B2BF-BB2F-8C0C-F105-8BEF01934B98}"/>
                    </a:ext>
                  </a:extLst>
                </p:cNvPr>
                <p:cNvSpPr>
                  <a:spLocks noChangeArrowheads="1"/>
                </p:cNvSpPr>
                <p:nvPr/>
              </p:nvSpPr>
              <p:spPr bwMode="auto">
                <a:xfrm>
                  <a:off x="1760" y="3079"/>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Rectangle 32">
                  <a:extLst>
                    <a:ext uri="{FF2B5EF4-FFF2-40B4-BE49-F238E27FC236}">
                      <a16:creationId xmlns:a16="http://schemas.microsoft.com/office/drawing/2014/main" id="{EEED6370-1496-5C0B-22CB-29600FA231B0}"/>
                    </a:ext>
                  </a:extLst>
                </p:cNvPr>
                <p:cNvSpPr>
                  <a:spLocks noChangeArrowheads="1"/>
                </p:cNvSpPr>
                <p:nvPr/>
              </p:nvSpPr>
              <p:spPr bwMode="auto">
                <a:xfrm>
                  <a:off x="4339" y="1351"/>
                  <a:ext cx="2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点　数</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1" name="Rectangle 33">
                  <a:extLst>
                    <a:ext uri="{FF2B5EF4-FFF2-40B4-BE49-F238E27FC236}">
                      <a16:creationId xmlns:a16="http://schemas.microsoft.com/office/drawing/2014/main" id="{3823358E-12E5-63E1-537D-BCDD3354CFB4}"/>
                    </a:ext>
                  </a:extLst>
                </p:cNvPr>
                <p:cNvSpPr>
                  <a:spLocks noChangeArrowheads="1"/>
                </p:cNvSpPr>
                <p:nvPr/>
              </p:nvSpPr>
              <p:spPr bwMode="auto">
                <a:xfrm>
                  <a:off x="1760" y="1028"/>
                  <a:ext cx="3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0" lang="ja-JP" altLang="en-US"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救急</a:t>
                  </a: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科</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Rectangle 34">
                  <a:extLst>
                    <a:ext uri="{FF2B5EF4-FFF2-40B4-BE49-F238E27FC236}">
                      <a16:creationId xmlns:a16="http://schemas.microsoft.com/office/drawing/2014/main" id="{D1FF103E-2799-20CA-5094-A1F5F90AD244}"/>
                    </a:ext>
                  </a:extLst>
                </p:cNvPr>
                <p:cNvSpPr>
                  <a:spLocks noChangeArrowheads="1"/>
                </p:cNvSpPr>
                <p:nvPr/>
              </p:nvSpPr>
              <p:spPr bwMode="auto">
                <a:xfrm>
                  <a:off x="1760" y="2343"/>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0" name="Rectangle 42">
                  <a:extLst>
                    <a:ext uri="{FF2B5EF4-FFF2-40B4-BE49-F238E27FC236}">
                      <a16:creationId xmlns:a16="http://schemas.microsoft.com/office/drawing/2014/main" id="{7E321E96-9A6B-0A1B-77D8-820926BB764C}"/>
                    </a:ext>
                  </a:extLst>
                </p:cNvPr>
                <p:cNvSpPr>
                  <a:spLocks noChangeArrowheads="1"/>
                </p:cNvSpPr>
                <p:nvPr/>
              </p:nvSpPr>
              <p:spPr bwMode="auto">
                <a:xfrm>
                  <a:off x="2653" y="469"/>
                  <a:ext cx="92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診療明細書</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1" name="Rectangle 43">
                  <a:extLst>
                    <a:ext uri="{FF2B5EF4-FFF2-40B4-BE49-F238E27FC236}">
                      <a16:creationId xmlns:a16="http://schemas.microsoft.com/office/drawing/2014/main" id="{160F19C7-A8F4-DDF3-0217-8BC60540742D}"/>
                    </a:ext>
                  </a:extLst>
                </p:cNvPr>
                <p:cNvSpPr>
                  <a:spLocks noChangeArrowheads="1"/>
                </p:cNvSpPr>
                <p:nvPr/>
              </p:nvSpPr>
              <p:spPr bwMode="auto">
                <a:xfrm>
                  <a:off x="1790" y="1570"/>
                  <a:ext cx="2230"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＊初診料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薬剤管理指導料２（１の患者以外の患者）</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＊頭蓋内血種除去術（硬膜外のもの）</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＊骨折観血的手術（大腿）</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＊コンピューター断層撮影（</a:t>
                  </a: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64</a:t>
                  </a: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列以上のマルチスライス型機器）</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＊閉鎖循環式全身麻酔５（その他）</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＊画像診断管理加算３（コンピューター断層診断）</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＊運動器リハビリテーション料（</a:t>
                  </a: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Ⅰ</a:t>
                  </a: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早期リハビリテーション加算</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初期加算</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＊救命救急入院料１（３日以内）</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＊救命救急入院料１（４日以上７日以内）</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＊特定機能病院基本料一般病棟７対１入院基本料</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＊臨床研修病院入院診療加算（基幹型）</a:t>
                  </a: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2" name="Rectangle 44">
                  <a:extLst>
                    <a:ext uri="{FF2B5EF4-FFF2-40B4-BE49-F238E27FC236}">
                      <a16:creationId xmlns:a16="http://schemas.microsoft.com/office/drawing/2014/main" id="{1CC7D88C-4E93-6397-8FDC-265F2D4EFE00}"/>
                    </a:ext>
                  </a:extLst>
                </p:cNvPr>
                <p:cNvSpPr>
                  <a:spLocks noChangeArrowheads="1"/>
                </p:cNvSpPr>
                <p:nvPr/>
              </p:nvSpPr>
              <p:spPr bwMode="auto">
                <a:xfrm>
                  <a:off x="1760" y="1607"/>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3" name="Rectangle 45">
                  <a:extLst>
                    <a:ext uri="{FF2B5EF4-FFF2-40B4-BE49-F238E27FC236}">
                      <a16:creationId xmlns:a16="http://schemas.microsoft.com/office/drawing/2014/main" id="{D1EDC42F-B9D0-03AC-4C98-64ECC8764625}"/>
                    </a:ext>
                  </a:extLst>
                </p:cNvPr>
                <p:cNvSpPr>
                  <a:spLocks noChangeArrowheads="1"/>
                </p:cNvSpPr>
                <p:nvPr/>
              </p:nvSpPr>
              <p:spPr bwMode="auto">
                <a:xfrm>
                  <a:off x="4076" y="857"/>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受診日</a:t>
                  </a:r>
                  <a:endParaRPr kumimoji="0"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Rectangle 46">
                  <a:extLst>
                    <a:ext uri="{FF2B5EF4-FFF2-40B4-BE49-F238E27FC236}">
                      <a16:creationId xmlns:a16="http://schemas.microsoft.com/office/drawing/2014/main" id="{36C4505A-B69B-CBAC-500D-3ECE8F44D789}"/>
                    </a:ext>
                  </a:extLst>
                </p:cNvPr>
                <p:cNvSpPr>
                  <a:spLocks noChangeArrowheads="1"/>
                </p:cNvSpPr>
                <p:nvPr/>
              </p:nvSpPr>
              <p:spPr bwMode="auto">
                <a:xfrm>
                  <a:off x="2685" y="1351"/>
                  <a:ext cx="5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項　　目　　名</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5" name="Rectangle 47">
                  <a:extLst>
                    <a:ext uri="{FF2B5EF4-FFF2-40B4-BE49-F238E27FC236}">
                      <a16:creationId xmlns:a16="http://schemas.microsoft.com/office/drawing/2014/main" id="{933967C9-5B2F-058B-0DC3-7715225A4C98}"/>
                    </a:ext>
                  </a:extLst>
                </p:cNvPr>
                <p:cNvSpPr>
                  <a:spLocks noChangeArrowheads="1"/>
                </p:cNvSpPr>
                <p:nvPr/>
              </p:nvSpPr>
              <p:spPr bwMode="auto">
                <a:xfrm>
                  <a:off x="4615" y="857"/>
                  <a:ext cx="5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0" lang="en-US"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24</a:t>
                  </a:r>
                  <a:r>
                    <a:rPr kumimoji="0" lang="ja-JP" altLang="ja-JP"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/6/30</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6" name="Rectangle 48">
                  <a:extLst>
                    <a:ext uri="{FF2B5EF4-FFF2-40B4-BE49-F238E27FC236}">
                      <a16:creationId xmlns:a16="http://schemas.microsoft.com/office/drawing/2014/main" id="{1AA7B4AA-5FEE-CEFE-3DD8-0D1976609626}"/>
                    </a:ext>
                  </a:extLst>
                </p:cNvPr>
                <p:cNvSpPr>
                  <a:spLocks noChangeArrowheads="1"/>
                </p:cNvSpPr>
                <p:nvPr/>
              </p:nvSpPr>
              <p:spPr bwMode="auto">
                <a:xfrm>
                  <a:off x="3308" y="857"/>
                  <a:ext cx="4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3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〇 〇 　〇 〇</a:t>
                  </a:r>
                  <a:endParaRPr kumimoji="0"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8" name="Rectangle 50">
                  <a:extLst>
                    <a:ext uri="{FF2B5EF4-FFF2-40B4-BE49-F238E27FC236}">
                      <a16:creationId xmlns:a16="http://schemas.microsoft.com/office/drawing/2014/main" id="{B218D869-C75E-9509-3458-BF2BDADE3F82}"/>
                    </a:ext>
                  </a:extLst>
                </p:cNvPr>
                <p:cNvSpPr>
                  <a:spLocks noChangeArrowheads="1"/>
                </p:cNvSpPr>
                <p:nvPr/>
              </p:nvSpPr>
              <p:spPr bwMode="auto">
                <a:xfrm>
                  <a:off x="1019" y="809"/>
                  <a:ext cx="12" cy="3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9" name="Rectangle 51">
                  <a:extLst>
                    <a:ext uri="{FF2B5EF4-FFF2-40B4-BE49-F238E27FC236}">
                      <a16:creationId xmlns:a16="http://schemas.microsoft.com/office/drawing/2014/main" id="{39B6FF13-552B-8553-541F-02A133E86A5E}"/>
                    </a:ext>
                  </a:extLst>
                </p:cNvPr>
                <p:cNvSpPr>
                  <a:spLocks noChangeArrowheads="1"/>
                </p:cNvSpPr>
                <p:nvPr/>
              </p:nvSpPr>
              <p:spPr bwMode="auto">
                <a:xfrm>
                  <a:off x="1735" y="823"/>
                  <a:ext cx="13"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0" name="Rectangle 52">
                  <a:extLst>
                    <a:ext uri="{FF2B5EF4-FFF2-40B4-BE49-F238E27FC236}">
                      <a16:creationId xmlns:a16="http://schemas.microsoft.com/office/drawing/2014/main" id="{47E00CA2-2FF7-6635-9E16-CA8C0FB80F3B}"/>
                    </a:ext>
                  </a:extLst>
                </p:cNvPr>
                <p:cNvSpPr>
                  <a:spLocks noChangeArrowheads="1"/>
                </p:cNvSpPr>
                <p:nvPr/>
              </p:nvSpPr>
              <p:spPr bwMode="auto">
                <a:xfrm>
                  <a:off x="5203" y="823"/>
                  <a:ext cx="12" cy="3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1" name="Rectangle 53">
                  <a:extLst>
                    <a:ext uri="{FF2B5EF4-FFF2-40B4-BE49-F238E27FC236}">
                      <a16:creationId xmlns:a16="http://schemas.microsoft.com/office/drawing/2014/main" id="{CA6104BC-7DEB-19F1-7837-D2A24C3D00CC}"/>
                    </a:ext>
                  </a:extLst>
                </p:cNvPr>
                <p:cNvSpPr>
                  <a:spLocks noChangeArrowheads="1"/>
                </p:cNvSpPr>
                <p:nvPr/>
              </p:nvSpPr>
              <p:spPr bwMode="auto">
                <a:xfrm>
                  <a:off x="1019" y="1280"/>
                  <a:ext cx="12" cy="2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Rectangle 54">
                  <a:extLst>
                    <a:ext uri="{FF2B5EF4-FFF2-40B4-BE49-F238E27FC236}">
                      <a16:creationId xmlns:a16="http://schemas.microsoft.com/office/drawing/2014/main" id="{631E85B9-6BD1-12FB-3A57-4DBC88E7E097}"/>
                    </a:ext>
                  </a:extLst>
                </p:cNvPr>
                <p:cNvSpPr>
                  <a:spLocks noChangeArrowheads="1"/>
                </p:cNvSpPr>
                <p:nvPr/>
              </p:nvSpPr>
              <p:spPr bwMode="auto">
                <a:xfrm>
                  <a:off x="1735" y="1293"/>
                  <a:ext cx="13"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3" name="Rectangle 55">
                  <a:extLst>
                    <a:ext uri="{FF2B5EF4-FFF2-40B4-BE49-F238E27FC236}">
                      <a16:creationId xmlns:a16="http://schemas.microsoft.com/office/drawing/2014/main" id="{EDE5E042-A412-C26D-0859-B3228958DD29}"/>
                    </a:ext>
                  </a:extLst>
                </p:cNvPr>
                <p:cNvSpPr>
                  <a:spLocks noChangeArrowheads="1"/>
                </p:cNvSpPr>
                <p:nvPr/>
              </p:nvSpPr>
              <p:spPr bwMode="auto">
                <a:xfrm>
                  <a:off x="2612" y="823"/>
                  <a:ext cx="12"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4" name="Rectangle 56">
                  <a:extLst>
                    <a:ext uri="{FF2B5EF4-FFF2-40B4-BE49-F238E27FC236}">
                      <a16:creationId xmlns:a16="http://schemas.microsoft.com/office/drawing/2014/main" id="{22F7C527-32B5-AAA0-5770-2413011F18CD}"/>
                    </a:ext>
                  </a:extLst>
                </p:cNvPr>
                <p:cNvSpPr>
                  <a:spLocks noChangeArrowheads="1"/>
                </p:cNvSpPr>
                <p:nvPr/>
              </p:nvSpPr>
              <p:spPr bwMode="auto">
                <a:xfrm>
                  <a:off x="2881" y="823"/>
                  <a:ext cx="12"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5" name="Rectangle 57">
                  <a:extLst>
                    <a:ext uri="{FF2B5EF4-FFF2-40B4-BE49-F238E27FC236}">
                      <a16:creationId xmlns:a16="http://schemas.microsoft.com/office/drawing/2014/main" id="{F79E92D7-E319-D8D9-15DF-C01330F51C01}"/>
                    </a:ext>
                  </a:extLst>
                </p:cNvPr>
                <p:cNvSpPr>
                  <a:spLocks noChangeArrowheads="1"/>
                </p:cNvSpPr>
                <p:nvPr/>
              </p:nvSpPr>
              <p:spPr bwMode="auto">
                <a:xfrm>
                  <a:off x="3965" y="823"/>
                  <a:ext cx="13"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6" name="Rectangle 58">
                  <a:extLst>
                    <a:ext uri="{FF2B5EF4-FFF2-40B4-BE49-F238E27FC236}">
                      <a16:creationId xmlns:a16="http://schemas.microsoft.com/office/drawing/2014/main" id="{8F6F5617-1A22-9E72-705D-C00783D62306}"/>
                    </a:ext>
                  </a:extLst>
                </p:cNvPr>
                <p:cNvSpPr>
                  <a:spLocks noChangeArrowheads="1"/>
                </p:cNvSpPr>
                <p:nvPr/>
              </p:nvSpPr>
              <p:spPr bwMode="auto">
                <a:xfrm>
                  <a:off x="4443" y="823"/>
                  <a:ext cx="13" cy="1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7" name="Rectangle 59">
                  <a:extLst>
                    <a:ext uri="{FF2B5EF4-FFF2-40B4-BE49-F238E27FC236}">
                      <a16:creationId xmlns:a16="http://schemas.microsoft.com/office/drawing/2014/main" id="{37BC684A-0181-137F-78CB-E3DBB2898613}"/>
                    </a:ext>
                  </a:extLst>
                </p:cNvPr>
                <p:cNvSpPr>
                  <a:spLocks noChangeArrowheads="1"/>
                </p:cNvSpPr>
                <p:nvPr/>
              </p:nvSpPr>
              <p:spPr bwMode="auto">
                <a:xfrm>
                  <a:off x="5203" y="1293"/>
                  <a:ext cx="12"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8" name="Rectangle 60">
                  <a:extLst>
                    <a:ext uri="{FF2B5EF4-FFF2-40B4-BE49-F238E27FC236}">
                      <a16:creationId xmlns:a16="http://schemas.microsoft.com/office/drawing/2014/main" id="{53115370-66BC-66F4-7F4D-E88ADE49ACF4}"/>
                    </a:ext>
                  </a:extLst>
                </p:cNvPr>
                <p:cNvSpPr>
                  <a:spLocks noChangeArrowheads="1"/>
                </p:cNvSpPr>
                <p:nvPr/>
              </p:nvSpPr>
              <p:spPr bwMode="auto">
                <a:xfrm>
                  <a:off x="4131" y="1293"/>
                  <a:ext cx="12"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9" name="Rectangle 61">
                  <a:extLst>
                    <a:ext uri="{FF2B5EF4-FFF2-40B4-BE49-F238E27FC236}">
                      <a16:creationId xmlns:a16="http://schemas.microsoft.com/office/drawing/2014/main" id="{CCF32986-3660-B9FE-3880-419F4BD5101F}"/>
                    </a:ext>
                  </a:extLst>
                </p:cNvPr>
                <p:cNvSpPr>
                  <a:spLocks noChangeArrowheads="1"/>
                </p:cNvSpPr>
                <p:nvPr/>
              </p:nvSpPr>
              <p:spPr bwMode="auto">
                <a:xfrm>
                  <a:off x="4768" y="1293"/>
                  <a:ext cx="12" cy="2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Rectangle 62">
                  <a:extLst>
                    <a:ext uri="{FF2B5EF4-FFF2-40B4-BE49-F238E27FC236}">
                      <a16:creationId xmlns:a16="http://schemas.microsoft.com/office/drawing/2014/main" id="{1A880E35-D264-4E7A-2CD9-BCD52F36C15A}"/>
                    </a:ext>
                  </a:extLst>
                </p:cNvPr>
                <p:cNvSpPr>
                  <a:spLocks noChangeArrowheads="1"/>
                </p:cNvSpPr>
                <p:nvPr/>
              </p:nvSpPr>
              <p:spPr bwMode="auto">
                <a:xfrm>
                  <a:off x="1031" y="809"/>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1" name="Rectangle 63">
                  <a:extLst>
                    <a:ext uri="{FF2B5EF4-FFF2-40B4-BE49-F238E27FC236}">
                      <a16:creationId xmlns:a16="http://schemas.microsoft.com/office/drawing/2014/main" id="{D16FC806-FFF7-1519-BE3F-CEED9A8506EB}"/>
                    </a:ext>
                  </a:extLst>
                </p:cNvPr>
                <p:cNvSpPr>
                  <a:spLocks noChangeArrowheads="1"/>
                </p:cNvSpPr>
                <p:nvPr/>
              </p:nvSpPr>
              <p:spPr bwMode="auto">
                <a:xfrm>
                  <a:off x="1031" y="980"/>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2" name="Rectangle 64">
                  <a:extLst>
                    <a:ext uri="{FF2B5EF4-FFF2-40B4-BE49-F238E27FC236}">
                      <a16:creationId xmlns:a16="http://schemas.microsoft.com/office/drawing/2014/main" id="{46238D8B-8C4A-1DDE-2C49-E0679371A803}"/>
                    </a:ext>
                  </a:extLst>
                </p:cNvPr>
                <p:cNvSpPr>
                  <a:spLocks noChangeArrowheads="1"/>
                </p:cNvSpPr>
                <p:nvPr/>
              </p:nvSpPr>
              <p:spPr bwMode="auto">
                <a:xfrm>
                  <a:off x="1031" y="1150"/>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3" name="Rectangle 65">
                  <a:extLst>
                    <a:ext uri="{FF2B5EF4-FFF2-40B4-BE49-F238E27FC236}">
                      <a16:creationId xmlns:a16="http://schemas.microsoft.com/office/drawing/2014/main" id="{F3E25551-C52A-4E76-1B41-08359B39F133}"/>
                    </a:ext>
                  </a:extLst>
                </p:cNvPr>
                <p:cNvSpPr>
                  <a:spLocks noChangeArrowheads="1"/>
                </p:cNvSpPr>
                <p:nvPr/>
              </p:nvSpPr>
              <p:spPr bwMode="auto">
                <a:xfrm>
                  <a:off x="1031" y="1280"/>
                  <a:ext cx="418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5" name="Rectangle 67">
                  <a:extLst>
                    <a:ext uri="{FF2B5EF4-FFF2-40B4-BE49-F238E27FC236}">
                      <a16:creationId xmlns:a16="http://schemas.microsoft.com/office/drawing/2014/main" id="{85785982-7185-ED10-0BBB-E30B115A73AA}"/>
                    </a:ext>
                  </a:extLst>
                </p:cNvPr>
                <p:cNvSpPr>
                  <a:spLocks noChangeArrowheads="1"/>
                </p:cNvSpPr>
                <p:nvPr/>
              </p:nvSpPr>
              <p:spPr bwMode="auto">
                <a:xfrm>
                  <a:off x="1031" y="3304"/>
                  <a:ext cx="418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83" name="Rectangle 43">
                <a:extLst>
                  <a:ext uri="{FF2B5EF4-FFF2-40B4-BE49-F238E27FC236}">
                    <a16:creationId xmlns:a16="http://schemas.microsoft.com/office/drawing/2014/main" id="{4741ED45-8BFF-8158-4CC5-2611A0A02A0F}"/>
                  </a:ext>
                </a:extLst>
              </p:cNvPr>
              <p:cNvSpPr>
                <a:spLocks noChangeArrowheads="1"/>
              </p:cNvSpPr>
              <p:nvPr/>
            </p:nvSpPr>
            <p:spPr bwMode="auto">
              <a:xfrm>
                <a:off x="6805666" y="3247619"/>
                <a:ext cx="48571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291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325</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35,790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21,630</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1,020</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6,000</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235</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185</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25</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45</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10,268</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9,292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1,822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40</a:t>
                </a:r>
              </a:p>
            </p:txBody>
          </p:sp>
          <p:sp>
            <p:nvSpPr>
              <p:cNvPr id="4" name="Rectangle 43">
                <a:extLst>
                  <a:ext uri="{FF2B5EF4-FFF2-40B4-BE49-F238E27FC236}">
                    <a16:creationId xmlns:a16="http://schemas.microsoft.com/office/drawing/2014/main" id="{D5BC6E6E-1EEB-228B-6D83-09EA59F408D7}"/>
                  </a:ext>
                </a:extLst>
              </p:cNvPr>
              <p:cNvSpPr>
                <a:spLocks noChangeArrowheads="1"/>
              </p:cNvSpPr>
              <p:nvPr/>
            </p:nvSpPr>
            <p:spPr bwMode="auto">
              <a:xfrm>
                <a:off x="7810604" y="3247619"/>
                <a:ext cx="17633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14</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14</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14</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4</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1</a:t>
                </a:r>
              </a:p>
            </p:txBody>
          </p:sp>
        </p:grpSp>
        <p:sp>
          <p:nvSpPr>
            <p:cNvPr id="3" name="テキスト ボックス 2">
              <a:extLst>
                <a:ext uri="{FF2B5EF4-FFF2-40B4-BE49-F238E27FC236}">
                  <a16:creationId xmlns:a16="http://schemas.microsoft.com/office/drawing/2014/main" id="{43BC424A-737F-0AB1-9527-3CCFF041B99D}"/>
                </a:ext>
              </a:extLst>
            </p:cNvPr>
            <p:cNvSpPr txBox="1"/>
            <p:nvPr/>
          </p:nvSpPr>
          <p:spPr>
            <a:xfrm>
              <a:off x="1156147" y="6393451"/>
              <a:ext cx="2695210" cy="278538"/>
            </a:xfrm>
            <a:prstGeom prst="rect">
              <a:avLst/>
            </a:prstGeom>
            <a:noFill/>
          </p:spPr>
          <p:txBody>
            <a:bodyPr wrap="square">
              <a:spAutoFit/>
            </a:bodyPr>
            <a:lstStyle/>
            <a:p>
              <a:pPr marL="0" marR="0" lvl="0" indent="0" algn="l" defTabSz="457200" rtl="0" eaLnBrk="1" fontAlgn="auto" latinLnBrk="0" hangingPunct="1">
                <a:lnSpc>
                  <a:spcPts val="1400"/>
                </a:lnSpc>
                <a:spcBef>
                  <a:spcPts val="0"/>
                </a:spcBef>
                <a:spcAft>
                  <a:spcPts val="0"/>
                </a:spcAft>
                <a:buClrTx/>
                <a:buSzTx/>
                <a:buFontTx/>
                <a:buNone/>
                <a:tabLst/>
                <a:defRPr sz="1000"/>
              </a:pPr>
              <a:r>
                <a:rPr kumimoji="0" lang="en-US" altLang="ja-JP"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１点＝１０円で計算されます。</a:t>
              </a:r>
            </a:p>
          </p:txBody>
        </p:sp>
      </p:grpSp>
    </p:spTree>
    <p:extLst>
      <p:ext uri="{BB962C8B-B14F-4D97-AF65-F5344CB8AC3E}">
        <p14:creationId xmlns:p14="http://schemas.microsoft.com/office/powerpoint/2010/main" val="107919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9181566" y="6500392"/>
            <a:ext cx="630513" cy="278421"/>
          </a:xfrm>
        </p:spPr>
        <p:txBody>
          <a:bodyPr anchor="b"/>
          <a:lstStyle/>
          <a:p>
            <a:fld id="{48F63A3B-78C7-47BE-AE5E-E10140E04643}" type="slidenum">
              <a:rPr lang="en-US" smtClean="0"/>
              <a:pPr/>
              <a:t>4</a:t>
            </a:fld>
            <a:endParaRPr lang="en-US" dirty="0"/>
          </a:p>
        </p:txBody>
      </p:sp>
      <p:grpSp>
        <p:nvGrpSpPr>
          <p:cNvPr id="23" name="グループ化 22">
            <a:extLst>
              <a:ext uri="{FF2B5EF4-FFF2-40B4-BE49-F238E27FC236}">
                <a16:creationId xmlns:a16="http://schemas.microsoft.com/office/drawing/2014/main" id="{512CC698-AD06-6928-3A82-80F8CAB27278}"/>
              </a:ext>
            </a:extLst>
          </p:cNvPr>
          <p:cNvGrpSpPr/>
          <p:nvPr/>
        </p:nvGrpSpPr>
        <p:grpSpPr>
          <a:xfrm>
            <a:off x="5313040" y="616332"/>
            <a:ext cx="4434776" cy="292388"/>
            <a:chOff x="5313040" y="616332"/>
            <a:chExt cx="4434776" cy="292388"/>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5313040" y="616332"/>
              <a:ext cx="4434776" cy="292388"/>
            </a:xfrm>
            <a:prstGeom prst="rect">
              <a:avLst/>
            </a:prstGeom>
            <a:noFill/>
          </p:spPr>
          <p:txBody>
            <a:bodyPr wrap="square">
              <a:spAutoFit/>
            </a:bodyPr>
            <a:lstStyle/>
            <a:p>
              <a:pPr algn="ctr"/>
              <a:r>
                <a:rPr kumimoji="1" lang="ja-JP" altLang="en-US" sz="1300" b="1" dirty="0">
                  <a:latin typeface="UD デジタル 教科書体 NK-R" panose="02020400000000000000" pitchFamily="18" charset="-128"/>
                  <a:ea typeface="UD デジタル 教科書体 NK-R" panose="020204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300" b="1" dirty="0">
                  <a:latin typeface="UD デジタル 教科書体 NK-R" panose="02020400000000000000" pitchFamily="18" charset="-128"/>
                  <a:ea typeface="UD デジタル 教科書体 NK-R" panose="02020400000000000000" pitchFamily="18" charset="-128"/>
                </a:rPr>
                <a:t>　　　　　　　　　　　　　　　　　　　　　　　　　　）</a:t>
              </a:r>
              <a:endParaRPr kumimoji="1" lang="en-US" altLang="ja-JP" sz="975"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5374468" y="891407"/>
              <a:ext cx="43119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1789460" y="127540"/>
            <a:ext cx="7541056" cy="369332"/>
          </a:xfrm>
          <a:prstGeom prst="rect">
            <a:avLst/>
          </a:prstGeom>
          <a:noFill/>
        </p:spPr>
        <p:txBody>
          <a:bodyPr wrap="square">
            <a:spAutoFit/>
          </a:bodyPr>
          <a:lstStyle/>
          <a:p>
            <a:pPr marL="643500" indent="-643500"/>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ストーリーのようなできごとが起こったときに使えそうな</a:t>
            </a:r>
            <a:r>
              <a:rPr lang="ja-JP"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を調べてみましょう。</a:t>
            </a:r>
            <a:endParaRPr lang="ja-JP" altLang="en-US" dirty="0"/>
          </a:p>
        </p:txBody>
      </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30310" y="1358497"/>
            <a:ext cx="3591001" cy="16983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sp>
        <p:nvSpPr>
          <p:cNvPr id="142" name="正方形/長方形 141">
            <a:extLst>
              <a:ext uri="{FF2B5EF4-FFF2-40B4-BE49-F238E27FC236}">
                <a16:creationId xmlns:a16="http://schemas.microsoft.com/office/drawing/2014/main" id="{11F147C2-8553-6141-A898-1D4D37F2AE24}"/>
              </a:ext>
            </a:extLst>
          </p:cNvPr>
          <p:cNvSpPr/>
          <p:nvPr/>
        </p:nvSpPr>
        <p:spPr>
          <a:xfrm>
            <a:off x="294897" y="676936"/>
            <a:ext cx="4835284" cy="785328"/>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marL="285750" indent="-285750">
              <a:buFont typeface="Arial" panose="020B0604020202020204" pitchFamily="34" charset="0"/>
              <a:buChar cha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政府のウェブページを活用して、対応方法として使えそうな制度を二つ探して、制度名と制度の内容、対象者や申請先を書いてみましょう。</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8" name="グループ化 107">
            <a:extLst>
              <a:ext uri="{FF2B5EF4-FFF2-40B4-BE49-F238E27FC236}">
                <a16:creationId xmlns:a16="http://schemas.microsoft.com/office/drawing/2014/main" id="{BE6BF6EC-7BE2-E19E-3DF2-3108CB2D1C9D}"/>
              </a:ext>
            </a:extLst>
          </p:cNvPr>
          <p:cNvGrpSpPr/>
          <p:nvPr/>
        </p:nvGrpSpPr>
        <p:grpSpPr>
          <a:xfrm>
            <a:off x="245287" y="1462264"/>
            <a:ext cx="4884893" cy="2372214"/>
            <a:chOff x="4692208" y="1310052"/>
            <a:chExt cx="4884893" cy="2372214"/>
          </a:xfrm>
        </p:grpSpPr>
        <p:sp>
          <p:nvSpPr>
            <p:cNvPr id="98" name="正方形/長方形 97">
              <a:extLst>
                <a:ext uri="{FF2B5EF4-FFF2-40B4-BE49-F238E27FC236}">
                  <a16:creationId xmlns:a16="http://schemas.microsoft.com/office/drawing/2014/main" id="{28A07780-6100-209D-D8D5-42802C175785}"/>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4" name="グループ化 103">
              <a:extLst>
                <a:ext uri="{FF2B5EF4-FFF2-40B4-BE49-F238E27FC236}">
                  <a16:creationId xmlns:a16="http://schemas.microsoft.com/office/drawing/2014/main" id="{CAB5DA72-C16C-6B78-7F2C-CF95B446E39E}"/>
                </a:ext>
              </a:extLst>
            </p:cNvPr>
            <p:cNvGrpSpPr/>
            <p:nvPr/>
          </p:nvGrpSpPr>
          <p:grpSpPr>
            <a:xfrm>
              <a:off x="4995267" y="1597215"/>
              <a:ext cx="4581834" cy="2085051"/>
              <a:chOff x="5179950" y="1595878"/>
              <a:chExt cx="4506194" cy="1984684"/>
            </a:xfrm>
          </p:grpSpPr>
          <p:sp>
            <p:nvSpPr>
              <p:cNvPr id="99" name="大かっこ 98">
                <a:extLst>
                  <a:ext uri="{FF2B5EF4-FFF2-40B4-BE49-F238E27FC236}">
                    <a16:creationId xmlns:a16="http://schemas.microsoft.com/office/drawing/2014/main" id="{621AF02E-688C-E339-42FF-73A0249F5CB4}"/>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大かっこ 99">
                <a:extLst>
                  <a:ext uri="{FF2B5EF4-FFF2-40B4-BE49-F238E27FC236}">
                    <a16:creationId xmlns:a16="http://schemas.microsoft.com/office/drawing/2014/main" id="{423A1734-7146-DD9E-EB88-1C543139FD1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nvGrpSpPr>
          <p:cNvPr id="8" name="グループ化 7">
            <a:extLst>
              <a:ext uri="{FF2B5EF4-FFF2-40B4-BE49-F238E27FC236}">
                <a16:creationId xmlns:a16="http://schemas.microsoft.com/office/drawing/2014/main" id="{BB2CCDBE-D92D-EB6B-B282-274ACA38FBDD}"/>
              </a:ext>
            </a:extLst>
          </p:cNvPr>
          <p:cNvGrpSpPr/>
          <p:nvPr/>
        </p:nvGrpSpPr>
        <p:grpSpPr>
          <a:xfrm>
            <a:off x="5466794" y="980728"/>
            <a:ext cx="4175469" cy="5648723"/>
            <a:chOff x="361669" y="974734"/>
            <a:chExt cx="4175469" cy="5648723"/>
          </a:xfrm>
        </p:grpSpPr>
        <p:grpSp>
          <p:nvGrpSpPr>
            <p:cNvPr id="134" name="グループ化 133">
              <a:extLst>
                <a:ext uri="{FF2B5EF4-FFF2-40B4-BE49-F238E27FC236}">
                  <a16:creationId xmlns:a16="http://schemas.microsoft.com/office/drawing/2014/main" id="{FD6B5FE2-352F-F559-00A9-DC1FB6F710EB}"/>
                </a:ext>
              </a:extLst>
            </p:cNvPr>
            <p:cNvGrpSpPr/>
            <p:nvPr/>
          </p:nvGrpSpPr>
          <p:grpSpPr>
            <a:xfrm>
              <a:off x="370918" y="974734"/>
              <a:ext cx="4166220" cy="2921591"/>
              <a:chOff x="433969" y="876751"/>
              <a:chExt cx="4166220" cy="2921591"/>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433969" y="876751"/>
                <a:ext cx="4166220" cy="2921591"/>
              </a:xfrm>
              <a:prstGeom prst="roundRect">
                <a:avLst>
                  <a:gd name="adj" fmla="val 4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grpSp>
            <p:nvGrpSpPr>
              <p:cNvPr id="133" name="グループ化 132">
                <a:extLst>
                  <a:ext uri="{FF2B5EF4-FFF2-40B4-BE49-F238E27FC236}">
                    <a16:creationId xmlns:a16="http://schemas.microsoft.com/office/drawing/2014/main" id="{73BC21A5-6A43-EAFE-F9FD-35619D0A6A85}"/>
                  </a:ext>
                </a:extLst>
              </p:cNvPr>
              <p:cNvGrpSpPr/>
              <p:nvPr/>
            </p:nvGrpSpPr>
            <p:grpSpPr>
              <a:xfrm>
                <a:off x="561164" y="988100"/>
                <a:ext cx="3823804" cy="2623403"/>
                <a:chOff x="561164" y="988100"/>
                <a:chExt cx="3823804" cy="2623403"/>
              </a:xfrm>
            </p:grpSpPr>
            <p:grpSp>
              <p:nvGrpSpPr>
                <p:cNvPr id="126" name="グループ化 125">
                  <a:extLst>
                    <a:ext uri="{FF2B5EF4-FFF2-40B4-BE49-F238E27FC236}">
                      <a16:creationId xmlns:a16="http://schemas.microsoft.com/office/drawing/2014/main" id="{0BB5AAE6-5DEF-C9D0-6C02-E6BA409F0466}"/>
                    </a:ext>
                  </a:extLst>
                </p:cNvPr>
                <p:cNvGrpSpPr/>
                <p:nvPr/>
              </p:nvGrpSpPr>
              <p:grpSpPr>
                <a:xfrm>
                  <a:off x="763049" y="988100"/>
                  <a:ext cx="3621919" cy="796633"/>
                  <a:chOff x="681001" y="524365"/>
                  <a:chExt cx="3621919" cy="796633"/>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2114275" y="1067082"/>
                    <a:ext cx="2188645"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681001" y="524365"/>
                    <a:ext cx="2250561" cy="527067"/>
                  </a:xfrm>
                  <a:prstGeom prst="rect">
                    <a:avLst/>
                  </a:prstGeom>
                  <a:noFill/>
                </p:spPr>
                <p:txBody>
                  <a:bodyPr wrap="square">
                    <a:spAutoFit/>
                  </a:bodyPr>
                  <a:lstStyle/>
                  <a:p>
                    <a:pPr algn="ctr"/>
                    <a:r>
                      <a:rPr kumimoji="1" lang="ja-JP" altLang="en-US" sz="1625" b="1" dirty="0">
                        <a:latin typeface="UD デジタル 教科書体 NK-R" panose="02020400000000000000" pitchFamily="18" charset="-128"/>
                        <a:ea typeface="UD デジタル 教科書体 NK-R" panose="02020400000000000000" pitchFamily="18" charset="-128"/>
                      </a:rPr>
                      <a:t>あなたはひとりじゃない </a:t>
                    </a:r>
                    <a:br>
                      <a:rPr kumimoji="1" lang="en-US" altLang="ja-JP" sz="1625" b="1" dirty="0">
                        <a:latin typeface="UD デジタル 教科書体 NK-R" panose="02020400000000000000" pitchFamily="18" charset="-128"/>
                        <a:ea typeface="UD デジタル 教科書体 NK-R" panose="02020400000000000000" pitchFamily="18" charset="-128"/>
                      </a:rPr>
                    </a:b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561164" y="1944153"/>
                  <a:ext cx="3821325" cy="461665"/>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nvGrpSpPr>
                <p:cNvPr id="130" name="グループ化 129">
                  <a:extLst>
                    <a:ext uri="{FF2B5EF4-FFF2-40B4-BE49-F238E27FC236}">
                      <a16:creationId xmlns:a16="http://schemas.microsoft.com/office/drawing/2014/main" id="{CDB886B3-12D9-FE38-1D08-53712A9B35CA}"/>
                    </a:ext>
                  </a:extLst>
                </p:cNvPr>
                <p:cNvGrpSpPr/>
                <p:nvPr/>
              </p:nvGrpSpPr>
              <p:grpSpPr>
                <a:xfrm>
                  <a:off x="749964" y="2723765"/>
                  <a:ext cx="3525730" cy="887738"/>
                  <a:chOff x="760176" y="2723765"/>
                  <a:chExt cx="3525730" cy="887738"/>
                </a:xfrm>
              </p:grpSpPr>
              <p:grpSp>
                <p:nvGrpSpPr>
                  <p:cNvPr id="125" name="グループ化 124">
                    <a:extLst>
                      <a:ext uri="{FF2B5EF4-FFF2-40B4-BE49-F238E27FC236}">
                        <a16:creationId xmlns:a16="http://schemas.microsoft.com/office/drawing/2014/main" id="{26BB1F41-0797-A251-935B-017713C89868}"/>
                      </a:ext>
                    </a:extLst>
                  </p:cNvPr>
                  <p:cNvGrpSpPr/>
                  <p:nvPr/>
                </p:nvGrpSpPr>
                <p:grpSpPr>
                  <a:xfrm>
                    <a:off x="768621" y="2742206"/>
                    <a:ext cx="3517285" cy="790548"/>
                    <a:chOff x="505242" y="2512912"/>
                    <a:chExt cx="3517285" cy="790548"/>
                  </a:xfrm>
                </p:grpSpPr>
                <p:sp>
                  <p:nvSpPr>
                    <p:cNvPr id="115" name="テキスト ボックス 114">
                      <a:extLst>
                        <a:ext uri="{FF2B5EF4-FFF2-40B4-BE49-F238E27FC236}">
                          <a16:creationId xmlns:a16="http://schemas.microsoft.com/office/drawing/2014/main" id="{339FDAB1-3862-E74C-842E-2DF63416E885}"/>
                        </a:ext>
                      </a:extLst>
                    </p:cNvPr>
                    <p:cNvSpPr txBox="1"/>
                    <p:nvPr/>
                  </p:nvSpPr>
                  <p:spPr>
                    <a:xfrm>
                      <a:off x="3071610" y="2512912"/>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38EB9E7D-01C8-301D-62D0-569AF6A1D7E4}"/>
                        </a:ext>
                      </a:extLst>
                    </p:cNvPr>
                    <p:cNvGrpSpPr/>
                    <p:nvPr/>
                  </p:nvGrpSpPr>
                  <p:grpSpPr>
                    <a:xfrm>
                      <a:off x="554015" y="2677649"/>
                      <a:ext cx="2653448" cy="302478"/>
                      <a:chOff x="554015" y="2677649"/>
                      <a:chExt cx="2653448" cy="302478"/>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1018381" y="2677649"/>
                        <a:ext cx="2189082" cy="3003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1147955" y="2737752"/>
                        <a:ext cx="1549977" cy="242375"/>
                      </a:xfrm>
                      <a:prstGeom prst="rect">
                        <a:avLst/>
                      </a:prstGeom>
                      <a:noFill/>
                    </p:spPr>
                    <p:txBody>
                      <a:bodyPr wrap="square" rtlCol="0" anchor="ctr">
                        <a:spAutoFit/>
                      </a:bodyPr>
                      <a:lstStyle/>
                      <a:p>
                        <a:pPr defTabSz="742950">
                          <a:defRPr/>
                        </a:pPr>
                        <a:r>
                          <a:rPr kumimoji="1" lang="ja-JP" altLang="en-US" sz="975" spc="81" dirty="0">
                            <a:solidFill>
                              <a:prstClr val="black"/>
                            </a:solidFill>
                            <a:latin typeface="UD デジタル 教科書体 NK-R" panose="02020400000000000000" pitchFamily="18" charset="-128"/>
                            <a:ea typeface="UD デジタル 教科書体 NK-R" panose="02020400000000000000" pitchFamily="18" charset="-128"/>
                          </a:rPr>
                          <a:t>あなたはひとりじゃない</a:t>
                        </a:r>
                      </a:p>
                    </p:txBody>
                  </p:sp>
                  <p:sp>
                    <p:nvSpPr>
                      <p:cNvPr id="116" name="テキスト ボックス 115">
                        <a:extLst>
                          <a:ext uri="{FF2B5EF4-FFF2-40B4-BE49-F238E27FC236}">
                            <a16:creationId xmlns:a16="http://schemas.microsoft.com/office/drawing/2014/main" id="{C4779A7E-0E69-BEDD-66ED-EDD2A77316EA}"/>
                          </a:ext>
                        </a:extLst>
                      </p:cNvPr>
                      <p:cNvSpPr txBox="1"/>
                      <p:nvPr/>
                    </p:nvSpPr>
                    <p:spPr>
                      <a:xfrm>
                        <a:off x="554015" y="2718488"/>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（検索）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18" name="テキスト ボックス 117">
                      <a:extLst>
                        <a:ext uri="{FF2B5EF4-FFF2-40B4-BE49-F238E27FC236}">
                          <a16:creationId xmlns:a16="http://schemas.microsoft.com/office/drawing/2014/main" id="{78B60D8A-CCB4-2C66-7A95-44D0C2B93EF3}"/>
                        </a:ext>
                      </a:extLst>
                    </p:cNvPr>
                    <p:cNvSpPr txBox="1"/>
                    <p:nvPr/>
                  </p:nvSpPr>
                  <p:spPr>
                    <a:xfrm>
                      <a:off x="505242" y="3049544"/>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URL</a:t>
                      </a:r>
                      <a:r>
                        <a:rPr kumimoji="1" lang="ja-JP" altLang="en-US" sz="1050" b="1" dirty="0">
                          <a:latin typeface="UD デジタル 教科書体 NK-R" panose="02020400000000000000" pitchFamily="18" charset="-128"/>
                          <a:ea typeface="UD デジタル 教科書体 NK-R" panose="02020400000000000000" pitchFamily="18" charset="-128"/>
                        </a:rPr>
                        <a:t>）</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27" name="正方形/長方形 126">
                    <a:extLst>
                      <a:ext uri="{FF2B5EF4-FFF2-40B4-BE49-F238E27FC236}">
                        <a16:creationId xmlns:a16="http://schemas.microsoft.com/office/drawing/2014/main" id="{CE3CC726-6899-2552-4FBA-701BF952383E}"/>
                      </a:ext>
                    </a:extLst>
                  </p:cNvPr>
                  <p:cNvSpPr/>
                  <p:nvPr/>
                </p:nvSpPr>
                <p:spPr>
                  <a:xfrm>
                    <a:off x="760176" y="2723765"/>
                    <a:ext cx="3505307" cy="88773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200" dirty="0">
                      <a:solidFill>
                        <a:sysClr val="windowText" lastClr="000000"/>
                      </a:solidFill>
                    </a:endParaRPr>
                  </a:p>
                </p:txBody>
              </p:sp>
            </p:grpSp>
          </p:grpSp>
        </p:grpSp>
        <p:grpSp>
          <p:nvGrpSpPr>
            <p:cNvPr id="6" name="グループ化 5">
              <a:extLst>
                <a:ext uri="{FF2B5EF4-FFF2-40B4-BE49-F238E27FC236}">
                  <a16:creationId xmlns:a16="http://schemas.microsoft.com/office/drawing/2014/main" id="{E095AFF3-89ED-915D-B540-CC425CDA7F50}"/>
                </a:ext>
              </a:extLst>
            </p:cNvPr>
            <p:cNvGrpSpPr/>
            <p:nvPr/>
          </p:nvGrpSpPr>
          <p:grpSpPr>
            <a:xfrm>
              <a:off x="361669" y="4002017"/>
              <a:ext cx="4094212" cy="2621440"/>
              <a:chOff x="-107854" y="3150477"/>
              <a:chExt cx="4094212" cy="2621440"/>
            </a:xfrm>
          </p:grpSpPr>
          <p:grpSp>
            <p:nvGrpSpPr>
              <p:cNvPr id="114" name="グループ化 113">
                <a:extLst>
                  <a:ext uri="{FF2B5EF4-FFF2-40B4-BE49-F238E27FC236}">
                    <a16:creationId xmlns:a16="http://schemas.microsoft.com/office/drawing/2014/main" id="{37A93A03-762A-4198-D81F-B8E97703E0A0}"/>
                  </a:ext>
                </a:extLst>
              </p:cNvPr>
              <p:cNvGrpSpPr/>
              <p:nvPr/>
            </p:nvGrpSpPr>
            <p:grpSpPr>
              <a:xfrm>
                <a:off x="-107854" y="3150477"/>
                <a:ext cx="4094212" cy="2621440"/>
                <a:chOff x="328899" y="2827803"/>
                <a:chExt cx="4094212" cy="2621440"/>
              </a:xfrm>
            </p:grpSpPr>
            <p:sp>
              <p:nvSpPr>
                <p:cNvPr id="9" name="テキスト ボックス 8">
                  <a:extLst>
                    <a:ext uri="{FF2B5EF4-FFF2-40B4-BE49-F238E27FC236}">
                      <a16:creationId xmlns:a16="http://schemas.microsoft.com/office/drawing/2014/main" id="{3FD483FF-1A09-5691-9934-77EE2C3AC256}"/>
                    </a:ext>
                  </a:extLst>
                </p:cNvPr>
                <p:cNvSpPr txBox="1"/>
                <p:nvPr/>
              </p:nvSpPr>
              <p:spPr>
                <a:xfrm>
                  <a:off x="356610" y="2827803"/>
                  <a:ext cx="1180580" cy="246221"/>
                </a:xfrm>
                <a:prstGeom prst="rect">
                  <a:avLst/>
                </a:prstGeom>
                <a:solidFill>
                  <a:schemeClr val="bg1"/>
                </a:solidFill>
              </p:spPr>
              <p:txBody>
                <a:bodyPr wrap="square">
                  <a:spAutoFit/>
                </a:bodyPr>
                <a:lstStyle/>
                <a:p>
                  <a:pPr algn="ctr">
                    <a:spcAft>
                      <a:spcPts val="600"/>
                    </a:spcAft>
                  </a:pPr>
                  <a:r>
                    <a:rPr lang="ja-JP" altLang="en-US" sz="1000" b="1" i="0" dirty="0">
                      <a:solidFill>
                        <a:srgbClr val="000000"/>
                      </a:solidFill>
                      <a:effectLst/>
                      <a:latin typeface="UD デジタル 教科書体 NK-R" panose="02020400000000000000" pitchFamily="18" charset="-128"/>
                      <a:ea typeface="UD デジタル 教科書体 NK-R" panose="02020400000000000000" pitchFamily="18" charset="-128"/>
                    </a:rPr>
                    <a:t>（画面イメージ）</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0" name="矢印: 右 49">
                  <a:extLst>
                    <a:ext uri="{FF2B5EF4-FFF2-40B4-BE49-F238E27FC236}">
                      <a16:creationId xmlns:a16="http://schemas.microsoft.com/office/drawing/2014/main" id="{250DEF5E-55F1-9927-EFF0-3BF38F3B2DCC}"/>
                    </a:ext>
                  </a:extLst>
                </p:cNvPr>
                <p:cNvSpPr/>
                <p:nvPr/>
              </p:nvSpPr>
              <p:spPr>
                <a:xfrm>
                  <a:off x="1596630" y="4094783"/>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7CDD44C6-BAF8-A842-C4CD-A38548848B91}"/>
                    </a:ext>
                  </a:extLst>
                </p:cNvPr>
                <p:cNvSpPr/>
                <p:nvPr/>
              </p:nvSpPr>
              <p:spPr>
                <a:xfrm>
                  <a:off x="4173311"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3" name="正方形/長方形 62">
                  <a:extLst>
                    <a:ext uri="{FF2B5EF4-FFF2-40B4-BE49-F238E27FC236}">
                      <a16:creationId xmlns:a16="http://schemas.microsoft.com/office/drawing/2014/main" id="{AEEACDF8-F632-D4D0-EB88-B47D1CA0E2C4}"/>
                    </a:ext>
                  </a:extLst>
                </p:cNvPr>
                <p:cNvSpPr/>
                <p:nvPr/>
              </p:nvSpPr>
              <p:spPr>
                <a:xfrm>
                  <a:off x="4192621"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84" name="グループ化 83">
                  <a:extLst>
                    <a:ext uri="{FF2B5EF4-FFF2-40B4-BE49-F238E27FC236}">
                      <a16:creationId xmlns:a16="http://schemas.microsoft.com/office/drawing/2014/main" id="{E73AAB46-021E-2B4B-0D84-DDF99C59A99C}"/>
                    </a:ext>
                  </a:extLst>
                </p:cNvPr>
                <p:cNvGrpSpPr/>
                <p:nvPr/>
              </p:nvGrpSpPr>
              <p:grpSpPr>
                <a:xfrm>
                  <a:off x="3159167" y="3028355"/>
                  <a:ext cx="1263944" cy="2420888"/>
                  <a:chOff x="3159167" y="3028355"/>
                  <a:chExt cx="1263944" cy="2420888"/>
                </a:xfrm>
              </p:grpSpPr>
              <p:pic>
                <p:nvPicPr>
                  <p:cNvPr id="59" name="図 58">
                    <a:extLst>
                      <a:ext uri="{FF2B5EF4-FFF2-40B4-BE49-F238E27FC236}">
                        <a16:creationId xmlns:a16="http://schemas.microsoft.com/office/drawing/2014/main" id="{F27A1EAC-29A8-44A3-A9A7-D1185E161D2D}"/>
                      </a:ext>
                    </a:extLst>
                  </p:cNvPr>
                  <p:cNvPicPr>
                    <a:picLocks noChangeAspect="1"/>
                  </p:cNvPicPr>
                  <p:nvPr/>
                </p:nvPicPr>
                <p:blipFill>
                  <a:blip r:embed="rId4"/>
                  <a:stretch>
                    <a:fillRect/>
                  </a:stretch>
                </p:blipFill>
                <p:spPr>
                  <a:xfrm>
                    <a:off x="3159167" y="3028355"/>
                    <a:ext cx="1263944" cy="2420888"/>
                  </a:xfrm>
                  <a:prstGeom prst="rect">
                    <a:avLst/>
                  </a:prstGeom>
                </p:spPr>
              </p:pic>
              <p:pic>
                <p:nvPicPr>
                  <p:cNvPr id="66" name="図 6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EE13851-E4B5-443F-169A-B79B744804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1" t="13756" r="9288" b="20286"/>
                  <a:stretch/>
                </p:blipFill>
                <p:spPr>
                  <a:xfrm>
                    <a:off x="3272342" y="3289729"/>
                    <a:ext cx="1041487" cy="1938437"/>
                  </a:xfrm>
                  <a:prstGeom prst="rect">
                    <a:avLst/>
                  </a:prstGeom>
                </p:spPr>
              </p:pic>
              <p:sp>
                <p:nvSpPr>
                  <p:cNvPr id="67" name="四角形: 角を丸くする 66">
                    <a:extLst>
                      <a:ext uri="{FF2B5EF4-FFF2-40B4-BE49-F238E27FC236}">
                        <a16:creationId xmlns:a16="http://schemas.microsoft.com/office/drawing/2014/main" id="{0F6BBA09-D661-2B06-75B2-17096685ED1A}"/>
                      </a:ext>
                    </a:extLst>
                  </p:cNvPr>
                  <p:cNvSpPr/>
                  <p:nvPr/>
                </p:nvSpPr>
                <p:spPr>
                  <a:xfrm>
                    <a:off x="3308500" y="4653136"/>
                    <a:ext cx="965279"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当てはまると思うものを１つ選んでタップしましょう</a:t>
                    </a:r>
                  </a:p>
                </p:txBody>
              </p:sp>
            </p:grpSp>
            <p:sp>
              <p:nvSpPr>
                <p:cNvPr id="18" name="正方形/長方形 17">
                  <a:extLst>
                    <a:ext uri="{FF2B5EF4-FFF2-40B4-BE49-F238E27FC236}">
                      <a16:creationId xmlns:a16="http://schemas.microsoft.com/office/drawing/2014/main" id="{D17D1049-37C5-1030-630F-2A3701FD5FDF}"/>
                    </a:ext>
                  </a:extLst>
                </p:cNvPr>
                <p:cNvSpPr/>
                <p:nvPr/>
              </p:nvSpPr>
              <p:spPr>
                <a:xfrm>
                  <a:off x="440958" y="4739428"/>
                  <a:ext cx="899395"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97" name="グループ化 96">
                  <a:extLst>
                    <a:ext uri="{FF2B5EF4-FFF2-40B4-BE49-F238E27FC236}">
                      <a16:creationId xmlns:a16="http://schemas.microsoft.com/office/drawing/2014/main" id="{F7DDE6D1-C60E-F5A3-F1AC-E4442C8A406F}"/>
                    </a:ext>
                  </a:extLst>
                </p:cNvPr>
                <p:cNvGrpSpPr/>
                <p:nvPr/>
              </p:nvGrpSpPr>
              <p:grpSpPr>
                <a:xfrm>
                  <a:off x="328899" y="3028355"/>
                  <a:ext cx="1263944" cy="2420888"/>
                  <a:chOff x="328899" y="3028355"/>
                  <a:chExt cx="1263944" cy="2420888"/>
                </a:xfrm>
              </p:grpSpPr>
              <p:pic>
                <p:nvPicPr>
                  <p:cNvPr id="5" name="図 4">
                    <a:extLst>
                      <a:ext uri="{FF2B5EF4-FFF2-40B4-BE49-F238E27FC236}">
                        <a16:creationId xmlns:a16="http://schemas.microsoft.com/office/drawing/2014/main" id="{4C70A056-B549-FBBE-A77C-07738BBBFB63}"/>
                      </a:ext>
                    </a:extLst>
                  </p:cNvPr>
                  <p:cNvPicPr>
                    <a:picLocks noChangeAspect="1"/>
                  </p:cNvPicPr>
                  <p:nvPr/>
                </p:nvPicPr>
                <p:blipFill>
                  <a:blip r:embed="rId4"/>
                  <a:stretch>
                    <a:fillRect/>
                  </a:stretch>
                </p:blipFill>
                <p:spPr>
                  <a:xfrm>
                    <a:off x="328899" y="3028355"/>
                    <a:ext cx="1263944" cy="2420888"/>
                  </a:xfrm>
                  <a:prstGeom prst="rect">
                    <a:avLst/>
                  </a:prstGeom>
                </p:spPr>
              </p:pic>
              <p:grpSp>
                <p:nvGrpSpPr>
                  <p:cNvPr id="95" name="グループ化 94">
                    <a:extLst>
                      <a:ext uri="{FF2B5EF4-FFF2-40B4-BE49-F238E27FC236}">
                        <a16:creationId xmlns:a16="http://schemas.microsoft.com/office/drawing/2014/main" id="{63033FF7-3EB0-61F4-FBF3-C015F929AA0D}"/>
                      </a:ext>
                    </a:extLst>
                  </p:cNvPr>
                  <p:cNvGrpSpPr/>
                  <p:nvPr/>
                </p:nvGrpSpPr>
                <p:grpSpPr>
                  <a:xfrm>
                    <a:off x="424312" y="3240977"/>
                    <a:ext cx="1055483" cy="1928148"/>
                    <a:chOff x="424312" y="3240977"/>
                    <a:chExt cx="1055483" cy="1928148"/>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D55318D-CF74-18F8-BA6B-645AC03F43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921" r="23711" b="35909"/>
                    <a:stretch/>
                  </p:blipFill>
                  <p:spPr>
                    <a:xfrm>
                      <a:off x="424312" y="4696510"/>
                      <a:ext cx="1055483" cy="472615"/>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96FA4BB-A6AF-EB90-E317-738C83D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052" r="30783" b="77134"/>
                    <a:stretch/>
                  </p:blipFill>
                  <p:spPr>
                    <a:xfrm>
                      <a:off x="462274" y="3240977"/>
                      <a:ext cx="979559" cy="420009"/>
                    </a:xfrm>
                    <a:prstGeom prst="rect">
                      <a:avLst/>
                    </a:prstGeom>
                  </p:spPr>
                </p:pic>
                <p:sp>
                  <p:nvSpPr>
                    <p:cNvPr id="12" name="テキスト ボックス 11">
                      <a:extLst>
                        <a:ext uri="{FF2B5EF4-FFF2-40B4-BE49-F238E27FC236}">
                          <a16:creationId xmlns:a16="http://schemas.microsoft.com/office/drawing/2014/main" id="{B0A9F906-8C76-58EE-6AEA-E8F1D13894EC}"/>
                        </a:ext>
                      </a:extLst>
                    </p:cNvPr>
                    <p:cNvSpPr txBox="1"/>
                    <p:nvPr/>
                  </p:nvSpPr>
                  <p:spPr>
                    <a:xfrm>
                      <a:off x="435089" y="3700477"/>
                      <a:ext cx="900412" cy="996033"/>
                    </a:xfrm>
                    <a:prstGeom prst="rect">
                      <a:avLst/>
                    </a:prstGeom>
                    <a:noFill/>
                  </p:spPr>
                  <p:txBody>
                    <a:bodyPr wrap="square" lIns="36000" tIns="36000" rIns="36000" bIns="36000">
                      <a:spAutoFit/>
                    </a:bodyPr>
                    <a:lstStyle/>
                    <a:p>
                      <a:pPr algn="just">
                        <a:spcAft>
                          <a:spcPts val="600"/>
                        </a:spcAft>
                      </a:pPr>
                      <a:r>
                        <a:rPr lang="ja-JP" altLang="en-US" sz="500" b="1" i="0" dirty="0">
                          <a:solidFill>
                            <a:srgbClr val="000000"/>
                          </a:solidFill>
                          <a:effectLst/>
                          <a:latin typeface="+mn-ea"/>
                        </a:rPr>
                        <a:t>誰にも頼れず、ひとりで悩みごとをかかえていませんか。</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いくつかのご質問に答えていただくことにより、約</a:t>
                      </a:r>
                      <a:r>
                        <a:rPr lang="en-US" altLang="ja-JP" sz="500" b="1" dirty="0">
                          <a:solidFill>
                            <a:srgbClr val="000000"/>
                          </a:solidFill>
                          <a:latin typeface="+mn-ea"/>
                        </a:rPr>
                        <a:t>150</a:t>
                      </a:r>
                      <a:r>
                        <a:rPr lang="ja-JP" altLang="en-US" sz="500" b="1" i="0" dirty="0">
                          <a:solidFill>
                            <a:srgbClr val="000000"/>
                          </a:solidFill>
                          <a:effectLst/>
                          <a:latin typeface="+mn-ea"/>
                        </a:rPr>
                        <a:t>の支援制度や窓口の中から、あなたの状況に合った支援をチャットボットで探すことができます。</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あなたのための支援をぜひご利用ください。</a:t>
                      </a:r>
                      <a:endParaRPr lang="ja-JP" altLang="en-US" sz="500" dirty="0">
                        <a:latin typeface="+mn-ea"/>
                      </a:endParaRPr>
                    </a:p>
                  </p:txBody>
                </p:sp>
              </p:grpSp>
              <p:grpSp>
                <p:nvGrpSpPr>
                  <p:cNvPr id="96" name="グループ化 95">
                    <a:extLst>
                      <a:ext uri="{FF2B5EF4-FFF2-40B4-BE49-F238E27FC236}">
                        <a16:creationId xmlns:a16="http://schemas.microsoft.com/office/drawing/2014/main" id="{146C26DD-7A42-6C18-0B5D-A2FADB941C66}"/>
                      </a:ext>
                    </a:extLst>
                  </p:cNvPr>
                  <p:cNvGrpSpPr/>
                  <p:nvPr/>
                </p:nvGrpSpPr>
                <p:grpSpPr>
                  <a:xfrm>
                    <a:off x="836342" y="4817284"/>
                    <a:ext cx="475959" cy="470642"/>
                    <a:chOff x="836342" y="4817284"/>
                    <a:chExt cx="475959" cy="470642"/>
                  </a:xfrm>
                </p:grpSpPr>
                <p:cxnSp>
                  <p:nvCxnSpPr>
                    <p:cNvPr id="72" name="直線矢印コネクタ 71">
                      <a:extLst>
                        <a:ext uri="{FF2B5EF4-FFF2-40B4-BE49-F238E27FC236}">
                          <a16:creationId xmlns:a16="http://schemas.microsoft.com/office/drawing/2014/main" id="{748E6C01-D1F7-B59B-CB72-A992A25F0583}"/>
                        </a:ext>
                      </a:extLst>
                    </p:cNvPr>
                    <p:cNvCxnSpPr>
                      <a:cxnSpLocks/>
                    </p:cNvCxnSpPr>
                    <p:nvPr/>
                  </p:nvCxnSpPr>
                  <p:spPr>
                    <a:xfrm flipV="1">
                      <a:off x="1064568" y="4817284"/>
                      <a:ext cx="0" cy="324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99A4A2E9-84CE-8663-C99E-D2A5017ECD79}"/>
                        </a:ext>
                      </a:extLst>
                    </p:cNvPr>
                    <p:cNvSpPr/>
                    <p:nvPr/>
                  </p:nvSpPr>
                  <p:spPr>
                    <a:xfrm>
                      <a:off x="836342" y="5141284"/>
                      <a:ext cx="475959" cy="146642"/>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タップ</a:t>
                      </a:r>
                    </a:p>
                  </p:txBody>
                </p:sp>
              </p:grpSp>
            </p:grpSp>
            <p:grpSp>
              <p:nvGrpSpPr>
                <p:cNvPr id="93" name="グループ化 92">
                  <a:extLst>
                    <a:ext uri="{FF2B5EF4-FFF2-40B4-BE49-F238E27FC236}">
                      <a16:creationId xmlns:a16="http://schemas.microsoft.com/office/drawing/2014/main" id="{B8F5A939-ECFF-8A5E-8DD1-72E54FABC49D}"/>
                    </a:ext>
                  </a:extLst>
                </p:cNvPr>
                <p:cNvGrpSpPr/>
                <p:nvPr/>
              </p:nvGrpSpPr>
              <p:grpSpPr>
                <a:xfrm>
                  <a:off x="1744840" y="3028355"/>
                  <a:ext cx="1263944" cy="2420888"/>
                  <a:chOff x="1744840" y="3028355"/>
                  <a:chExt cx="1263944" cy="2420888"/>
                </a:xfrm>
              </p:grpSpPr>
              <p:grpSp>
                <p:nvGrpSpPr>
                  <p:cNvPr id="48" name="グループ化 47">
                    <a:extLst>
                      <a:ext uri="{FF2B5EF4-FFF2-40B4-BE49-F238E27FC236}">
                        <a16:creationId xmlns:a16="http://schemas.microsoft.com/office/drawing/2014/main" id="{C478784E-CAD2-95C6-6D09-266C154C9D91}"/>
                      </a:ext>
                    </a:extLst>
                  </p:cNvPr>
                  <p:cNvGrpSpPr/>
                  <p:nvPr/>
                </p:nvGrpSpPr>
                <p:grpSpPr>
                  <a:xfrm>
                    <a:off x="1744840" y="3028355"/>
                    <a:ext cx="1263944" cy="2420888"/>
                    <a:chOff x="1634600" y="3028355"/>
                    <a:chExt cx="1263944" cy="2420888"/>
                  </a:xfrm>
                </p:grpSpPr>
                <p:grpSp>
                  <p:nvGrpSpPr>
                    <p:cNvPr id="34" name="グループ化 33">
                      <a:extLst>
                        <a:ext uri="{FF2B5EF4-FFF2-40B4-BE49-F238E27FC236}">
                          <a16:creationId xmlns:a16="http://schemas.microsoft.com/office/drawing/2014/main" id="{1FB654D7-C2F2-CEAE-D5B8-62E3760E19BA}"/>
                        </a:ext>
                      </a:extLst>
                    </p:cNvPr>
                    <p:cNvGrpSpPr/>
                    <p:nvPr/>
                  </p:nvGrpSpPr>
                  <p:grpSpPr>
                    <a:xfrm>
                      <a:off x="1634600" y="3028355"/>
                      <a:ext cx="1263944" cy="2420888"/>
                      <a:chOff x="1634600" y="3028355"/>
                      <a:chExt cx="1263944" cy="2420888"/>
                    </a:xfrm>
                  </p:grpSpPr>
                  <p:pic>
                    <p:nvPicPr>
                      <p:cNvPr id="20" name="図 19">
                        <a:extLst>
                          <a:ext uri="{FF2B5EF4-FFF2-40B4-BE49-F238E27FC236}">
                            <a16:creationId xmlns:a16="http://schemas.microsoft.com/office/drawing/2014/main" id="{DE890A78-090B-2F40-D62E-7DAB64C09421}"/>
                          </a:ext>
                        </a:extLst>
                      </p:cNvPr>
                      <p:cNvPicPr>
                        <a:picLocks noChangeAspect="1"/>
                      </p:cNvPicPr>
                      <p:nvPr/>
                    </p:nvPicPr>
                    <p:blipFill>
                      <a:blip r:embed="rId4"/>
                      <a:stretch>
                        <a:fillRect/>
                      </a:stretch>
                    </p:blipFill>
                    <p:spPr>
                      <a:xfrm>
                        <a:off x="1634600" y="3028355"/>
                        <a:ext cx="1263944" cy="2420888"/>
                      </a:xfrm>
                      <a:prstGeom prst="rect">
                        <a:avLst/>
                      </a:prstGeom>
                    </p:spPr>
                  </p:pic>
                  <p:pic>
                    <p:nvPicPr>
                      <p:cNvPr id="29" name="図 28">
                        <a:extLst>
                          <a:ext uri="{FF2B5EF4-FFF2-40B4-BE49-F238E27FC236}">
                            <a16:creationId xmlns:a16="http://schemas.microsoft.com/office/drawing/2014/main" id="{24BD805C-ED6D-3B5F-39CA-D53A7D61E947}"/>
                          </a:ext>
                        </a:extLst>
                      </p:cNvPr>
                      <p:cNvPicPr>
                        <a:picLocks noChangeAspect="1"/>
                      </p:cNvPicPr>
                      <p:nvPr/>
                    </p:nvPicPr>
                    <p:blipFill>
                      <a:blip r:embed="rId8"/>
                      <a:stretch>
                        <a:fillRect/>
                      </a:stretch>
                    </p:blipFill>
                    <p:spPr>
                      <a:xfrm>
                        <a:off x="1732464" y="3348090"/>
                        <a:ext cx="1068066" cy="1238721"/>
                      </a:xfrm>
                      <a:prstGeom prst="rect">
                        <a:avLst/>
                      </a:prstGeom>
                    </p:spPr>
                  </p:pic>
                  <p:sp>
                    <p:nvSpPr>
                      <p:cNvPr id="31" name="正方形/長方形 30">
                        <a:extLst>
                          <a:ext uri="{FF2B5EF4-FFF2-40B4-BE49-F238E27FC236}">
                            <a16:creationId xmlns:a16="http://schemas.microsoft.com/office/drawing/2014/main" id="{BB829BEC-9534-91FF-C9AC-2731D84FDC89}"/>
                          </a:ext>
                        </a:extLst>
                      </p:cNvPr>
                      <p:cNvSpPr/>
                      <p:nvPr/>
                    </p:nvSpPr>
                    <p:spPr>
                      <a:xfrm>
                        <a:off x="2648744"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6" name="正方形/長方形 35">
                        <a:extLst>
                          <a:ext uri="{FF2B5EF4-FFF2-40B4-BE49-F238E27FC236}">
                            <a16:creationId xmlns:a16="http://schemas.microsoft.com/office/drawing/2014/main" id="{EAE511DD-EA6A-ED2C-5B0C-98C2568B7322}"/>
                          </a:ext>
                        </a:extLst>
                      </p:cNvPr>
                      <p:cNvSpPr/>
                      <p:nvPr/>
                    </p:nvSpPr>
                    <p:spPr>
                      <a:xfrm>
                        <a:off x="2668054"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sp>
                  <p:nvSpPr>
                    <p:cNvPr id="40" name="正方形/長方形 39">
                      <a:extLst>
                        <a:ext uri="{FF2B5EF4-FFF2-40B4-BE49-F238E27FC236}">
                          <a16:creationId xmlns:a16="http://schemas.microsoft.com/office/drawing/2014/main" id="{A895B79F-C995-6585-D7D0-D6574F0F5C99}"/>
                        </a:ext>
                      </a:extLst>
                    </p:cNvPr>
                    <p:cNvSpPr/>
                    <p:nvPr/>
                  </p:nvSpPr>
                  <p:spPr>
                    <a:xfrm>
                      <a:off x="1789350" y="3858495"/>
                      <a:ext cx="825264"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cxnSp>
                <p:nvCxnSpPr>
                  <p:cNvPr id="80" name="直線矢印コネクタ 79">
                    <a:extLst>
                      <a:ext uri="{FF2B5EF4-FFF2-40B4-BE49-F238E27FC236}">
                        <a16:creationId xmlns:a16="http://schemas.microsoft.com/office/drawing/2014/main" id="{2E9D05F5-658C-7394-2749-3D13AE7E64E2}"/>
                      </a:ext>
                    </a:extLst>
                  </p:cNvPr>
                  <p:cNvCxnSpPr>
                    <a:cxnSpLocks/>
                  </p:cNvCxnSpPr>
                  <p:nvPr/>
                </p:nvCxnSpPr>
                <p:spPr>
                  <a:xfrm flipV="1">
                    <a:off x="2216696" y="4009867"/>
                    <a:ext cx="0" cy="648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C03BE86-4B63-048B-0606-13C6D41CEA4E}"/>
                      </a:ext>
                    </a:extLst>
                  </p:cNvPr>
                  <p:cNvSpPr/>
                  <p:nvPr/>
                </p:nvSpPr>
                <p:spPr>
                  <a:xfrm>
                    <a:off x="1906086" y="4653136"/>
                    <a:ext cx="742658"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郵便番号を入力してみましょう</a:t>
                    </a:r>
                  </a:p>
                </p:txBody>
              </p:sp>
            </p:grpSp>
          </p:grpSp>
          <p:sp>
            <p:nvSpPr>
              <p:cNvPr id="135" name="矢印: 右 134">
                <a:extLst>
                  <a:ext uri="{FF2B5EF4-FFF2-40B4-BE49-F238E27FC236}">
                    <a16:creationId xmlns:a16="http://schemas.microsoft.com/office/drawing/2014/main" id="{49B6CD9E-D32B-E71A-A7BE-54210E246974}"/>
                  </a:ext>
                </a:extLst>
              </p:cNvPr>
              <p:cNvSpPr/>
              <p:nvPr/>
            </p:nvSpPr>
            <p:spPr>
              <a:xfrm>
                <a:off x="2577548" y="4417457"/>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13" name="テキスト ボックス 12">
            <a:extLst>
              <a:ext uri="{FF2B5EF4-FFF2-40B4-BE49-F238E27FC236}">
                <a16:creationId xmlns:a16="http://schemas.microsoft.com/office/drawing/2014/main" id="{7A0B2B1E-BCC1-6100-508B-20039041CC37}"/>
              </a:ext>
            </a:extLst>
          </p:cNvPr>
          <p:cNvSpPr txBox="1"/>
          <p:nvPr/>
        </p:nvSpPr>
        <p:spPr>
          <a:xfrm>
            <a:off x="187207" y="126800"/>
            <a:ext cx="1338314" cy="3788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643500" indent="-643500" algn="ctr"/>
            <a:r>
              <a:rPr lang="ja-JP" altLang="en-US" sz="1625"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　</a:t>
            </a:r>
            <a:endParaRPr lang="ja-JP" altLang="en-US" sz="1625" dirty="0"/>
          </a:p>
        </p:txBody>
      </p:sp>
      <p:grpSp>
        <p:nvGrpSpPr>
          <p:cNvPr id="15" name="グループ化 14">
            <a:extLst>
              <a:ext uri="{FF2B5EF4-FFF2-40B4-BE49-F238E27FC236}">
                <a16:creationId xmlns:a16="http://schemas.microsoft.com/office/drawing/2014/main" id="{054D9108-0468-EA39-1315-F5525982EB61}"/>
              </a:ext>
            </a:extLst>
          </p:cNvPr>
          <p:cNvGrpSpPr/>
          <p:nvPr/>
        </p:nvGrpSpPr>
        <p:grpSpPr>
          <a:xfrm>
            <a:off x="251585" y="4081122"/>
            <a:ext cx="4884893" cy="2372214"/>
            <a:chOff x="4692208" y="1310052"/>
            <a:chExt cx="4884893" cy="2372214"/>
          </a:xfrm>
        </p:grpSpPr>
        <p:sp>
          <p:nvSpPr>
            <p:cNvPr id="16" name="正方形/長方形 15">
              <a:extLst>
                <a:ext uri="{FF2B5EF4-FFF2-40B4-BE49-F238E27FC236}">
                  <a16:creationId xmlns:a16="http://schemas.microsoft.com/office/drawing/2014/main" id="{50E7E43F-E78B-AF78-D03C-557D48569C78}"/>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72EDB221-5000-6A7A-A6CC-59986B90BF95}"/>
                </a:ext>
              </a:extLst>
            </p:cNvPr>
            <p:cNvGrpSpPr/>
            <p:nvPr/>
          </p:nvGrpSpPr>
          <p:grpSpPr>
            <a:xfrm>
              <a:off x="4995267" y="1597215"/>
              <a:ext cx="4581834" cy="2085051"/>
              <a:chOff x="5179950" y="1595878"/>
              <a:chExt cx="4506194" cy="1984684"/>
            </a:xfrm>
          </p:grpSpPr>
          <p:sp>
            <p:nvSpPr>
              <p:cNvPr id="19" name="大かっこ 18">
                <a:extLst>
                  <a:ext uri="{FF2B5EF4-FFF2-40B4-BE49-F238E27FC236}">
                    <a16:creationId xmlns:a16="http://schemas.microsoft.com/office/drawing/2014/main" id="{8905E623-D1B8-4F96-87A7-0600870A2B43}"/>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3D43131A-3ECE-B747-56DB-582D6D9217F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pic>
        <p:nvPicPr>
          <p:cNvPr id="14" name="図 13">
            <a:extLst>
              <a:ext uri="{FF2B5EF4-FFF2-40B4-BE49-F238E27FC236}">
                <a16:creationId xmlns:a16="http://schemas.microsoft.com/office/drawing/2014/main" id="{024266E5-A542-9B4F-4B55-E7417D53A7D7}"/>
              </a:ext>
            </a:extLst>
          </p:cNvPr>
          <p:cNvPicPr>
            <a:picLocks noChangeAspect="1"/>
          </p:cNvPicPr>
          <p:nvPr/>
        </p:nvPicPr>
        <p:blipFill>
          <a:blip r:embed="rId9"/>
          <a:stretch>
            <a:fillRect/>
          </a:stretch>
        </p:blipFill>
        <p:spPr>
          <a:xfrm>
            <a:off x="8570975" y="3026100"/>
            <a:ext cx="610814" cy="619377"/>
          </a:xfrm>
          <a:prstGeom prst="rect">
            <a:avLst/>
          </a:prstGeom>
        </p:spPr>
      </p:pic>
      <p:sp>
        <p:nvSpPr>
          <p:cNvPr id="22" name="テキスト ボックス 21">
            <a:hlinkClick r:id="rId10"/>
            <a:extLst>
              <a:ext uri="{FF2B5EF4-FFF2-40B4-BE49-F238E27FC236}">
                <a16:creationId xmlns:a16="http://schemas.microsoft.com/office/drawing/2014/main" id="{CDD40951-C3AC-5AEC-A88D-F0095A634402}"/>
              </a:ext>
            </a:extLst>
          </p:cNvPr>
          <p:cNvSpPr txBox="1"/>
          <p:nvPr/>
        </p:nvSpPr>
        <p:spPr>
          <a:xfrm>
            <a:off x="6313622" y="3388586"/>
            <a:ext cx="2238088" cy="242374"/>
          </a:xfrm>
          <a:prstGeom prst="rect">
            <a:avLst/>
          </a:prstGeom>
          <a:noFill/>
        </p:spPr>
        <p:txBody>
          <a:bodyPr wrap="square">
            <a:spAutoFit/>
          </a:bodyPr>
          <a:lstStyle/>
          <a:p>
            <a:pPr defTabSz="742950">
              <a:defRPr/>
            </a:pPr>
            <a:r>
              <a:rPr lang="en-US" altLang="ja-JP" sz="975" kern="0" dirty="0">
                <a:latin typeface="UD デジタル 教科書体 NK-R" panose="02020400000000000000" pitchFamily="18" charset="-128"/>
                <a:ea typeface="UD デジタル 教科書体 NK-R" panose="02020400000000000000" pitchFamily="18" charset="-128"/>
                <a:hlinkClick r:id="rId11">
                  <a:extLst>
                    <a:ext uri="{A12FA001-AC4F-418D-AE19-62706E023703}">
                      <ahyp:hlinkClr xmlns:ahyp="http://schemas.microsoft.com/office/drawing/2018/hyperlinkcolor" val="tx"/>
                    </a:ext>
                  </a:extLst>
                </a:hlinkClick>
              </a:rPr>
              <a:t>https://www.notalone-cao.go.jp/</a:t>
            </a:r>
            <a:endParaRPr lang="ja-JP" altLang="en-US" sz="975"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91125102"/>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6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17C86D57244844795CDA1298133AC16" ma:contentTypeVersion="4" ma:contentTypeDescription="新しいドキュメントを作成します。" ma:contentTypeScope="" ma:versionID="0549cb6af975256a5eb61d8ff15dbc44">
  <xsd:schema xmlns:xsd="http://www.w3.org/2001/XMLSchema" xmlns:xs="http://www.w3.org/2001/XMLSchema" xmlns:p="http://schemas.microsoft.com/office/2006/metadata/properties" xmlns:ns2="c86e53c5-b730-4ebd-a7a9-0ffc4b7a3a10" targetNamespace="http://schemas.microsoft.com/office/2006/metadata/properties" ma:root="true" ma:fieldsID="8897d42a43701ef26db76ea53819d2e8" ns2:_="">
    <xsd:import namespace="c86e53c5-b730-4ebd-a7a9-0ffc4b7a3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e53c5-b730-4ebd-a7a9-0ffc4b7a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c86e53c5-b730-4ebd-a7a9-0ffc4b7a3a10"/>
    <ds:schemaRef ds:uri="http://schemas.microsoft.com/office/2006/metadata/properties"/>
  </ds:schemaRefs>
</ds:datastoreItem>
</file>

<file path=customXml/itemProps3.xml><?xml version="1.0" encoding="utf-8"?>
<ds:datastoreItem xmlns:ds="http://schemas.openxmlformats.org/officeDocument/2006/customXml" ds:itemID="{64D2C10D-AFE2-4E9A-B0B4-5D2D3483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e53c5-b730-4ebd-a7a9-0ffc4b7a3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7572</TotalTime>
  <Words>968</Words>
  <Application>Microsoft Office PowerPoint</Application>
  <PresentationFormat>A4 210 x 297 mm</PresentationFormat>
  <Paragraphs>255</Paragraphs>
  <Slides>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vt:i4>
      </vt:variant>
    </vt:vector>
  </HeadingPairs>
  <TitlesOfParts>
    <vt:vector size="12" baseType="lpstr">
      <vt:lpstr>UD デジタル 教科書体 NK-R</vt:lpstr>
      <vt:lpstr>メイリオ</vt:lpstr>
      <vt:lpstr>メイリオ</vt:lpstr>
      <vt:lpstr>游ゴシック</vt:lpstr>
      <vt:lpstr>Arial</vt:lpstr>
      <vt:lpstr>Segoe UI</vt:lpstr>
      <vt:lpstr>Office テーマ</vt:lpstr>
      <vt:lpstr>6_Office テーマ</vt:lpstr>
      <vt:lpstr>こんなことが起こった時、どのような制度が使えるでしょうか。</vt:lpstr>
      <vt:lpstr>1ヶ月の入院にかかった医療費（イメージ）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66</cp:revision>
  <cp:lastPrinted>2024-07-08T06:18:32Z</cp:lastPrinted>
  <dcterms:created xsi:type="dcterms:W3CDTF">2024-06-19T07:14:26Z</dcterms:created>
  <dcterms:modified xsi:type="dcterms:W3CDTF">2024-07-17T01:51:45Z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0x010100B17C86D57244844795CDA1298133AC16</vt:lpwstr>
  </property>
</Properties>
</file>