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1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4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4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1D6A142-FBD3-4733-BBC6-C47B4270D88B}" v="11" dt="2022-08-17T04:43:13.46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380" autoAdjust="0"/>
    <p:restoredTop sz="94660"/>
  </p:normalViewPr>
  <p:slideViewPr>
    <p:cSldViewPr snapToGrid="0" showGuides="1">
      <p:cViewPr>
        <p:scale>
          <a:sx n="100" d="100"/>
          <a:sy n="100" d="100"/>
        </p:scale>
        <p:origin x="324" y="-1386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Relationship Id="rId9" Type="http://schemas.microsoft.com/office/2015/10/relationships/revisionInfo" Target="revisionInfo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正方形/長方形 70">
            <a:extLst>
              <a:ext uri="{FF2B5EF4-FFF2-40B4-BE49-F238E27FC236}">
                <a16:creationId xmlns:a16="http://schemas.microsoft.com/office/drawing/2014/main" id="{17D3B623-E2CA-4AA6-BDCB-FF8AC3F6CB01}"/>
              </a:ext>
            </a:extLst>
          </p:cNvPr>
          <p:cNvSpPr/>
          <p:nvPr/>
        </p:nvSpPr>
        <p:spPr>
          <a:xfrm>
            <a:off x="568111" y="9184262"/>
            <a:ext cx="5755454" cy="549973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t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spcAft>
                <a:spcPts val="200"/>
              </a:spcAft>
              <a:tabLst>
                <a:tab pos="542925" algn="l"/>
                <a:tab pos="809625" algn="l"/>
              </a:tabLs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	1	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この用紙は、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A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列４番白色紙黒色刷りとすること。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771525" indent="-228600" algn="l">
              <a:spcAft>
                <a:spcPts val="200"/>
              </a:spcAft>
              <a:buAutoNum type="arabicPlain" startAt="2"/>
              <a:tabLst>
                <a:tab pos="809625" algn="l"/>
              </a:tabLs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「指定医療機関名」欄に指定訪問看護事業者の名称を記入する場合には、訪問看護ステーションの名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542925" indent="266700" algn="l">
              <a:spcAft>
                <a:spcPts val="200"/>
              </a:spcAft>
              <a:tabLst>
                <a:tab pos="809625" algn="l"/>
              </a:tabLs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称も併せて記入すること。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6" name="オブジェクト 5" hidden="1">
            <a:extLst>
              <a:ext uri="{FF2B5EF4-FFF2-40B4-BE49-F238E27FC236}">
                <a16:creationId xmlns:a16="http://schemas.microsoft.com/office/drawing/2014/main" id="{C232D485-B8A7-4C78-85A3-7D03F1D218A5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6" name="オブジェクト 5" hidden="1">
                        <a:extLst>
                          <a:ext uri="{FF2B5EF4-FFF2-40B4-BE49-F238E27FC236}">
                            <a16:creationId xmlns:a16="http://schemas.microsoft.com/office/drawing/2014/main" id="{C232D485-B8A7-4C78-85A3-7D03F1D218A5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8E2E58BE-89AE-4EF6-A65B-D2671565515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6856592"/>
              </p:ext>
            </p:extLst>
          </p:nvPr>
        </p:nvGraphicFramePr>
        <p:xfrm>
          <a:off x="571331" y="1078623"/>
          <a:ext cx="5733218" cy="7817697"/>
        </p:xfrm>
        <a:graphic>
          <a:graphicData uri="http://schemas.openxmlformats.org/drawingml/2006/table">
            <a:tbl>
              <a:tblPr/>
              <a:tblGrid>
                <a:gridCol w="718147">
                  <a:extLst>
                    <a:ext uri="{9D8B030D-6E8A-4147-A177-3AD203B41FA5}">
                      <a16:colId xmlns:a16="http://schemas.microsoft.com/office/drawing/2014/main" val="1493030861"/>
                    </a:ext>
                  </a:extLst>
                </a:gridCol>
                <a:gridCol w="227413">
                  <a:extLst>
                    <a:ext uri="{9D8B030D-6E8A-4147-A177-3AD203B41FA5}">
                      <a16:colId xmlns:a16="http://schemas.microsoft.com/office/drawing/2014/main" val="628922158"/>
                    </a:ext>
                  </a:extLst>
                </a:gridCol>
                <a:gridCol w="271301">
                  <a:extLst>
                    <a:ext uri="{9D8B030D-6E8A-4147-A177-3AD203B41FA5}">
                      <a16:colId xmlns:a16="http://schemas.microsoft.com/office/drawing/2014/main" val="3547177715"/>
                    </a:ext>
                  </a:extLst>
                </a:gridCol>
                <a:gridCol w="271301">
                  <a:extLst>
                    <a:ext uri="{9D8B030D-6E8A-4147-A177-3AD203B41FA5}">
                      <a16:colId xmlns:a16="http://schemas.microsoft.com/office/drawing/2014/main" val="718386025"/>
                    </a:ext>
                  </a:extLst>
                </a:gridCol>
                <a:gridCol w="271301">
                  <a:extLst>
                    <a:ext uri="{9D8B030D-6E8A-4147-A177-3AD203B41FA5}">
                      <a16:colId xmlns:a16="http://schemas.microsoft.com/office/drawing/2014/main" val="1281426066"/>
                    </a:ext>
                  </a:extLst>
                </a:gridCol>
                <a:gridCol w="271301">
                  <a:extLst>
                    <a:ext uri="{9D8B030D-6E8A-4147-A177-3AD203B41FA5}">
                      <a16:colId xmlns:a16="http://schemas.microsoft.com/office/drawing/2014/main" val="766453018"/>
                    </a:ext>
                  </a:extLst>
                </a:gridCol>
                <a:gridCol w="271301">
                  <a:extLst>
                    <a:ext uri="{9D8B030D-6E8A-4147-A177-3AD203B41FA5}">
                      <a16:colId xmlns:a16="http://schemas.microsoft.com/office/drawing/2014/main" val="2400836806"/>
                    </a:ext>
                  </a:extLst>
                </a:gridCol>
                <a:gridCol w="271301">
                  <a:extLst>
                    <a:ext uri="{9D8B030D-6E8A-4147-A177-3AD203B41FA5}">
                      <a16:colId xmlns:a16="http://schemas.microsoft.com/office/drawing/2014/main" val="259353066"/>
                    </a:ext>
                  </a:extLst>
                </a:gridCol>
                <a:gridCol w="271301">
                  <a:extLst>
                    <a:ext uri="{9D8B030D-6E8A-4147-A177-3AD203B41FA5}">
                      <a16:colId xmlns:a16="http://schemas.microsoft.com/office/drawing/2014/main" val="616305432"/>
                    </a:ext>
                  </a:extLst>
                </a:gridCol>
                <a:gridCol w="271301">
                  <a:extLst>
                    <a:ext uri="{9D8B030D-6E8A-4147-A177-3AD203B41FA5}">
                      <a16:colId xmlns:a16="http://schemas.microsoft.com/office/drawing/2014/main" val="197301026"/>
                    </a:ext>
                  </a:extLst>
                </a:gridCol>
                <a:gridCol w="1117118">
                  <a:extLst>
                    <a:ext uri="{9D8B030D-6E8A-4147-A177-3AD203B41FA5}">
                      <a16:colId xmlns:a16="http://schemas.microsoft.com/office/drawing/2014/main" val="306894410"/>
                    </a:ext>
                  </a:extLst>
                </a:gridCol>
                <a:gridCol w="750066">
                  <a:extLst>
                    <a:ext uri="{9D8B030D-6E8A-4147-A177-3AD203B41FA5}">
                      <a16:colId xmlns:a16="http://schemas.microsoft.com/office/drawing/2014/main" val="930465321"/>
                    </a:ext>
                  </a:extLst>
                </a:gridCol>
                <a:gridCol w="750066">
                  <a:extLst>
                    <a:ext uri="{9D8B030D-6E8A-4147-A177-3AD203B41FA5}">
                      <a16:colId xmlns:a16="http://schemas.microsoft.com/office/drawing/2014/main" val="902989824"/>
                    </a:ext>
                  </a:extLst>
                </a:gridCol>
              </a:tblGrid>
              <a:tr h="234000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公費負担者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 効 期 間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3600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01150537"/>
                  </a:ext>
                </a:extLst>
              </a:tr>
              <a:tr h="234000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番　　　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3600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54585362"/>
                  </a:ext>
                </a:extLst>
              </a:tr>
              <a:tr h="234000">
                <a:tc rowSpan="2"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受給者番号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BlToT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lToTr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単独・併用別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1634248"/>
                  </a:ext>
                </a:extLst>
              </a:tr>
              <a:tr h="234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18902365"/>
                  </a:ext>
                </a:extLst>
              </a:tr>
              <a:tr h="468000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     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1">
                  <a:txBody>
                    <a:bodyPr/>
                    <a:lstStyle/>
                    <a:p>
                      <a:pPr algn="l" fontAlgn="ctr"/>
                      <a:endParaRPr lang="zh-TW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142875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87273488"/>
                  </a:ext>
                </a:extLst>
              </a:tr>
              <a:tr h="234000">
                <a:tc rowSpan="2"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  住  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15548328"/>
                  </a:ext>
                </a:extLst>
              </a:tr>
              <a:tr h="234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590299"/>
                  </a:ext>
                </a:extLst>
              </a:tr>
              <a:tr h="234000">
                <a:tc gridSpan="2"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指 定 医 療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06791631"/>
                  </a:ext>
                </a:extLst>
              </a:tr>
              <a:tr h="333277"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機  関  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7026313"/>
                  </a:ext>
                </a:extLst>
              </a:tr>
              <a:tr h="454878"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指定医療機関</a:t>
                      </a:r>
                      <a:endParaRPr lang="en-US" altLang="ja-JP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t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所在地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29160541"/>
                  </a:ext>
                </a:extLst>
              </a:tr>
              <a:tr h="454878"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処方元</a:t>
                      </a:r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指定医療機関名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95076587"/>
                  </a:ext>
                </a:extLst>
              </a:tr>
              <a:tr h="454878"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処方元</a:t>
                      </a:r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指定医療機関住所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04681810"/>
                  </a:ext>
                </a:extLst>
              </a:tr>
              <a:tr h="234000">
                <a:tc rowSpan="4"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傷  病  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(1)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75941651"/>
                  </a:ext>
                </a:extLst>
              </a:tr>
              <a:tr h="234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(2)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診　療　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922787"/>
                  </a:ext>
                </a:extLst>
              </a:tr>
              <a:tr h="234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(3)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93941817"/>
                  </a:ext>
                </a:extLst>
              </a:tr>
              <a:tr h="234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本人支払額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82366333"/>
                  </a:ext>
                </a:extLst>
              </a:tr>
              <a:tr h="234000">
                <a:tc gridSpan="2">
                  <a:txBody>
                    <a:bodyPr/>
                    <a:lstStyle/>
                    <a:p>
                      <a:pPr algn="l" fontAlgn="ctr"/>
                      <a:r>
                        <a:rPr lang="zh-CN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担当員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pPr algn="l" fontAlgn="ctr"/>
                      <a:r>
                        <a:rPr lang="zh-CN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取扱担当者名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99124269"/>
                  </a:ext>
                </a:extLst>
              </a:tr>
              <a:tr h="234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68721186"/>
                  </a:ext>
                </a:extLst>
              </a:tr>
              <a:tr h="319106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09411952"/>
                  </a:ext>
                </a:extLst>
              </a:tr>
              <a:tr h="234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48996859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3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3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98206953"/>
                  </a:ext>
                </a:extLst>
              </a:tr>
              <a:tr h="396000">
                <a:tc rowSpan="5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　　　　考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CN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社　　　会　　　保　　　険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53041268"/>
                  </a:ext>
                </a:extLst>
              </a:tr>
              <a:tr h="396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marL="266700" indent="0"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感染症の予防及び感染症の</a:t>
                      </a:r>
                      <a:endParaRPr lang="en-US" altLang="ja-JP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266700" indent="0"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患者に対する医療に関する</a:t>
                      </a:r>
                      <a:endParaRPr lang="en-US" altLang="ja-JP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266700" indent="0"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法律第</a:t>
                      </a:r>
                      <a:r>
                        <a:rPr lang="en-US" altLang="ja-JP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37</a:t>
                      </a:r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条の</a:t>
                      </a:r>
                      <a:r>
                        <a:rPr lang="en-US" altLang="ja-JP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</a:t>
                      </a:r>
                    </a:p>
                  </a:txBody>
                  <a:tcPr marL="142875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73689129"/>
                  </a:ext>
                </a:extLst>
              </a:tr>
              <a:tr h="396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　　　　の　　　　他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230774"/>
                  </a:ext>
                </a:extLst>
              </a:tr>
              <a:tr h="396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effectLst/>
                        <a:highlight>
                          <a:srgbClr val="FFFF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ctr">
                        <a:spcAft>
                          <a:spcPts val="200"/>
                        </a:spcAft>
                      </a:pPr>
                      <a:br>
                        <a:rPr lang="zh-CN" altLang="en-US" sz="900" b="0" i="0" u="none" strike="noStrike" dirty="0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br>
                        <a:rPr lang="zh-CN" altLang="en-US" sz="900" b="0" i="0" u="none" strike="noStrike" dirty="0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endParaRPr lang="zh-CN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2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37181482"/>
                  </a:ext>
                </a:extLst>
              </a:tr>
              <a:tr h="396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85627933"/>
                  </a:ext>
                </a:extLst>
              </a:tr>
            </a:tbl>
          </a:graphicData>
        </a:graphic>
      </p:graphicFrame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15F37CC2-E767-4D7A-9BB8-877DA41FFCFB}"/>
              </a:ext>
            </a:extLst>
          </p:cNvPr>
          <p:cNvSpPr/>
          <p:nvPr/>
        </p:nvSpPr>
        <p:spPr>
          <a:xfrm>
            <a:off x="571331" y="37060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再発行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4219B572-69BF-4892-A362-CF99C8BF0A94}"/>
              </a:ext>
            </a:extLst>
          </p:cNvPr>
          <p:cNvSpPr txBox="1"/>
          <p:nvPr/>
        </p:nvSpPr>
        <p:spPr>
          <a:xfrm>
            <a:off x="2082497" y="500204"/>
            <a:ext cx="2712816" cy="2616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生活保護法医療券・調剤券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　　分）</a:t>
            </a: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4D5D94DA-E765-427B-9FFF-7095E87C1569}"/>
              </a:ext>
            </a:extLst>
          </p:cNvPr>
          <p:cNvSpPr/>
          <p:nvPr/>
        </p:nvSpPr>
        <p:spPr>
          <a:xfrm>
            <a:off x="5491826" y="6268967"/>
            <a:ext cx="468313" cy="468313"/>
          </a:xfrm>
          <a:prstGeom prst="rect">
            <a:avLst/>
          </a:prstGeom>
          <a:noFill/>
          <a:ln w="12700">
            <a:solidFill>
              <a:sysClr val="windowText" lastClr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>
                <a:solidFill>
                  <a:sysClr val="windowText" lastClr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印</a:t>
            </a: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CD690489-EC57-4319-B921-354D9D9457BA}"/>
              </a:ext>
            </a:extLst>
          </p:cNvPr>
          <p:cNvSpPr/>
          <p:nvPr/>
        </p:nvSpPr>
        <p:spPr>
          <a:xfrm>
            <a:off x="1257131" y="37060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3470903D-96E1-4BA0-BB99-0F41AABE8CAF}"/>
              </a:ext>
            </a:extLst>
          </p:cNvPr>
          <p:cNvSpPr/>
          <p:nvPr/>
        </p:nvSpPr>
        <p:spPr>
          <a:xfrm>
            <a:off x="571331" y="855419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交付番号</a:t>
            </a:r>
          </a:p>
        </p:txBody>
      </p:sp>
      <p:sp>
        <p:nvSpPr>
          <p:cNvPr id="61" name="楕円 60">
            <a:extLst>
              <a:ext uri="{FF2B5EF4-FFF2-40B4-BE49-F238E27FC236}">
                <a16:creationId xmlns:a16="http://schemas.microsoft.com/office/drawing/2014/main" id="{4D8815DB-FE01-48BC-8041-314E4683BE59}"/>
              </a:ext>
            </a:extLst>
          </p:cNvPr>
          <p:cNvSpPr/>
          <p:nvPr/>
        </p:nvSpPr>
        <p:spPr>
          <a:xfrm>
            <a:off x="5897187" y="432345"/>
            <a:ext cx="268431" cy="399651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後保</a:t>
            </a:r>
          </a:p>
        </p:txBody>
      </p:sp>
      <p:sp>
        <p:nvSpPr>
          <p:cNvPr id="62" name="正方形/長方形 61">
            <a:extLst>
              <a:ext uri="{FF2B5EF4-FFF2-40B4-BE49-F238E27FC236}">
                <a16:creationId xmlns:a16="http://schemas.microsoft.com/office/drawing/2014/main" id="{6AB4F0DC-4154-406E-9A7F-D8B7FC5B3B56}"/>
              </a:ext>
            </a:extLst>
          </p:cNvPr>
          <p:cNvSpPr/>
          <p:nvPr/>
        </p:nvSpPr>
        <p:spPr>
          <a:xfrm>
            <a:off x="5312139" y="1719955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単独・併用</a:t>
            </a:r>
          </a:p>
        </p:txBody>
      </p:sp>
      <p:sp>
        <p:nvSpPr>
          <p:cNvPr id="63" name="正方形/長方形 62">
            <a:extLst>
              <a:ext uri="{FF2B5EF4-FFF2-40B4-BE49-F238E27FC236}">
                <a16:creationId xmlns:a16="http://schemas.microsoft.com/office/drawing/2014/main" id="{D908C2EE-8702-42C1-9FCF-C256A5E41B4A}"/>
              </a:ext>
            </a:extLst>
          </p:cNvPr>
          <p:cNvSpPr/>
          <p:nvPr/>
        </p:nvSpPr>
        <p:spPr>
          <a:xfrm>
            <a:off x="5559609" y="2166364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54505EDA-C203-4AF0-8B34-E549E313A6F0}"/>
              </a:ext>
            </a:extLst>
          </p:cNvPr>
          <p:cNvSpPr/>
          <p:nvPr/>
        </p:nvSpPr>
        <p:spPr>
          <a:xfrm>
            <a:off x="4795313" y="2166364"/>
            <a:ext cx="36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65" name="正方形/長方形 64">
            <a:extLst>
              <a:ext uri="{FF2B5EF4-FFF2-40B4-BE49-F238E27FC236}">
                <a16:creationId xmlns:a16="http://schemas.microsoft.com/office/drawing/2014/main" id="{89013ECF-D486-4631-8CDA-EC9D6E102912}"/>
              </a:ext>
            </a:extLst>
          </p:cNvPr>
          <p:cNvSpPr/>
          <p:nvPr/>
        </p:nvSpPr>
        <p:spPr>
          <a:xfrm>
            <a:off x="3493873" y="6397356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自治体名称</a:t>
            </a:r>
          </a:p>
        </p:txBody>
      </p:sp>
      <p:sp>
        <p:nvSpPr>
          <p:cNvPr id="66" name="正方形/長方形 65">
            <a:extLst>
              <a:ext uri="{FF2B5EF4-FFF2-40B4-BE49-F238E27FC236}">
                <a16:creationId xmlns:a16="http://schemas.microsoft.com/office/drawing/2014/main" id="{825A92C4-F6C5-42C9-87C7-F9DBD390B5F1}"/>
              </a:ext>
            </a:extLst>
          </p:cNvPr>
          <p:cNvSpPr/>
          <p:nvPr/>
        </p:nvSpPr>
        <p:spPr>
          <a:xfrm>
            <a:off x="4471313" y="6397356"/>
            <a:ext cx="43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役職名</a:t>
            </a:r>
          </a:p>
        </p:txBody>
      </p:sp>
      <p:sp>
        <p:nvSpPr>
          <p:cNvPr id="67" name="正方形/長方形 66">
            <a:extLst>
              <a:ext uri="{FF2B5EF4-FFF2-40B4-BE49-F238E27FC236}">
                <a16:creationId xmlns:a16="http://schemas.microsoft.com/office/drawing/2014/main" id="{1D6D45EA-A344-491B-B457-E234E2DBEFB1}"/>
              </a:ext>
            </a:extLst>
          </p:cNvPr>
          <p:cNvSpPr/>
          <p:nvPr/>
        </p:nvSpPr>
        <p:spPr>
          <a:xfrm>
            <a:off x="4471312" y="6634458"/>
            <a:ext cx="67610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発行者氏名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9" name="正方形/長方形 68">
            <a:extLst>
              <a:ext uri="{FF2B5EF4-FFF2-40B4-BE49-F238E27FC236}">
                <a16:creationId xmlns:a16="http://schemas.microsoft.com/office/drawing/2014/main" id="{F0CEF37C-87F1-4F19-87C6-7D943A85F8D0}"/>
              </a:ext>
            </a:extLst>
          </p:cNvPr>
          <p:cNvSpPr/>
          <p:nvPr/>
        </p:nvSpPr>
        <p:spPr>
          <a:xfrm>
            <a:off x="4031056" y="8990791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70" name="正方形/長方形 69">
            <a:extLst>
              <a:ext uri="{FF2B5EF4-FFF2-40B4-BE49-F238E27FC236}">
                <a16:creationId xmlns:a16="http://schemas.microsoft.com/office/drawing/2014/main" id="{5F7F4F25-F0C1-407F-AEA7-E1A132F38C15}"/>
              </a:ext>
            </a:extLst>
          </p:cNvPr>
          <p:cNvSpPr/>
          <p:nvPr/>
        </p:nvSpPr>
        <p:spPr>
          <a:xfrm>
            <a:off x="5276700" y="8990791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世帯員番号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296CCC6D-4DE4-4EFD-A37A-58C90D3F3DB9}"/>
              </a:ext>
            </a:extLst>
          </p:cNvPr>
          <p:cNvSpPr/>
          <p:nvPr/>
        </p:nvSpPr>
        <p:spPr>
          <a:xfrm>
            <a:off x="5343609" y="3318905"/>
            <a:ext cx="86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医療機関コード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36A1E08C-2624-40BB-84B0-C833204E3B87}"/>
              </a:ext>
            </a:extLst>
          </p:cNvPr>
          <p:cNvSpPr/>
          <p:nvPr/>
        </p:nvSpPr>
        <p:spPr>
          <a:xfrm>
            <a:off x="3931313" y="597185"/>
            <a:ext cx="540000" cy="9450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診療年月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616D296C-55A4-4313-BF6B-DC90533E98BA}"/>
              </a:ext>
            </a:extLst>
          </p:cNvPr>
          <p:cNvSpPr/>
          <p:nvPr/>
        </p:nvSpPr>
        <p:spPr>
          <a:xfrm>
            <a:off x="3511880" y="7923207"/>
            <a:ext cx="105431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sz="900" b="0" i="0" u="none" strike="noStrike" dirty="0">
                <a:solidFill>
                  <a:srgbClr val="0070C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県費該当者</a:t>
            </a:r>
            <a:r>
              <a:rPr lang="ja-JP" altLang="en-US" sz="900" b="0" i="0" u="none" strike="noStrike" dirty="0">
                <a:solidFill>
                  <a:srgbClr val="0070C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の文言</a:t>
            </a:r>
            <a:endParaRPr kumimoji="1" lang="ja-JP" altLang="en-US" sz="900" dirty="0">
              <a:solidFill>
                <a:srgbClr val="0070C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32AB55D1-8225-4A36-A6E6-9694C0CF6960}"/>
              </a:ext>
            </a:extLst>
          </p:cNvPr>
          <p:cNvSpPr/>
          <p:nvPr/>
        </p:nvSpPr>
        <p:spPr>
          <a:xfrm>
            <a:off x="3503899" y="7765389"/>
            <a:ext cx="105431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sz="900" b="0" i="0" u="none" strike="noStrike" dirty="0"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後保該当者</a:t>
            </a:r>
            <a:r>
              <a:rPr lang="ja-JP" altLang="en-US" sz="900" b="0" i="0" u="none" strike="noStrike" dirty="0"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の文言</a:t>
            </a:r>
            <a:endParaRPr kumimoji="1" lang="ja-JP" altLang="en-US" sz="900" dirty="0">
              <a:solidFill>
                <a:srgbClr val="0070C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48B38120-F0B8-4B79-BE1B-9944E64D1ECC}"/>
              </a:ext>
            </a:extLst>
          </p:cNvPr>
          <p:cNvSpPr/>
          <p:nvPr/>
        </p:nvSpPr>
        <p:spPr>
          <a:xfrm>
            <a:off x="1630511" y="1275433"/>
            <a:ext cx="165085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公費負担者番号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020FB639-5F7A-4C51-9F6C-F88890EC8C57}"/>
              </a:ext>
            </a:extLst>
          </p:cNvPr>
          <p:cNvSpPr/>
          <p:nvPr/>
        </p:nvSpPr>
        <p:spPr>
          <a:xfrm>
            <a:off x="1630511" y="1706578"/>
            <a:ext cx="165085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受給者番号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900B31C7-0D0E-4E44-B494-7E2A17B12A57}"/>
              </a:ext>
            </a:extLst>
          </p:cNvPr>
          <p:cNvSpPr/>
          <p:nvPr/>
        </p:nvSpPr>
        <p:spPr>
          <a:xfrm>
            <a:off x="4952789" y="1265625"/>
            <a:ext cx="60682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有効期間</a:t>
            </a: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F338DA37-E5EB-45A3-B899-AA25FACF91B4}"/>
              </a:ext>
            </a:extLst>
          </p:cNvPr>
          <p:cNvSpPr/>
          <p:nvPr/>
        </p:nvSpPr>
        <p:spPr>
          <a:xfrm>
            <a:off x="1630511" y="2177289"/>
            <a:ext cx="60682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95FEFF76-4E18-439A-AB15-A07011133AA8}"/>
              </a:ext>
            </a:extLst>
          </p:cNvPr>
          <p:cNvSpPr/>
          <p:nvPr/>
        </p:nvSpPr>
        <p:spPr>
          <a:xfrm>
            <a:off x="1630511" y="2648000"/>
            <a:ext cx="60682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居住地</a:t>
            </a: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F27998BB-D910-4BCD-AC57-5EF796DF7389}"/>
              </a:ext>
            </a:extLst>
          </p:cNvPr>
          <p:cNvSpPr/>
          <p:nvPr/>
        </p:nvSpPr>
        <p:spPr>
          <a:xfrm>
            <a:off x="1630511" y="3132633"/>
            <a:ext cx="90790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指定医療機関名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3602E07D-9487-411D-B708-59CFAA792414}"/>
              </a:ext>
            </a:extLst>
          </p:cNvPr>
          <p:cNvSpPr/>
          <p:nvPr/>
        </p:nvSpPr>
        <p:spPr>
          <a:xfrm>
            <a:off x="1630510" y="3700317"/>
            <a:ext cx="1203177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指定医療機関所在地</a:t>
            </a: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4DCA6FA5-F4E8-483E-962E-D789F20D8319}"/>
              </a:ext>
            </a:extLst>
          </p:cNvPr>
          <p:cNvSpPr/>
          <p:nvPr/>
        </p:nvSpPr>
        <p:spPr>
          <a:xfrm>
            <a:off x="1854348" y="4950858"/>
            <a:ext cx="1203177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傷病名　（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</a:t>
            </a: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18FB97FD-C5BD-4F8F-ADE3-0914AA5C9646}"/>
              </a:ext>
            </a:extLst>
          </p:cNvPr>
          <p:cNvSpPr/>
          <p:nvPr/>
        </p:nvSpPr>
        <p:spPr>
          <a:xfrm>
            <a:off x="1854347" y="5206417"/>
            <a:ext cx="1203177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傷病名　（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</a:t>
            </a: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8BFF5038-BD83-49A7-921D-4AD3D8CB0683}"/>
              </a:ext>
            </a:extLst>
          </p:cNvPr>
          <p:cNvSpPr/>
          <p:nvPr/>
        </p:nvSpPr>
        <p:spPr>
          <a:xfrm>
            <a:off x="1854346" y="5426180"/>
            <a:ext cx="1203177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傷病名　（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2846C820-C64E-4F10-B791-8DC8B58B7733}"/>
              </a:ext>
            </a:extLst>
          </p:cNvPr>
          <p:cNvSpPr/>
          <p:nvPr/>
        </p:nvSpPr>
        <p:spPr>
          <a:xfrm>
            <a:off x="4890238" y="5645930"/>
            <a:ext cx="71046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本人支払額</a:t>
            </a:r>
          </a:p>
        </p:txBody>
      </p:sp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CBDB0480-121D-4B6C-9A7B-F974FC5C8B55}"/>
              </a:ext>
            </a:extLst>
          </p:cNvPr>
          <p:cNvSpPr/>
          <p:nvPr/>
        </p:nvSpPr>
        <p:spPr>
          <a:xfrm>
            <a:off x="1034981" y="5889098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F08CB144-AAA8-4E54-B757-3E3B331762B9}"/>
              </a:ext>
            </a:extLst>
          </p:cNvPr>
          <p:cNvSpPr/>
          <p:nvPr/>
        </p:nvSpPr>
        <p:spPr>
          <a:xfrm>
            <a:off x="3726904" y="5889098"/>
            <a:ext cx="82128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取扱担当者名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F480F863-F31D-4855-87A0-46E131F72AC0}"/>
              </a:ext>
            </a:extLst>
          </p:cNvPr>
          <p:cNvSpPr/>
          <p:nvPr/>
        </p:nvSpPr>
        <p:spPr>
          <a:xfrm>
            <a:off x="1964454" y="8233128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C08AA2AF-6237-4B60-B233-94DB90EA9539}"/>
              </a:ext>
            </a:extLst>
          </p:cNvPr>
          <p:cNvSpPr/>
          <p:nvPr/>
        </p:nvSpPr>
        <p:spPr>
          <a:xfrm>
            <a:off x="4890238" y="5173098"/>
            <a:ext cx="71046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診療別</a:t>
            </a: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9B1410CD-02B0-4CBC-8CF8-B03AFFD0A770}"/>
              </a:ext>
            </a:extLst>
          </p:cNvPr>
          <p:cNvSpPr/>
          <p:nvPr/>
        </p:nvSpPr>
        <p:spPr>
          <a:xfrm>
            <a:off x="3489544" y="7063641"/>
            <a:ext cx="90017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社会保険状況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82759334-A2BA-4795-82CF-CEA35CAF6236}"/>
              </a:ext>
            </a:extLst>
          </p:cNvPr>
          <p:cNvSpPr/>
          <p:nvPr/>
        </p:nvSpPr>
        <p:spPr>
          <a:xfrm>
            <a:off x="3489544" y="7422542"/>
            <a:ext cx="120805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第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37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条の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該当状況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5B053441-AA7A-499E-BFA7-ECD12ADC0D23}"/>
              </a:ext>
            </a:extLst>
          </p:cNvPr>
          <p:cNvSpPr/>
          <p:nvPr/>
        </p:nvSpPr>
        <p:spPr>
          <a:xfrm>
            <a:off x="3523612" y="8204595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備考内容</a:t>
            </a: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A90EE9BC-C21B-46F0-9604-EC3F54D7229C}"/>
              </a:ext>
            </a:extLst>
          </p:cNvPr>
          <p:cNvSpPr/>
          <p:nvPr/>
        </p:nvSpPr>
        <p:spPr>
          <a:xfrm>
            <a:off x="571331" y="629447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89851DF4-BF7A-BA70-EB36-4CA557D9374C}"/>
              </a:ext>
            </a:extLst>
          </p:cNvPr>
          <p:cNvSpPr/>
          <p:nvPr/>
        </p:nvSpPr>
        <p:spPr>
          <a:xfrm>
            <a:off x="1630510" y="4107553"/>
            <a:ext cx="1315889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処方元指定医療機関名</a:t>
            </a: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6641226A-5105-8D54-BE43-67658AD691E3}"/>
              </a:ext>
            </a:extLst>
          </p:cNvPr>
          <p:cNvSpPr/>
          <p:nvPr/>
        </p:nvSpPr>
        <p:spPr>
          <a:xfrm>
            <a:off x="4815482" y="4227476"/>
            <a:ext cx="144885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処方元指定医療機関コード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1CBCA9D3-4FD7-B3B7-5DBD-7F0EEDEB70C9}"/>
              </a:ext>
            </a:extLst>
          </p:cNvPr>
          <p:cNvSpPr/>
          <p:nvPr/>
        </p:nvSpPr>
        <p:spPr>
          <a:xfrm>
            <a:off x="1630509" y="4602173"/>
            <a:ext cx="142701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処方元指定医療機関住所</a:t>
            </a:r>
          </a:p>
        </p:txBody>
      </p:sp>
    </p:spTree>
    <p:extLst>
      <p:ext uri="{BB962C8B-B14F-4D97-AF65-F5344CB8AC3E}">
        <p14:creationId xmlns:p14="http://schemas.microsoft.com/office/powerpoint/2010/main" val="441060728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198</TotalTime>
  <Words>375</Words>
  <Application>Microsoft Office PowerPoint</Application>
  <PresentationFormat>A4 210 x 297 mm</PresentationFormat>
  <Paragraphs>194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Okano, Takumi (JP - AB 岡野 匠)</cp:lastModifiedBy>
  <cp:revision>65</cp:revision>
  <dcterms:created xsi:type="dcterms:W3CDTF">2022-01-20T04:34:58Z</dcterms:created>
  <dcterms:modified xsi:type="dcterms:W3CDTF">2023-03-13T05:19:50Z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2022-04-22T02:11:22Z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cc541add-1722-4130-9d24-9bf3b8436fcb</vt:lpwstr>
  </property>
  <property fmtid="{D5CDD505-2E9C-101B-9397-08002B2CF9AE}" pid="15" name="MSIP_Label_436fffe2-e74d-4f21-833f-6f054a10cb50_ContentBits">
    <vt:lpwstr>0</vt:lpwstr>
  </property>
</Properties>
</file>

<file path=docProps/thumbnail.jpeg>
</file>