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51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216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8E1F2CA9-CDAC-49F1-9EC3-E5655AB33393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8E1F2CA9-CDAC-49F1-9EC3-E5655AB3339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9E1CA460-48E0-4DB5-B048-778DECA211DB}"/>
              </a:ext>
            </a:extLst>
          </p:cNvPr>
          <p:cNvGraphicFramePr>
            <a:graphicFrameLocks noGrp="1"/>
          </p:cNvGraphicFramePr>
          <p:nvPr/>
        </p:nvGraphicFramePr>
        <p:xfrm>
          <a:off x="555208" y="7941949"/>
          <a:ext cx="5747584" cy="1085850"/>
        </p:xfrm>
        <a:graphic>
          <a:graphicData uri="http://schemas.openxmlformats.org/drawingml/2006/table">
            <a:tbl>
              <a:tblPr/>
              <a:tblGrid>
                <a:gridCol w="3794339">
                  <a:extLst>
                    <a:ext uri="{9D8B030D-6E8A-4147-A177-3AD203B41FA5}">
                      <a16:colId xmlns:a16="http://schemas.microsoft.com/office/drawing/2014/main" val="4017699246"/>
                    </a:ext>
                  </a:extLst>
                </a:gridCol>
                <a:gridCol w="1953245">
                  <a:extLst>
                    <a:ext uri="{9D8B030D-6E8A-4147-A177-3AD203B41FA5}">
                      <a16:colId xmlns:a16="http://schemas.microsoft.com/office/drawing/2014/main" val="1749829831"/>
                    </a:ext>
                  </a:extLst>
                </a:gridCol>
              </a:tblGrid>
              <a:tr h="21717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収入の種類・内容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997633"/>
                  </a:ext>
                </a:extLst>
              </a:tr>
              <a:tr h="217170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（記載例）児童扶養手当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○○円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7610661"/>
                  </a:ext>
                </a:extLst>
              </a:tr>
              <a:tr h="21717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61361375"/>
                  </a:ext>
                </a:extLst>
              </a:tr>
              <a:tr h="21717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9394766"/>
                  </a:ext>
                </a:extLst>
              </a:tr>
              <a:tr h="21717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1292281"/>
                  </a:ext>
                </a:extLst>
              </a:tr>
            </a:tbl>
          </a:graphicData>
        </a:graphic>
      </p:graphicFrame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5D78342-F0F2-471C-8B7B-9F4C657E9C0C}"/>
              </a:ext>
            </a:extLst>
          </p:cNvPr>
          <p:cNvSpPr txBox="1"/>
          <p:nvPr/>
        </p:nvSpPr>
        <p:spPr>
          <a:xfrm>
            <a:off x="555208" y="713089"/>
            <a:ext cx="5759214" cy="1215717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541338" algn="r" defTabSz="541338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私の求職活動状況及び収入を次のとおり申告します。</a:t>
            </a:r>
            <a:endParaRPr lang="en-US" altLang="ja-JP" sz="9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>
              <a:buAutoNum type="arabicPeriod"/>
            </a:pP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求職活動状況　</a:t>
            </a:r>
            <a:endParaRPr kumimoji="1"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306888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月分）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72669" y="9510530"/>
            <a:ext cx="1617028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900" strike="sngStrike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QR</a:t>
            </a:r>
            <a:r>
              <a:rPr kumimoji="1" lang="ja-JP" altLang="en-US" sz="900" strike="sngStrike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コード</a:t>
            </a:r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</a:t>
            </a:r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B4DC138-F4C4-4CB0-A162-14433E812761}"/>
              </a:ext>
            </a:extLst>
          </p:cNvPr>
          <p:cNvSpPr/>
          <p:nvPr/>
        </p:nvSpPr>
        <p:spPr>
          <a:xfrm>
            <a:off x="580856" y="9286651"/>
            <a:ext cx="625475" cy="128588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期限年月日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23295" y="21138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571330" y="375260"/>
            <a:ext cx="5735569" cy="261231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求職活動状況・収入申告書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E20CCE66-6768-4EB9-BEC6-738774AE9824}"/>
              </a:ext>
            </a:extLst>
          </p:cNvPr>
          <p:cNvSpPr/>
          <p:nvPr/>
        </p:nvSpPr>
        <p:spPr>
          <a:xfrm>
            <a:off x="4038089" y="639922"/>
            <a:ext cx="1738823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　月　　　　　日</a:t>
            </a:r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A5FECDB5-F40D-4AB3-B4AC-31E9EA1DE2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8431805"/>
              </p:ext>
            </p:extLst>
          </p:nvPr>
        </p:nvGraphicFramePr>
        <p:xfrm>
          <a:off x="555208" y="1892300"/>
          <a:ext cx="5747584" cy="5706383"/>
        </p:xfrm>
        <a:graphic>
          <a:graphicData uri="http://schemas.openxmlformats.org/drawingml/2006/table">
            <a:tbl>
              <a:tblPr/>
              <a:tblGrid>
                <a:gridCol w="476629">
                  <a:extLst>
                    <a:ext uri="{9D8B030D-6E8A-4147-A177-3AD203B41FA5}">
                      <a16:colId xmlns:a16="http://schemas.microsoft.com/office/drawing/2014/main" val="3862034616"/>
                    </a:ext>
                  </a:extLst>
                </a:gridCol>
                <a:gridCol w="1467269">
                  <a:extLst>
                    <a:ext uri="{9D8B030D-6E8A-4147-A177-3AD203B41FA5}">
                      <a16:colId xmlns:a16="http://schemas.microsoft.com/office/drawing/2014/main" val="2384754526"/>
                    </a:ext>
                  </a:extLst>
                </a:gridCol>
                <a:gridCol w="1028023">
                  <a:extLst>
                    <a:ext uri="{9D8B030D-6E8A-4147-A177-3AD203B41FA5}">
                      <a16:colId xmlns:a16="http://schemas.microsoft.com/office/drawing/2014/main" val="3747221121"/>
                    </a:ext>
                  </a:extLst>
                </a:gridCol>
                <a:gridCol w="822418">
                  <a:extLst>
                    <a:ext uri="{9D8B030D-6E8A-4147-A177-3AD203B41FA5}">
                      <a16:colId xmlns:a16="http://schemas.microsoft.com/office/drawing/2014/main" val="3855891079"/>
                    </a:ext>
                  </a:extLst>
                </a:gridCol>
                <a:gridCol w="626160">
                  <a:extLst>
                    <a:ext uri="{9D8B030D-6E8A-4147-A177-3AD203B41FA5}">
                      <a16:colId xmlns:a16="http://schemas.microsoft.com/office/drawing/2014/main" val="1550998320"/>
                    </a:ext>
                  </a:extLst>
                </a:gridCol>
                <a:gridCol w="626160">
                  <a:extLst>
                    <a:ext uri="{9D8B030D-6E8A-4147-A177-3AD203B41FA5}">
                      <a16:colId xmlns:a16="http://schemas.microsoft.com/office/drawing/2014/main" val="4084423532"/>
                    </a:ext>
                  </a:extLst>
                </a:gridCol>
                <a:gridCol w="700925">
                  <a:extLst>
                    <a:ext uri="{9D8B030D-6E8A-4147-A177-3AD203B41FA5}">
                      <a16:colId xmlns:a16="http://schemas.microsoft.com/office/drawing/2014/main" val="3181579050"/>
                    </a:ext>
                  </a:extLst>
                </a:gridCol>
              </a:tblGrid>
              <a:tr h="452393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仕事を探した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ところ・方法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紹介又は連絡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をした会社名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仕事の内容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会社との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接触方法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結　果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53900802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○○警備会社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ガードマン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断られた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216652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知人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△△清掃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清掃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返事待ち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6404627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シルバー人材センター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該当なし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39589107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求職情報誌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××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建設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土木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電話で問い合わせ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断られた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61716622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□□商店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営業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返事待ち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6832329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1407442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70563810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8585854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49685118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12387422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5402550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2023218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9052068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8160606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31298796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23493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15505321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8674830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0139238"/>
                  </a:ext>
                </a:extLst>
              </a:tr>
              <a:tr h="25019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641341"/>
                  </a:ext>
                </a:extLst>
              </a:tr>
              <a:tr h="25019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仕事を探した日数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7106376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789DEB4E-7AAF-4398-A043-9AB085B6BBCF}"/>
              </a:ext>
            </a:extLst>
          </p:cNvPr>
          <p:cNvSpPr txBox="1"/>
          <p:nvPr/>
        </p:nvSpPr>
        <p:spPr>
          <a:xfrm>
            <a:off x="555208" y="7653332"/>
            <a:ext cx="5759214" cy="230832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228600" indent="-228600">
              <a:buFont typeface="+mj-lt"/>
              <a:buAutoNum type="arabicPeriod" startAt="2"/>
            </a:pP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収入の状況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C2766F9-A021-4177-8762-08D99F3D1EDF}"/>
              </a:ext>
            </a:extLst>
          </p:cNvPr>
          <p:cNvSpPr txBox="1"/>
          <p:nvPr/>
        </p:nvSpPr>
        <p:spPr>
          <a:xfrm>
            <a:off x="555208" y="9027799"/>
            <a:ext cx="180000" cy="230832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EF8428B1-4FCA-4A50-B341-7017FCCC3638}"/>
              </a:ext>
            </a:extLst>
          </p:cNvPr>
          <p:cNvSpPr/>
          <p:nvPr/>
        </p:nvSpPr>
        <p:spPr>
          <a:xfrm>
            <a:off x="755190" y="9078415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525096B7-B9AC-4B01-B690-2E39243883DA}"/>
              </a:ext>
            </a:extLst>
          </p:cNvPr>
          <p:cNvGrpSpPr/>
          <p:nvPr/>
        </p:nvGrpSpPr>
        <p:grpSpPr>
          <a:xfrm>
            <a:off x="523294" y="603858"/>
            <a:ext cx="1527587" cy="296099"/>
            <a:chOff x="4074450" y="1176404"/>
            <a:chExt cx="1527587" cy="296099"/>
          </a:xfrm>
          <a:noFill/>
        </p:grpSpPr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62FBE3A5-3564-4A28-86A0-9E9B1C7EF600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53D55E07-1BB8-4269-9554-9887A316D8B9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F46915C6-C4FB-40A1-91B8-E1E62CA965FA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A89F1138-BD75-47B6-98B8-6337FAE94478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946F550F-71FE-4F7C-B4F7-26B80D35FD4C}"/>
              </a:ext>
            </a:extLst>
          </p:cNvPr>
          <p:cNvGrpSpPr/>
          <p:nvPr/>
        </p:nvGrpSpPr>
        <p:grpSpPr>
          <a:xfrm>
            <a:off x="4501504" y="88477"/>
            <a:ext cx="2234607" cy="365760"/>
            <a:chOff x="3645000" y="1370007"/>
            <a:chExt cx="2234607" cy="365760"/>
          </a:xfrm>
          <a:noFill/>
        </p:grpSpPr>
        <p:sp>
          <p:nvSpPr>
            <p:cNvPr id="21" name="正方形/長方形 20">
              <a:extLst>
                <a:ext uri="{FF2B5EF4-FFF2-40B4-BE49-F238E27FC236}">
                  <a16:creationId xmlns:a16="http://schemas.microsoft.com/office/drawing/2014/main" id="{22E2BF99-3856-46C0-A7DB-4BFC7A7C96F2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D590EEB3-3416-4063-A72E-2DF4D178202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6FE0060E-8314-48EC-B9AA-35ED3EEA1C5A}"/>
              </a:ext>
            </a:extLst>
          </p:cNvPr>
          <p:cNvSpPr/>
          <p:nvPr/>
        </p:nvSpPr>
        <p:spPr>
          <a:xfrm>
            <a:off x="4500500" y="900880"/>
            <a:ext cx="64662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申告者住所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3440069-5BEB-4DA2-A9B7-D0197467547D}"/>
              </a:ext>
            </a:extLst>
          </p:cNvPr>
          <p:cNvSpPr/>
          <p:nvPr/>
        </p:nvSpPr>
        <p:spPr>
          <a:xfrm>
            <a:off x="523294" y="378933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4F36E4B-DE48-EE25-36A9-BEF4149BC37B}"/>
              </a:ext>
            </a:extLst>
          </p:cNvPr>
          <p:cNvSpPr/>
          <p:nvPr/>
        </p:nvSpPr>
        <p:spPr>
          <a:xfrm>
            <a:off x="4995582" y="1704026"/>
            <a:ext cx="542753" cy="13765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申告年月</a:t>
            </a:r>
          </a:p>
        </p:txBody>
      </p:sp>
    </p:spTree>
    <p:extLst>
      <p:ext uri="{BB962C8B-B14F-4D97-AF65-F5344CB8AC3E}">
        <p14:creationId xmlns:p14="http://schemas.microsoft.com/office/powerpoint/2010/main" val="411450096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</TotalTime>
  <Words>261</Words>
  <Application>Microsoft Office PowerPoint</Application>
  <PresentationFormat>A4 210 x 297 mm</PresentationFormat>
  <Paragraphs>169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26</cp:revision>
  <dcterms:created xsi:type="dcterms:W3CDTF">2022-01-20T04:34:58Z</dcterms:created>
  <dcterms:modified xsi:type="dcterms:W3CDTF">2024-03-22T02:51:08Z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1d79d86c-c96f-493f-8d04-3ef2c37b3339</vt:lpwstr>
  </property>
  <property fmtid="{D5CDD505-2E9C-101B-9397-08002B2CF9AE}" pid="15" name="MSIP_Label_436fffe2-e74d-4f21-833f-6f054a10cb50_ContentBits">
    <vt:lpwstr>0</vt:lpwstr>
  </property>
</Properties>
</file>

<file path=docProps/thumbnail.jpeg>
</file>