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 id="260"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2"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38" autoAdjust="0"/>
    <p:restoredTop sz="94660"/>
  </p:normalViewPr>
  <p:slideViewPr>
    <p:cSldViewPr snapToGrid="0" showGuides="1">
      <p:cViewPr varScale="1">
        <p:scale>
          <a:sx n="73" d="100"/>
          <a:sy n="73" d="100"/>
        </p:scale>
        <p:origin x="3264" y="60"/>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B90B33AC-2195-4B4E-9AB1-9A62B1F8F1AE}"/>
              </a:ext>
            </a:extLst>
          </p:cNvPr>
          <p:cNvSpPr/>
          <p:nvPr/>
        </p:nvSpPr>
        <p:spPr>
          <a:xfrm>
            <a:off x="518756" y="9486776"/>
            <a:ext cx="1617028"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en-US" altLang="ja-JP" sz="900" strike="sngStrike" dirty="0">
                <a:solidFill>
                  <a:srgbClr val="FF0000"/>
                </a:solidFill>
                <a:latin typeface="ＭＳ Ｐゴシック" panose="020B0600070205080204" pitchFamily="50" charset="-128"/>
                <a:ea typeface="ＭＳ Ｐゴシック" panose="020B0600070205080204" pitchFamily="50" charset="-128"/>
              </a:rPr>
              <a:t>QR</a:t>
            </a:r>
            <a:r>
              <a:rPr kumimoji="1" lang="ja-JP" altLang="en-US" sz="900" strike="sngStrike" dirty="0">
                <a:solidFill>
                  <a:srgbClr val="FF0000"/>
                </a:solidFill>
                <a:latin typeface="ＭＳ Ｐゴシック" panose="020B0600070205080204" pitchFamily="50" charset="-128"/>
                <a:ea typeface="ＭＳ Ｐゴシック" panose="020B0600070205080204" pitchFamily="50" charset="-128"/>
              </a:rPr>
              <a:t>コード</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二次元コード</a:t>
            </a:r>
            <a:r>
              <a:rPr kumimoji="1" lang="ja-JP" altLang="en-US" sz="900" dirty="0">
                <a:solidFill>
                  <a:srgbClr val="0070C0"/>
                </a:solidFill>
                <a:latin typeface="ＭＳ Ｐゴシック" panose="020B0600070205080204" pitchFamily="50" charset="-128"/>
                <a:ea typeface="ＭＳ Ｐゴシック" panose="020B0600070205080204" pitchFamily="50" charset="-128"/>
              </a:rPr>
              <a:t>・バーコード</a:t>
            </a:r>
            <a:endParaRPr kumimoji="1" lang="en-US" altLang="ja-JP" sz="900" dirty="0">
              <a:solidFill>
                <a:srgbClr val="0070C0"/>
              </a:solidFill>
              <a:latin typeface="ＭＳ Ｐゴシック" panose="020B0600070205080204" pitchFamily="50" charset="-128"/>
              <a:ea typeface="ＭＳ Ｐゴシック" panose="020B0600070205080204" pitchFamily="50" charset="-128"/>
            </a:endParaRPr>
          </a:p>
        </p:txBody>
      </p:sp>
      <p:sp>
        <p:nvSpPr>
          <p:cNvPr id="16" name="正方形/長方形 15">
            <a:extLst>
              <a:ext uri="{FF2B5EF4-FFF2-40B4-BE49-F238E27FC236}">
                <a16:creationId xmlns:a16="http://schemas.microsoft.com/office/drawing/2014/main" id="{15F37CC2-E767-4D7A-9BB8-877DA41FFCFB}"/>
              </a:ext>
            </a:extLst>
          </p:cNvPr>
          <p:cNvSpPr/>
          <p:nvPr/>
        </p:nvSpPr>
        <p:spPr>
          <a:xfrm>
            <a:off x="549393" y="540461"/>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 name="テキスト ボックス 2">
            <a:extLst>
              <a:ext uri="{FF2B5EF4-FFF2-40B4-BE49-F238E27FC236}">
                <a16:creationId xmlns:a16="http://schemas.microsoft.com/office/drawing/2014/main" id="{C8869A96-5747-4733-B33D-02F9CAAFA3AD}"/>
              </a:ext>
            </a:extLst>
          </p:cNvPr>
          <p:cNvSpPr txBox="1"/>
          <p:nvPr/>
        </p:nvSpPr>
        <p:spPr>
          <a:xfrm>
            <a:off x="525748" y="4368765"/>
            <a:ext cx="5759214" cy="1338828"/>
          </a:xfrm>
          <a:prstGeom prst="rect">
            <a:avLst/>
          </a:prstGeom>
          <a:noFill/>
        </p:spPr>
        <p:txBody>
          <a:bodyPr wrap="square" rtlCol="0">
            <a:spAutoFit/>
          </a:bodyPr>
          <a:lstStyle/>
          <a:p>
            <a:pPr marL="228600" indent="-228600" defTabSz="541338">
              <a:buFont typeface="+mj-lt"/>
              <a:buAutoNum type="arabicPeriod"/>
            </a:pPr>
            <a:r>
              <a:rPr kumimoji="1" lang="ja-JP" altLang="en-US" sz="900" dirty="0">
                <a:latin typeface="ＭＳ Ｐゴシック" panose="020B0600070205080204" pitchFamily="50" charset="-128"/>
                <a:ea typeface="ＭＳ Ｐゴシック" panose="020B0600070205080204" pitchFamily="50" charset="-128"/>
              </a:rPr>
              <a:t>保護を必要としなくなった事由</a:t>
            </a:r>
            <a:endParaRPr kumimoji="1" lang="en-US" altLang="ja-JP" sz="900" dirty="0">
              <a:latin typeface="ＭＳ Ｐゴシック" panose="020B0600070205080204" pitchFamily="50" charset="-128"/>
              <a:ea typeface="ＭＳ Ｐゴシック" panose="020B0600070205080204" pitchFamily="50" charset="-128"/>
            </a:endParaRPr>
          </a:p>
          <a:p>
            <a:pPr marL="228600" indent="-228600" defTabSz="541338">
              <a:buFont typeface="+mj-lt"/>
              <a:buAutoNum type="arabicPeriod"/>
            </a:pPr>
            <a:endParaRPr kumimoji="1" lang="en-US" altLang="ja-JP" sz="900" dirty="0">
              <a:latin typeface="ＭＳ Ｐゴシック" panose="020B0600070205080204" pitchFamily="50" charset="-128"/>
              <a:ea typeface="ＭＳ Ｐゴシック" panose="020B0600070205080204" pitchFamily="50" charset="-128"/>
            </a:endParaRPr>
          </a:p>
          <a:p>
            <a:pPr marL="228600" indent="-228600" defTabSz="541338">
              <a:buFont typeface="+mj-lt"/>
              <a:buAutoNum type="arabicPeriod"/>
            </a:pPr>
            <a:endParaRPr kumimoji="1" lang="en-US" altLang="ja-JP" sz="900" dirty="0">
              <a:latin typeface="ＭＳ Ｐゴシック" panose="020B0600070205080204" pitchFamily="50" charset="-128"/>
              <a:ea typeface="ＭＳ Ｐゴシック" panose="020B0600070205080204" pitchFamily="50" charset="-128"/>
            </a:endParaRPr>
          </a:p>
          <a:p>
            <a:pPr marL="228600" indent="-228600" defTabSz="541338">
              <a:buFont typeface="+mj-lt"/>
              <a:buAutoNum type="arabicPeriod"/>
            </a:pPr>
            <a:endParaRPr kumimoji="1" lang="en-US" altLang="ja-JP" sz="900" dirty="0">
              <a:latin typeface="ＭＳ Ｐゴシック" panose="020B0600070205080204" pitchFamily="50" charset="-128"/>
              <a:ea typeface="ＭＳ Ｐゴシック" panose="020B0600070205080204" pitchFamily="50" charset="-128"/>
            </a:endParaRPr>
          </a:p>
          <a:p>
            <a:pPr marL="228600" indent="-228600" defTabSz="541338">
              <a:buFont typeface="+mj-lt"/>
              <a:buAutoNum type="arabicPeriod"/>
            </a:pPr>
            <a:r>
              <a:rPr kumimoji="1" lang="ja-JP" altLang="en-US" sz="900" dirty="0">
                <a:latin typeface="ＭＳ Ｐゴシック" panose="020B0600070205080204" pitchFamily="50" charset="-128"/>
                <a:ea typeface="ＭＳ Ｐゴシック" panose="020B0600070205080204" pitchFamily="50" charset="-128"/>
              </a:rPr>
              <a:t>添付書類</a:t>
            </a:r>
            <a:endParaRPr kumimoji="1" lang="en-US" altLang="ja-JP" sz="900" dirty="0">
              <a:latin typeface="ＭＳ Ｐゴシック" panose="020B0600070205080204" pitchFamily="50" charset="-128"/>
              <a:ea typeface="ＭＳ Ｐゴシック" panose="020B0600070205080204" pitchFamily="50" charset="-128"/>
            </a:endParaRPr>
          </a:p>
          <a:p>
            <a:pPr marL="228600" indent="-228600" defTabSz="541338">
              <a:buFont typeface="+mj-lt"/>
              <a:buAutoNum type="arabicPeriod"/>
            </a:pPr>
            <a:endParaRPr kumimoji="1" lang="en-US" altLang="ja-JP" sz="900" dirty="0">
              <a:latin typeface="ＭＳ Ｐゴシック" panose="020B0600070205080204" pitchFamily="50" charset="-128"/>
              <a:ea typeface="ＭＳ Ｐゴシック" panose="020B0600070205080204" pitchFamily="50" charset="-128"/>
            </a:endParaRPr>
          </a:p>
          <a:p>
            <a:pPr marL="228600" indent="-228600" defTabSz="541338">
              <a:buFont typeface="+mj-lt"/>
              <a:buAutoNum type="arabicPeriod"/>
            </a:pPr>
            <a:endParaRPr kumimoji="1" lang="en-US" altLang="ja-JP" sz="900" dirty="0">
              <a:latin typeface="ＭＳ Ｐゴシック" panose="020B0600070205080204" pitchFamily="50" charset="-128"/>
              <a:ea typeface="ＭＳ Ｐゴシック" panose="020B0600070205080204" pitchFamily="50" charset="-128"/>
            </a:endParaRPr>
          </a:p>
          <a:p>
            <a:pPr marL="228600" indent="-228600" defTabSz="541338">
              <a:buFont typeface="+mj-lt"/>
              <a:buAutoNum type="arabicPeriod"/>
            </a:pPr>
            <a:endParaRPr kumimoji="1" lang="en-US" altLang="ja-JP" sz="900" dirty="0">
              <a:latin typeface="ＭＳ Ｐゴシック" panose="020B0600070205080204" pitchFamily="50" charset="-128"/>
              <a:ea typeface="ＭＳ Ｐゴシック" panose="020B0600070205080204" pitchFamily="50" charset="-128"/>
            </a:endParaRPr>
          </a:p>
          <a:p>
            <a:pPr marL="228600" indent="-228600" defTabSz="541338">
              <a:buFont typeface="+mj-lt"/>
              <a:buAutoNum type="arabicPeriod"/>
            </a:pPr>
            <a:r>
              <a:rPr kumimoji="1" lang="ja-JP" altLang="en-US" sz="900" dirty="0">
                <a:latin typeface="ＭＳ Ｐゴシック" panose="020B0600070205080204" pitchFamily="50" charset="-128"/>
                <a:ea typeface="ＭＳ Ｐゴシック" panose="020B0600070205080204" pitchFamily="50" charset="-128"/>
              </a:rPr>
              <a:t>世帯構成員</a:t>
            </a:r>
          </a:p>
        </p:txBody>
      </p:sp>
      <p:sp>
        <p:nvSpPr>
          <p:cNvPr id="17" name="テキスト ボックス 16">
            <a:extLst>
              <a:ext uri="{FF2B5EF4-FFF2-40B4-BE49-F238E27FC236}">
                <a16:creationId xmlns:a16="http://schemas.microsoft.com/office/drawing/2014/main" id="{4219B572-69BF-4892-A362-CF99C8BF0A94}"/>
              </a:ext>
            </a:extLst>
          </p:cNvPr>
          <p:cNvSpPr txBox="1"/>
          <p:nvPr/>
        </p:nvSpPr>
        <p:spPr>
          <a:xfrm>
            <a:off x="573037" y="1404743"/>
            <a:ext cx="5759214" cy="260852"/>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就労自立給付金申請書</a:t>
            </a:r>
          </a:p>
        </p:txBody>
      </p:sp>
      <p:sp>
        <p:nvSpPr>
          <p:cNvPr id="12" name="テキスト ボックス 11">
            <a:extLst>
              <a:ext uri="{FF2B5EF4-FFF2-40B4-BE49-F238E27FC236}">
                <a16:creationId xmlns:a16="http://schemas.microsoft.com/office/drawing/2014/main" id="{CBDAD2F0-84FB-41AB-B881-80588BC8BE9D}"/>
              </a:ext>
            </a:extLst>
          </p:cNvPr>
          <p:cNvSpPr txBox="1"/>
          <p:nvPr/>
        </p:nvSpPr>
        <p:spPr>
          <a:xfrm>
            <a:off x="573037" y="3243259"/>
            <a:ext cx="5759214"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　　下記のとおり、相違ありませんので、就労自立給付金の支給について必要書類を添えて申請します。</a:t>
            </a:r>
          </a:p>
        </p:txBody>
      </p:sp>
      <p:sp>
        <p:nvSpPr>
          <p:cNvPr id="13" name="テキスト ボックス 12">
            <a:extLst>
              <a:ext uri="{FF2B5EF4-FFF2-40B4-BE49-F238E27FC236}">
                <a16:creationId xmlns:a16="http://schemas.microsoft.com/office/drawing/2014/main" id="{4B0B1533-3F7D-4094-8A8B-71BA6DD6BB96}"/>
              </a:ext>
            </a:extLst>
          </p:cNvPr>
          <p:cNvSpPr txBox="1"/>
          <p:nvPr/>
        </p:nvSpPr>
        <p:spPr>
          <a:xfrm>
            <a:off x="525748" y="4063809"/>
            <a:ext cx="5759214" cy="138499"/>
          </a:xfrm>
          <a:prstGeom prst="rect">
            <a:avLst/>
          </a:prstGeom>
          <a:noFill/>
        </p:spPr>
        <p:txBody>
          <a:bodyPr wrap="square" lIns="0" tIns="0" rIns="0" bIns="0" rtlCol="0" anchor="ctr" anchorCtr="0">
            <a:spAutoFit/>
          </a:bodyPr>
          <a:lstStyle/>
          <a:p>
            <a:pPr algn="ctr" defTabSz="541338"/>
            <a:r>
              <a:rPr kumimoji="1" lang="ja-JP" altLang="en-US" sz="900" dirty="0">
                <a:latin typeface="ＭＳ Ｐゴシック" panose="020B0600070205080204" pitchFamily="50" charset="-128"/>
                <a:ea typeface="ＭＳ Ｐゴシック" panose="020B0600070205080204" pitchFamily="50" charset="-128"/>
              </a:rPr>
              <a:t>記</a:t>
            </a:r>
          </a:p>
        </p:txBody>
      </p:sp>
      <p:graphicFrame>
        <p:nvGraphicFramePr>
          <p:cNvPr id="4" name="表 3">
            <a:extLst>
              <a:ext uri="{FF2B5EF4-FFF2-40B4-BE49-F238E27FC236}">
                <a16:creationId xmlns:a16="http://schemas.microsoft.com/office/drawing/2014/main" id="{35388C8B-D855-4805-8C3A-289A5163F048}"/>
              </a:ext>
            </a:extLst>
          </p:cNvPr>
          <p:cNvGraphicFramePr>
            <a:graphicFrameLocks noGrp="1"/>
          </p:cNvGraphicFramePr>
          <p:nvPr>
            <p:extLst>
              <p:ext uri="{D42A27DB-BD31-4B8C-83A1-F6EECF244321}">
                <p14:modId xmlns:p14="http://schemas.microsoft.com/office/powerpoint/2010/main" val="1340650835"/>
              </p:ext>
            </p:extLst>
          </p:nvPr>
        </p:nvGraphicFramePr>
        <p:xfrm>
          <a:off x="549392" y="5707592"/>
          <a:ext cx="5735568" cy="3425154"/>
        </p:xfrm>
        <a:graphic>
          <a:graphicData uri="http://schemas.openxmlformats.org/drawingml/2006/table">
            <a:tbl>
              <a:tblPr firstRow="1" firstCol="1" bandRow="1"/>
              <a:tblGrid>
                <a:gridCol w="2293822">
                  <a:extLst>
                    <a:ext uri="{9D8B030D-6E8A-4147-A177-3AD203B41FA5}">
                      <a16:colId xmlns:a16="http://schemas.microsoft.com/office/drawing/2014/main" val="1257721022"/>
                    </a:ext>
                  </a:extLst>
                </a:gridCol>
                <a:gridCol w="1340370">
                  <a:extLst>
                    <a:ext uri="{9D8B030D-6E8A-4147-A177-3AD203B41FA5}">
                      <a16:colId xmlns:a16="http://schemas.microsoft.com/office/drawing/2014/main" val="3891407993"/>
                    </a:ext>
                  </a:extLst>
                </a:gridCol>
                <a:gridCol w="2101376">
                  <a:extLst>
                    <a:ext uri="{9D8B030D-6E8A-4147-A177-3AD203B41FA5}">
                      <a16:colId xmlns:a16="http://schemas.microsoft.com/office/drawing/2014/main" val="4085906046"/>
                    </a:ext>
                  </a:extLst>
                </a:gridCol>
              </a:tblGrid>
              <a:tr h="162000">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氏　名</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性　別</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生　年　月　日</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78704357"/>
                  </a:ext>
                </a:extLst>
              </a:tr>
              <a:tr h="543859">
                <a:tc>
                  <a:txBody>
                    <a:bodyPr/>
                    <a:lstStyle/>
                    <a:p>
                      <a:pPr algn="ct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ct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歳）</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6921643"/>
                  </a:ext>
                </a:extLst>
              </a:tr>
              <a:tr h="543859">
                <a:tc>
                  <a:txBody>
                    <a:bodyPr/>
                    <a:lstStyle/>
                    <a:p>
                      <a:pPr algn="ct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en-US" altLang="ja-JP"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en-US"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男　　・　　女</a:t>
                      </a:r>
                      <a:endPar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ja-JP"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年</a:t>
                      </a:r>
                      <a:r>
                        <a:rPr kumimoji="1" lang="ja-JP" altLang="en-US"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ja-JP"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月　</a:t>
                      </a:r>
                      <a:r>
                        <a:rPr kumimoji="1" lang="ja-JP" altLang="en-US"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ja-JP"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日</a:t>
                      </a:r>
                      <a:endParaRPr kumimoji="1" lang="en-US" altLang="ja-JP"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endParaRPr kumimoji="1" lang="ja-JP" altLang="ja-JP"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ja-JP"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en-US"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ja-JP"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歳）</a:t>
                      </a:r>
                      <a:endPar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75597043"/>
                  </a:ext>
                </a:extLst>
              </a:tr>
              <a:tr h="543859">
                <a:tc>
                  <a:txBody>
                    <a:bodyPr/>
                    <a:lstStyle/>
                    <a:p>
                      <a:pPr algn="ct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en-US" altLang="ja-JP"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en-US"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男　　・　　女</a:t>
                      </a:r>
                      <a:endPar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ja-JP"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年</a:t>
                      </a:r>
                      <a:r>
                        <a:rPr kumimoji="1" lang="ja-JP" altLang="en-US"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ja-JP"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月　</a:t>
                      </a:r>
                      <a:r>
                        <a:rPr kumimoji="1" lang="ja-JP" altLang="en-US"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ja-JP"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日</a:t>
                      </a:r>
                      <a:endParaRPr kumimoji="1" lang="en-US" altLang="ja-JP"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endParaRPr kumimoji="1" lang="ja-JP" altLang="ja-JP"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ja-JP"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en-US"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ja-JP"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歳）</a:t>
                      </a:r>
                      <a:endPar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6282631"/>
                  </a:ext>
                </a:extLst>
              </a:tr>
              <a:tr h="543859">
                <a:tc>
                  <a:txBody>
                    <a:bodyPr/>
                    <a:lstStyle/>
                    <a:p>
                      <a:pPr algn="ct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男　　・　　女</a:t>
                      </a:r>
                      <a:endPar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年</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月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日</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endPar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歳）</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988321"/>
                  </a:ext>
                </a:extLst>
              </a:tr>
              <a:tr h="543859">
                <a:tc>
                  <a:txBody>
                    <a:bodyPr/>
                    <a:lstStyle/>
                    <a:p>
                      <a:pPr algn="ct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男　　・　　女</a:t>
                      </a:r>
                      <a:endPar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年</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月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日</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endPar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歳）</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16262279"/>
                  </a:ext>
                </a:extLst>
              </a:tr>
              <a:tr h="543859">
                <a:tc>
                  <a:txBody>
                    <a:bodyPr/>
                    <a:lstStyle/>
                    <a:p>
                      <a:pPr algn="ct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男　　・　　女</a:t>
                      </a:r>
                      <a:endPar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年</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月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日</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endPar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歳）</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53387028"/>
                  </a:ext>
                </a:extLst>
              </a:tr>
            </a:tbl>
          </a:graphicData>
        </a:graphic>
      </p:graphicFrame>
      <p:grpSp>
        <p:nvGrpSpPr>
          <p:cNvPr id="21" name="グループ化 20">
            <a:extLst>
              <a:ext uri="{FF2B5EF4-FFF2-40B4-BE49-F238E27FC236}">
                <a16:creationId xmlns:a16="http://schemas.microsoft.com/office/drawing/2014/main" id="{383277E3-935F-4116-8754-B8123488AA4F}"/>
              </a:ext>
            </a:extLst>
          </p:cNvPr>
          <p:cNvGrpSpPr/>
          <p:nvPr/>
        </p:nvGrpSpPr>
        <p:grpSpPr>
          <a:xfrm>
            <a:off x="606756" y="1706749"/>
            <a:ext cx="1527587" cy="296099"/>
            <a:chOff x="4074450" y="1176404"/>
            <a:chExt cx="1527587" cy="296099"/>
          </a:xfrm>
          <a:noFill/>
        </p:grpSpPr>
        <p:sp>
          <p:nvSpPr>
            <p:cNvPr id="22" name="正方形/長方形 21">
              <a:extLst>
                <a:ext uri="{FF2B5EF4-FFF2-40B4-BE49-F238E27FC236}">
                  <a16:creationId xmlns:a16="http://schemas.microsoft.com/office/drawing/2014/main" id="{5A2588A1-0DAB-4764-B7FA-FD9C99AA269A}"/>
                </a:ext>
              </a:extLst>
            </p:cNvPr>
            <p:cNvSpPr/>
            <p:nvPr/>
          </p:nvSpPr>
          <p:spPr>
            <a:xfrm>
              <a:off x="4074450" y="1176404"/>
              <a:ext cx="875456" cy="126663"/>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24" name="正方形/長方形 23">
              <a:extLst>
                <a:ext uri="{FF2B5EF4-FFF2-40B4-BE49-F238E27FC236}">
                  <a16:creationId xmlns:a16="http://schemas.microsoft.com/office/drawing/2014/main" id="{31BB6FB5-8DAD-4A3A-BB3B-77E604A3A0BE}"/>
                </a:ext>
              </a:extLst>
            </p:cNvPr>
            <p:cNvSpPr/>
            <p:nvPr/>
          </p:nvSpPr>
          <p:spPr>
            <a:xfrm>
              <a:off x="5301162" y="1340123"/>
              <a:ext cx="300875"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25" name="正方形/長方形 24">
              <a:extLst>
                <a:ext uri="{FF2B5EF4-FFF2-40B4-BE49-F238E27FC236}">
                  <a16:creationId xmlns:a16="http://schemas.microsoft.com/office/drawing/2014/main" id="{79374A61-1B82-4F2F-BD00-C1D4FBC9CD8E}"/>
                </a:ext>
              </a:extLst>
            </p:cNvPr>
            <p:cNvSpPr/>
            <p:nvPr/>
          </p:nvSpPr>
          <p:spPr>
            <a:xfrm>
              <a:off x="4075172" y="1343915"/>
              <a:ext cx="646624"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26" name="正方形/長方形 25">
              <a:extLst>
                <a:ext uri="{FF2B5EF4-FFF2-40B4-BE49-F238E27FC236}">
                  <a16:creationId xmlns:a16="http://schemas.microsoft.com/office/drawing/2014/main" id="{A35065A3-3ABE-425B-8AAF-9873DDF88F16}"/>
                </a:ext>
              </a:extLst>
            </p:cNvPr>
            <p:cNvSpPr/>
            <p:nvPr/>
          </p:nvSpPr>
          <p:spPr>
            <a:xfrm>
              <a:off x="4760009" y="1340737"/>
              <a:ext cx="501058"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grpSp>
      <p:sp>
        <p:nvSpPr>
          <p:cNvPr id="18" name="テキスト ボックス 17">
            <a:extLst>
              <a:ext uri="{FF2B5EF4-FFF2-40B4-BE49-F238E27FC236}">
                <a16:creationId xmlns:a16="http://schemas.microsoft.com/office/drawing/2014/main" id="{C5F9369C-B556-402E-9157-5EA8A6BDF201}"/>
              </a:ext>
            </a:extLst>
          </p:cNvPr>
          <p:cNvSpPr txBox="1"/>
          <p:nvPr/>
        </p:nvSpPr>
        <p:spPr>
          <a:xfrm>
            <a:off x="4532195" y="815087"/>
            <a:ext cx="1776412"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　　　　　　　　年　　　　　月　　　　　日</a:t>
            </a:r>
          </a:p>
        </p:txBody>
      </p:sp>
      <p:grpSp>
        <p:nvGrpSpPr>
          <p:cNvPr id="19" name="グループ化 18">
            <a:extLst>
              <a:ext uri="{FF2B5EF4-FFF2-40B4-BE49-F238E27FC236}">
                <a16:creationId xmlns:a16="http://schemas.microsoft.com/office/drawing/2014/main" id="{81CE1D93-BC7F-4F1D-8702-616918AD4AAD}"/>
              </a:ext>
            </a:extLst>
          </p:cNvPr>
          <p:cNvGrpSpPr/>
          <p:nvPr/>
        </p:nvGrpSpPr>
        <p:grpSpPr>
          <a:xfrm>
            <a:off x="4097644" y="191084"/>
            <a:ext cx="2234607" cy="365760"/>
            <a:chOff x="3645000" y="1370007"/>
            <a:chExt cx="2234607" cy="365760"/>
          </a:xfrm>
          <a:noFill/>
        </p:grpSpPr>
        <p:sp>
          <p:nvSpPr>
            <p:cNvPr id="27" name="正方形/長方形 26">
              <a:extLst>
                <a:ext uri="{FF2B5EF4-FFF2-40B4-BE49-F238E27FC236}">
                  <a16:creationId xmlns:a16="http://schemas.microsoft.com/office/drawing/2014/main" id="{EC89A7EE-1002-4A56-8266-908FF443A4B6}"/>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28" name="正方形/長方形 27">
              <a:extLst>
                <a:ext uri="{FF2B5EF4-FFF2-40B4-BE49-F238E27FC236}">
                  <a16:creationId xmlns:a16="http://schemas.microsoft.com/office/drawing/2014/main" id="{6EA6A67E-2E22-4A8D-9C86-AE7E309AC7BF}"/>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grpSp>
        <p:nvGrpSpPr>
          <p:cNvPr id="2" name="グループ化 1">
            <a:extLst>
              <a:ext uri="{FF2B5EF4-FFF2-40B4-BE49-F238E27FC236}">
                <a16:creationId xmlns:a16="http://schemas.microsoft.com/office/drawing/2014/main" id="{92252113-933E-4398-AB1C-6B031EEE9E99}"/>
              </a:ext>
            </a:extLst>
          </p:cNvPr>
          <p:cNvGrpSpPr/>
          <p:nvPr/>
        </p:nvGrpSpPr>
        <p:grpSpPr>
          <a:xfrm>
            <a:off x="3429000" y="2347646"/>
            <a:ext cx="1187901" cy="704628"/>
            <a:chOff x="3745766" y="2392751"/>
            <a:chExt cx="1187901" cy="704628"/>
          </a:xfrm>
          <a:noFill/>
        </p:grpSpPr>
        <p:sp>
          <p:nvSpPr>
            <p:cNvPr id="20" name="テキスト ボックス 19">
              <a:extLst>
                <a:ext uri="{FF2B5EF4-FFF2-40B4-BE49-F238E27FC236}">
                  <a16:creationId xmlns:a16="http://schemas.microsoft.com/office/drawing/2014/main" id="{FC0D26DF-72A3-46F2-9045-D63280B4B381}"/>
                </a:ext>
              </a:extLst>
            </p:cNvPr>
            <p:cNvSpPr txBox="1"/>
            <p:nvPr/>
          </p:nvSpPr>
          <p:spPr>
            <a:xfrm>
              <a:off x="4115179" y="2392751"/>
              <a:ext cx="802944" cy="138499"/>
            </a:xfrm>
            <a:prstGeom prst="rect">
              <a:avLst/>
            </a:prstGeom>
            <a:grpFill/>
          </p:spPr>
          <p:txBody>
            <a:bodyPr wrap="square" lIns="0" tIns="0" rIns="0" bIns="0" rtlCol="0" anchor="ctr" anchorCtr="0">
              <a:spAutoFit/>
            </a:bodyPr>
            <a:lstStyle/>
            <a:p>
              <a:pPr defTabSz="541338">
                <a:tabLst>
                  <a:tab pos="4030663" algn="l"/>
                </a:tabLst>
              </a:pPr>
              <a:r>
                <a:rPr kumimoji="1" lang="ja-JP" altLang="en-US" sz="900" dirty="0">
                  <a:latin typeface="ＭＳ Ｐゴシック" panose="020B0600070205080204" pitchFamily="50" charset="-128"/>
                  <a:ea typeface="ＭＳ Ｐゴシック" panose="020B0600070205080204" pitchFamily="50" charset="-128"/>
                </a:rPr>
                <a:t>　住所又は居所</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30" name="テキスト ボックス 29">
              <a:extLst>
                <a:ext uri="{FF2B5EF4-FFF2-40B4-BE49-F238E27FC236}">
                  <a16:creationId xmlns:a16="http://schemas.microsoft.com/office/drawing/2014/main" id="{BE00DC64-7126-4971-B7C8-693FEB23FCE2}"/>
                </a:ext>
              </a:extLst>
            </p:cNvPr>
            <p:cNvSpPr txBox="1"/>
            <p:nvPr/>
          </p:nvSpPr>
          <p:spPr>
            <a:xfrm>
              <a:off x="3745766" y="2399836"/>
              <a:ext cx="478387" cy="138499"/>
            </a:xfrm>
            <a:prstGeom prst="rect">
              <a:avLst/>
            </a:prstGeom>
            <a:grpFill/>
          </p:spPr>
          <p:txBody>
            <a:bodyPr wrap="square" lIns="0" tIns="0" rIns="0" bIns="0" rtlCol="0" anchor="ctr" anchorCtr="0">
              <a:spAutoFit/>
            </a:bodyPr>
            <a:lstStyle/>
            <a:p>
              <a:pPr defTabSz="541338">
                <a:tabLst>
                  <a:tab pos="4030663" algn="l"/>
                </a:tabLst>
              </a:pPr>
              <a:r>
                <a:rPr kumimoji="1" lang="ja-JP" altLang="en-US" sz="900" dirty="0">
                  <a:latin typeface="ＭＳ Ｐゴシック" panose="020B0600070205080204" pitchFamily="50" charset="-128"/>
                  <a:ea typeface="ＭＳ Ｐゴシック" panose="020B0600070205080204" pitchFamily="50" charset="-128"/>
                </a:rPr>
                <a:t>申請者　　</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31" name="テキスト ボックス 30">
              <a:extLst>
                <a:ext uri="{FF2B5EF4-FFF2-40B4-BE49-F238E27FC236}">
                  <a16:creationId xmlns:a16="http://schemas.microsoft.com/office/drawing/2014/main" id="{251360C5-18DD-4458-ADC1-AA2881CEB445}"/>
                </a:ext>
              </a:extLst>
            </p:cNvPr>
            <p:cNvSpPr txBox="1"/>
            <p:nvPr/>
          </p:nvSpPr>
          <p:spPr>
            <a:xfrm>
              <a:off x="4130723" y="2709527"/>
              <a:ext cx="802944" cy="138499"/>
            </a:xfrm>
            <a:prstGeom prst="rect">
              <a:avLst/>
            </a:prstGeom>
            <a:grpFill/>
          </p:spPr>
          <p:txBody>
            <a:bodyPr wrap="square" lIns="0" tIns="0" rIns="0" bIns="0" rtlCol="0" anchor="ctr" anchorCtr="0">
              <a:spAutoFit/>
            </a:bodyPr>
            <a:lstStyle/>
            <a:p>
              <a:pPr defTabSz="541338">
                <a:tabLst>
                  <a:tab pos="4030663" algn="l"/>
                </a:tabLst>
              </a:pPr>
              <a:r>
                <a:rPr kumimoji="1" lang="ja-JP" altLang="en-US" sz="900" dirty="0">
                  <a:latin typeface="ＭＳ Ｐゴシック" panose="020B0600070205080204" pitchFamily="50" charset="-128"/>
                  <a:ea typeface="ＭＳ Ｐゴシック" panose="020B0600070205080204" pitchFamily="50" charset="-128"/>
                </a:rPr>
                <a:t>　氏名</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6" name="テキスト ボックス 5">
              <a:extLst>
                <a:ext uri="{FF2B5EF4-FFF2-40B4-BE49-F238E27FC236}">
                  <a16:creationId xmlns:a16="http://schemas.microsoft.com/office/drawing/2014/main" id="{151D9FF1-3B52-C67D-D412-3A3ED7B100A1}"/>
                </a:ext>
              </a:extLst>
            </p:cNvPr>
            <p:cNvSpPr txBox="1"/>
            <p:nvPr/>
          </p:nvSpPr>
          <p:spPr>
            <a:xfrm>
              <a:off x="4130723" y="2958880"/>
              <a:ext cx="802944" cy="138499"/>
            </a:xfrm>
            <a:prstGeom prst="rect">
              <a:avLst/>
            </a:prstGeom>
            <a:grpFill/>
          </p:spPr>
          <p:txBody>
            <a:bodyPr wrap="square" lIns="0" tIns="0" rIns="0" bIns="0" rtlCol="0" anchor="ctr" anchorCtr="0">
              <a:spAutoFit/>
            </a:bodyPr>
            <a:lstStyle/>
            <a:p>
              <a:pPr defTabSz="541338">
                <a:tabLst>
                  <a:tab pos="4030663" algn="l"/>
                </a:tabLst>
              </a:pPr>
              <a:r>
                <a:rPr kumimoji="1" lang="ja-JP" altLang="en-US" sz="900" dirty="0">
                  <a:solidFill>
                    <a:srgbClr val="FF0000"/>
                  </a:solidFill>
                  <a:latin typeface="ＭＳ Ｐゴシック" panose="020B0600070205080204" pitchFamily="50" charset="-128"/>
                  <a:ea typeface="ＭＳ Ｐゴシック" panose="020B0600070205080204" pitchFamily="50" charset="-128"/>
                </a:rPr>
                <a:t>個人番号</a:t>
              </a: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p:txBody>
        </p:sp>
      </p:grpSp>
      <p:sp>
        <p:nvSpPr>
          <p:cNvPr id="23" name="正方形/長方形 22">
            <a:extLst>
              <a:ext uri="{FF2B5EF4-FFF2-40B4-BE49-F238E27FC236}">
                <a16:creationId xmlns:a16="http://schemas.microsoft.com/office/drawing/2014/main" id="{CF225069-6440-4901-AE16-13542F6B69F5}"/>
              </a:ext>
            </a:extLst>
          </p:cNvPr>
          <p:cNvSpPr/>
          <p:nvPr/>
        </p:nvSpPr>
        <p:spPr>
          <a:xfrm>
            <a:off x="549393" y="750287"/>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9" name="正方形/長方形 28">
            <a:extLst>
              <a:ext uri="{FF2B5EF4-FFF2-40B4-BE49-F238E27FC236}">
                <a16:creationId xmlns:a16="http://schemas.microsoft.com/office/drawing/2014/main" id="{1D32F056-A2DC-4D81-A149-AF4B27A9ED88}"/>
              </a:ext>
            </a:extLst>
          </p:cNvPr>
          <p:cNvSpPr/>
          <p:nvPr/>
        </p:nvSpPr>
        <p:spPr>
          <a:xfrm>
            <a:off x="4700769" y="2356545"/>
            <a:ext cx="671331"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申請者住所</a:t>
            </a:r>
          </a:p>
        </p:txBody>
      </p:sp>
      <p:sp>
        <p:nvSpPr>
          <p:cNvPr id="32" name="正方形/長方形 31">
            <a:extLst>
              <a:ext uri="{FF2B5EF4-FFF2-40B4-BE49-F238E27FC236}">
                <a16:creationId xmlns:a16="http://schemas.microsoft.com/office/drawing/2014/main" id="{1455B264-9D00-477E-A798-79D05ABDF3CB}"/>
              </a:ext>
            </a:extLst>
          </p:cNvPr>
          <p:cNvSpPr/>
          <p:nvPr/>
        </p:nvSpPr>
        <p:spPr>
          <a:xfrm>
            <a:off x="728817" y="6067069"/>
            <a:ext cx="190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0000"/>
                </a:solidFill>
                <a:latin typeface="ＭＳ Ｐゴシック" panose="020B0600070205080204" pitchFamily="50" charset="-128"/>
                <a:ea typeface="ＭＳ Ｐゴシック" panose="020B0600070205080204" pitchFamily="50" charset="-128"/>
              </a:rPr>
              <a:t>世帯員氏名</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34" name="正方形/長方形 33">
            <a:extLst>
              <a:ext uri="{FF2B5EF4-FFF2-40B4-BE49-F238E27FC236}">
                <a16:creationId xmlns:a16="http://schemas.microsoft.com/office/drawing/2014/main" id="{15CFFD44-980D-4730-9106-AF36E237C107}"/>
              </a:ext>
            </a:extLst>
          </p:cNvPr>
          <p:cNvSpPr/>
          <p:nvPr/>
        </p:nvSpPr>
        <p:spPr>
          <a:xfrm>
            <a:off x="3151387" y="6067069"/>
            <a:ext cx="756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世帯員性別</a:t>
            </a:r>
          </a:p>
        </p:txBody>
      </p:sp>
      <p:sp>
        <p:nvSpPr>
          <p:cNvPr id="35" name="正方形/長方形 34">
            <a:extLst>
              <a:ext uri="{FF2B5EF4-FFF2-40B4-BE49-F238E27FC236}">
                <a16:creationId xmlns:a16="http://schemas.microsoft.com/office/drawing/2014/main" id="{EB5C3A8A-31BE-42DB-9734-5BC31335886A}"/>
              </a:ext>
            </a:extLst>
          </p:cNvPr>
          <p:cNvSpPr/>
          <p:nvPr/>
        </p:nvSpPr>
        <p:spPr>
          <a:xfrm>
            <a:off x="4708389" y="5967827"/>
            <a:ext cx="109217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生年月日</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36" name="正方形/長方形 35">
            <a:extLst>
              <a:ext uri="{FF2B5EF4-FFF2-40B4-BE49-F238E27FC236}">
                <a16:creationId xmlns:a16="http://schemas.microsoft.com/office/drawing/2014/main" id="{BF1734C1-48CA-44AC-A703-AC76B38681AA}"/>
              </a:ext>
            </a:extLst>
          </p:cNvPr>
          <p:cNvSpPr/>
          <p:nvPr/>
        </p:nvSpPr>
        <p:spPr>
          <a:xfrm>
            <a:off x="5049415" y="6196669"/>
            <a:ext cx="34728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年齢</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 name="正方形/長方形 6">
            <a:extLst>
              <a:ext uri="{FF2B5EF4-FFF2-40B4-BE49-F238E27FC236}">
                <a16:creationId xmlns:a16="http://schemas.microsoft.com/office/drawing/2014/main" id="{34A3F334-98A7-FC7B-88E0-AD3858C6105F}"/>
              </a:ext>
            </a:extLst>
          </p:cNvPr>
          <p:cNvSpPr/>
          <p:nvPr/>
        </p:nvSpPr>
        <p:spPr>
          <a:xfrm>
            <a:off x="4700769" y="2918742"/>
            <a:ext cx="671331"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FF0000"/>
                </a:solidFill>
                <a:latin typeface="ＭＳ Ｐゴシック" panose="020B0600070205080204" pitchFamily="50" charset="-128"/>
                <a:ea typeface="ＭＳ Ｐゴシック" panose="020B0600070205080204" pitchFamily="50" charset="-128"/>
              </a:rPr>
              <a:t>個人番号</a:t>
            </a:r>
          </a:p>
        </p:txBody>
      </p:sp>
    </p:spTree>
    <p:extLst>
      <p:ext uri="{BB962C8B-B14F-4D97-AF65-F5344CB8AC3E}">
        <p14:creationId xmlns:p14="http://schemas.microsoft.com/office/powerpoint/2010/main" val="17806468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7BA287BB-D902-4850-9835-08024C0990F5}"/>
              </a:ext>
            </a:extLst>
          </p:cNvPr>
          <p:cNvSpPr txBox="1"/>
          <p:nvPr/>
        </p:nvSpPr>
        <p:spPr>
          <a:xfrm>
            <a:off x="549393" y="1336354"/>
            <a:ext cx="5759214" cy="138499"/>
          </a:xfrm>
          <a:prstGeom prst="rect">
            <a:avLst/>
          </a:prstGeom>
          <a:noFill/>
        </p:spPr>
        <p:txBody>
          <a:bodyPr wrap="square" lIns="0" tIns="0" rIns="0" bIns="0" rtlCol="0" anchor="ctr" anchorCtr="0">
            <a:spAutoFit/>
          </a:bodyPr>
          <a:lstStyle/>
          <a:p>
            <a:pPr defTabSz="541338"/>
            <a:r>
              <a:rPr kumimoji="1" lang="en-US" altLang="ja-JP" sz="900" dirty="0">
                <a:latin typeface="ＭＳ Ｐゴシック" panose="020B0600070205080204" pitchFamily="50" charset="-128"/>
                <a:ea typeface="ＭＳ Ｐゴシック" panose="020B0600070205080204" pitchFamily="50" charset="-128"/>
              </a:rPr>
              <a:t>4</a:t>
            </a:r>
            <a:r>
              <a:rPr kumimoji="1" lang="ja-JP" altLang="en-US" sz="900" dirty="0">
                <a:latin typeface="ＭＳ Ｐゴシック" panose="020B0600070205080204" pitchFamily="50" charset="-128"/>
                <a:ea typeface="ＭＳ Ｐゴシック" panose="020B0600070205080204" pitchFamily="50" charset="-128"/>
              </a:rPr>
              <a:t>　就労自立給付金振込先</a:t>
            </a:r>
          </a:p>
        </p:txBody>
      </p:sp>
      <p:sp>
        <p:nvSpPr>
          <p:cNvPr id="3" name="テキスト ボックス 2">
            <a:extLst>
              <a:ext uri="{FF2B5EF4-FFF2-40B4-BE49-F238E27FC236}">
                <a16:creationId xmlns:a16="http://schemas.microsoft.com/office/drawing/2014/main" id="{603B19DC-03E3-43EE-8D57-AF3ABE5A74D6}"/>
              </a:ext>
            </a:extLst>
          </p:cNvPr>
          <p:cNvSpPr txBox="1"/>
          <p:nvPr/>
        </p:nvSpPr>
        <p:spPr>
          <a:xfrm>
            <a:off x="549393" y="1558003"/>
            <a:ext cx="5759214" cy="276999"/>
          </a:xfrm>
          <a:prstGeom prst="rect">
            <a:avLst/>
          </a:prstGeom>
          <a:noFill/>
        </p:spPr>
        <p:txBody>
          <a:bodyPr wrap="square" lIns="0" tIns="0" rIns="0" bIns="0" rtlCol="0" anchor="ctr" anchorCtr="0">
            <a:spAutoFit/>
          </a:bodyPr>
          <a:lstStyle/>
          <a:p>
            <a:pPr marL="93663" indent="-93663" defTabSz="541338"/>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　この給付金においては公金受取口座登録制度の適用がありませんので、公金受取口座を保護費の受取に利用している場合のみ、下記に記載をお願いいたします。</a:t>
            </a:r>
          </a:p>
        </p:txBody>
      </p:sp>
      <p:sp>
        <p:nvSpPr>
          <p:cNvPr id="4" name="テキスト ボックス 3">
            <a:extLst>
              <a:ext uri="{FF2B5EF4-FFF2-40B4-BE49-F238E27FC236}">
                <a16:creationId xmlns:a16="http://schemas.microsoft.com/office/drawing/2014/main" id="{6B5A0B92-AD05-44E7-B4E2-73EEA94EB05A}"/>
              </a:ext>
            </a:extLst>
          </p:cNvPr>
          <p:cNvSpPr txBox="1"/>
          <p:nvPr/>
        </p:nvSpPr>
        <p:spPr>
          <a:xfrm>
            <a:off x="549393" y="2296474"/>
            <a:ext cx="749182"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金融機関名</a:t>
            </a:r>
          </a:p>
        </p:txBody>
      </p:sp>
      <p:sp>
        <p:nvSpPr>
          <p:cNvPr id="5" name="テキスト ボックス 4">
            <a:extLst>
              <a:ext uri="{FF2B5EF4-FFF2-40B4-BE49-F238E27FC236}">
                <a16:creationId xmlns:a16="http://schemas.microsoft.com/office/drawing/2014/main" id="{B6215EE3-1675-4765-9862-2CDE4CDB2160}"/>
              </a:ext>
            </a:extLst>
          </p:cNvPr>
          <p:cNvSpPr txBox="1"/>
          <p:nvPr/>
        </p:nvSpPr>
        <p:spPr>
          <a:xfrm>
            <a:off x="549393" y="2937824"/>
            <a:ext cx="749182"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支店名</a:t>
            </a:r>
          </a:p>
        </p:txBody>
      </p:sp>
      <p:sp>
        <p:nvSpPr>
          <p:cNvPr id="6" name="テキスト ボックス 5">
            <a:extLst>
              <a:ext uri="{FF2B5EF4-FFF2-40B4-BE49-F238E27FC236}">
                <a16:creationId xmlns:a16="http://schemas.microsoft.com/office/drawing/2014/main" id="{F023EE1B-0A44-4AAC-9DB5-3FB246E1A453}"/>
              </a:ext>
            </a:extLst>
          </p:cNvPr>
          <p:cNvSpPr txBox="1"/>
          <p:nvPr/>
        </p:nvSpPr>
        <p:spPr>
          <a:xfrm>
            <a:off x="549393" y="3668074"/>
            <a:ext cx="749182"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記　　号</a:t>
            </a:r>
          </a:p>
        </p:txBody>
      </p:sp>
      <p:sp>
        <p:nvSpPr>
          <p:cNvPr id="7" name="テキスト ボックス 6">
            <a:extLst>
              <a:ext uri="{FF2B5EF4-FFF2-40B4-BE49-F238E27FC236}">
                <a16:creationId xmlns:a16="http://schemas.microsoft.com/office/drawing/2014/main" id="{2CAECBD3-7F17-4DE0-888F-467F8674A38E}"/>
              </a:ext>
            </a:extLst>
          </p:cNvPr>
          <p:cNvSpPr txBox="1"/>
          <p:nvPr/>
        </p:nvSpPr>
        <p:spPr>
          <a:xfrm>
            <a:off x="549393" y="4398324"/>
            <a:ext cx="749182"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預金種類</a:t>
            </a:r>
          </a:p>
        </p:txBody>
      </p:sp>
      <p:sp>
        <p:nvSpPr>
          <p:cNvPr id="8" name="テキスト ボックス 7">
            <a:extLst>
              <a:ext uri="{FF2B5EF4-FFF2-40B4-BE49-F238E27FC236}">
                <a16:creationId xmlns:a16="http://schemas.microsoft.com/office/drawing/2014/main" id="{0076BABB-B0D9-4BF6-9908-95DC7ED47607}"/>
              </a:ext>
            </a:extLst>
          </p:cNvPr>
          <p:cNvSpPr txBox="1"/>
          <p:nvPr/>
        </p:nvSpPr>
        <p:spPr>
          <a:xfrm>
            <a:off x="549393" y="5090160"/>
            <a:ext cx="749182"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口座番号</a:t>
            </a:r>
          </a:p>
        </p:txBody>
      </p:sp>
      <p:sp>
        <p:nvSpPr>
          <p:cNvPr id="9" name="テキスト ボックス 8">
            <a:extLst>
              <a:ext uri="{FF2B5EF4-FFF2-40B4-BE49-F238E27FC236}">
                <a16:creationId xmlns:a16="http://schemas.microsoft.com/office/drawing/2014/main" id="{0A372DB7-DED5-42BF-861C-65557E28A36B}"/>
              </a:ext>
            </a:extLst>
          </p:cNvPr>
          <p:cNvSpPr txBox="1"/>
          <p:nvPr/>
        </p:nvSpPr>
        <p:spPr>
          <a:xfrm>
            <a:off x="549393" y="5826760"/>
            <a:ext cx="749182"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口座名義人</a:t>
            </a:r>
          </a:p>
        </p:txBody>
      </p:sp>
      <p:sp>
        <p:nvSpPr>
          <p:cNvPr id="10" name="テキスト ボックス 9">
            <a:extLst>
              <a:ext uri="{FF2B5EF4-FFF2-40B4-BE49-F238E27FC236}">
                <a16:creationId xmlns:a16="http://schemas.microsoft.com/office/drawing/2014/main" id="{F08A55C4-2041-482B-9A43-27DB4356AFC7}"/>
              </a:ext>
            </a:extLst>
          </p:cNvPr>
          <p:cNvSpPr txBox="1"/>
          <p:nvPr/>
        </p:nvSpPr>
        <p:spPr>
          <a:xfrm>
            <a:off x="549393" y="5688261"/>
            <a:ext cx="749182"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（カ　　　ナ）</a:t>
            </a:r>
          </a:p>
        </p:txBody>
      </p:sp>
      <p:sp>
        <p:nvSpPr>
          <p:cNvPr id="11" name="テキスト ボックス 10">
            <a:extLst>
              <a:ext uri="{FF2B5EF4-FFF2-40B4-BE49-F238E27FC236}">
                <a16:creationId xmlns:a16="http://schemas.microsoft.com/office/drawing/2014/main" id="{308164F1-387F-474C-A163-9B45920D9EED}"/>
              </a:ext>
            </a:extLst>
          </p:cNvPr>
          <p:cNvSpPr txBox="1"/>
          <p:nvPr/>
        </p:nvSpPr>
        <p:spPr>
          <a:xfrm>
            <a:off x="549393" y="6377941"/>
            <a:ext cx="5759214" cy="138499"/>
          </a:xfrm>
          <a:prstGeom prst="rect">
            <a:avLst/>
          </a:prstGeom>
          <a:noFill/>
        </p:spPr>
        <p:txBody>
          <a:bodyPr wrap="square" lIns="0" tIns="0" rIns="0" bIns="0" rtlCol="0" anchor="ctr" anchorCtr="0">
            <a:spAutoFit/>
          </a:bodyPr>
          <a:lstStyle/>
          <a:p>
            <a:pPr defTabSz="541338"/>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　上記の支店名・口座番号・口座名義人が確認できる通帳の写しなどの書類を添付してください。</a:t>
            </a:r>
          </a:p>
        </p:txBody>
      </p:sp>
      <p:cxnSp>
        <p:nvCxnSpPr>
          <p:cNvPr id="15" name="直線コネクタ 14">
            <a:extLst>
              <a:ext uri="{FF2B5EF4-FFF2-40B4-BE49-F238E27FC236}">
                <a16:creationId xmlns:a16="http://schemas.microsoft.com/office/drawing/2014/main" id="{B62308A2-7EB6-4059-ADE5-C16096D80EB8}"/>
              </a:ext>
            </a:extLst>
          </p:cNvPr>
          <p:cNvCxnSpPr/>
          <p:nvPr/>
        </p:nvCxnSpPr>
        <p:spPr>
          <a:xfrm>
            <a:off x="1668780" y="2434973"/>
            <a:ext cx="124206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テキスト ボックス 15">
            <a:extLst>
              <a:ext uri="{FF2B5EF4-FFF2-40B4-BE49-F238E27FC236}">
                <a16:creationId xmlns:a16="http://schemas.microsoft.com/office/drawing/2014/main" id="{02AF5701-5EF8-407A-A991-EBD97B66C270}"/>
              </a:ext>
            </a:extLst>
          </p:cNvPr>
          <p:cNvSpPr txBox="1"/>
          <p:nvPr/>
        </p:nvSpPr>
        <p:spPr>
          <a:xfrm>
            <a:off x="2967990" y="2296481"/>
            <a:ext cx="1324610" cy="138492"/>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銀行・信用金庫・信用組合</a:t>
            </a:r>
          </a:p>
        </p:txBody>
      </p:sp>
      <p:sp>
        <p:nvSpPr>
          <p:cNvPr id="17" name="テキスト ボックス 16">
            <a:extLst>
              <a:ext uri="{FF2B5EF4-FFF2-40B4-BE49-F238E27FC236}">
                <a16:creationId xmlns:a16="http://schemas.microsoft.com/office/drawing/2014/main" id="{69A6A76F-874B-4BE4-A3E2-D0D5CD72531C}"/>
              </a:ext>
            </a:extLst>
          </p:cNvPr>
          <p:cNvSpPr txBox="1"/>
          <p:nvPr/>
        </p:nvSpPr>
        <p:spPr>
          <a:xfrm>
            <a:off x="2967990" y="2485643"/>
            <a:ext cx="2473960" cy="138492"/>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（該当する金融機関の種類に○をしてください。）</a:t>
            </a:r>
          </a:p>
        </p:txBody>
      </p:sp>
      <p:cxnSp>
        <p:nvCxnSpPr>
          <p:cNvPr id="18" name="直線コネクタ 17">
            <a:extLst>
              <a:ext uri="{FF2B5EF4-FFF2-40B4-BE49-F238E27FC236}">
                <a16:creationId xmlns:a16="http://schemas.microsoft.com/office/drawing/2014/main" id="{25E20EF7-233C-4032-A42A-2F038F3FE357}"/>
              </a:ext>
            </a:extLst>
          </p:cNvPr>
          <p:cNvCxnSpPr/>
          <p:nvPr/>
        </p:nvCxnSpPr>
        <p:spPr>
          <a:xfrm>
            <a:off x="1668780" y="3076316"/>
            <a:ext cx="124206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40251462-6039-48C4-949B-912E45E7F911}"/>
              </a:ext>
            </a:extLst>
          </p:cNvPr>
          <p:cNvSpPr txBox="1"/>
          <p:nvPr/>
        </p:nvSpPr>
        <p:spPr>
          <a:xfrm>
            <a:off x="3615690" y="3667588"/>
            <a:ext cx="313055" cy="138492"/>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支店</a:t>
            </a:r>
          </a:p>
        </p:txBody>
      </p:sp>
      <p:sp>
        <p:nvSpPr>
          <p:cNvPr id="20" name="テキスト ボックス 19">
            <a:extLst>
              <a:ext uri="{FF2B5EF4-FFF2-40B4-BE49-F238E27FC236}">
                <a16:creationId xmlns:a16="http://schemas.microsoft.com/office/drawing/2014/main" id="{8A80326E-3564-4665-BBBF-E99ED019D428}"/>
              </a:ext>
            </a:extLst>
          </p:cNvPr>
          <p:cNvSpPr txBox="1"/>
          <p:nvPr/>
        </p:nvSpPr>
        <p:spPr>
          <a:xfrm>
            <a:off x="3928745" y="3667588"/>
            <a:ext cx="1781493" cy="138492"/>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（ゆうちょ銀行のみ記載）</a:t>
            </a:r>
          </a:p>
        </p:txBody>
      </p:sp>
      <p:graphicFrame>
        <p:nvGraphicFramePr>
          <p:cNvPr id="25" name="表 25">
            <a:extLst>
              <a:ext uri="{FF2B5EF4-FFF2-40B4-BE49-F238E27FC236}">
                <a16:creationId xmlns:a16="http://schemas.microsoft.com/office/drawing/2014/main" id="{E8CFE90B-3D9A-4389-BA70-7EF413C6BAD5}"/>
              </a:ext>
            </a:extLst>
          </p:cNvPr>
          <p:cNvGraphicFramePr>
            <a:graphicFrameLocks noGrp="1"/>
          </p:cNvGraphicFramePr>
          <p:nvPr>
            <p:extLst>
              <p:ext uri="{D42A27DB-BD31-4B8C-83A1-F6EECF244321}">
                <p14:modId xmlns:p14="http://schemas.microsoft.com/office/powerpoint/2010/main" val="2753779845"/>
              </p:ext>
            </p:extLst>
          </p:nvPr>
        </p:nvGraphicFramePr>
        <p:xfrm>
          <a:off x="1629000" y="3670885"/>
          <a:ext cx="1800000" cy="360000"/>
        </p:xfrm>
        <a:graphic>
          <a:graphicData uri="http://schemas.openxmlformats.org/drawingml/2006/table">
            <a:tbl>
              <a:tblPr firstRow="1" bandRow="1">
                <a:tableStyleId>{5C22544A-7EE6-4342-B048-85BDC9FD1C3A}</a:tableStyleId>
              </a:tblPr>
              <a:tblGrid>
                <a:gridCol w="360000">
                  <a:extLst>
                    <a:ext uri="{9D8B030D-6E8A-4147-A177-3AD203B41FA5}">
                      <a16:colId xmlns:a16="http://schemas.microsoft.com/office/drawing/2014/main" val="3302908244"/>
                    </a:ext>
                  </a:extLst>
                </a:gridCol>
                <a:gridCol w="360000">
                  <a:extLst>
                    <a:ext uri="{9D8B030D-6E8A-4147-A177-3AD203B41FA5}">
                      <a16:colId xmlns:a16="http://schemas.microsoft.com/office/drawing/2014/main" val="4186922812"/>
                    </a:ext>
                  </a:extLst>
                </a:gridCol>
                <a:gridCol w="360000">
                  <a:extLst>
                    <a:ext uri="{9D8B030D-6E8A-4147-A177-3AD203B41FA5}">
                      <a16:colId xmlns:a16="http://schemas.microsoft.com/office/drawing/2014/main" val="46039104"/>
                    </a:ext>
                  </a:extLst>
                </a:gridCol>
                <a:gridCol w="360000">
                  <a:extLst>
                    <a:ext uri="{9D8B030D-6E8A-4147-A177-3AD203B41FA5}">
                      <a16:colId xmlns:a16="http://schemas.microsoft.com/office/drawing/2014/main" val="496081278"/>
                    </a:ext>
                  </a:extLst>
                </a:gridCol>
                <a:gridCol w="360000">
                  <a:extLst>
                    <a:ext uri="{9D8B030D-6E8A-4147-A177-3AD203B41FA5}">
                      <a16:colId xmlns:a16="http://schemas.microsoft.com/office/drawing/2014/main" val="2591347291"/>
                    </a:ext>
                  </a:extLst>
                </a:gridCol>
              </a:tblGrid>
              <a:tr h="360000">
                <a:tc>
                  <a:txBody>
                    <a:bodyPr/>
                    <a:lstStyle/>
                    <a:p>
                      <a:endParaRPr kumimoji="1" lang="ja-JP" alt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92984521"/>
                  </a:ext>
                </a:extLst>
              </a:tr>
            </a:tbl>
          </a:graphicData>
        </a:graphic>
      </p:graphicFrame>
      <p:sp>
        <p:nvSpPr>
          <p:cNvPr id="26" name="正方形/長方形 25">
            <a:extLst>
              <a:ext uri="{FF2B5EF4-FFF2-40B4-BE49-F238E27FC236}">
                <a16:creationId xmlns:a16="http://schemas.microsoft.com/office/drawing/2014/main" id="{E9792195-3E54-4070-8D9B-D1803F53FB71}"/>
              </a:ext>
            </a:extLst>
          </p:cNvPr>
          <p:cNvSpPr/>
          <p:nvPr/>
        </p:nvSpPr>
        <p:spPr>
          <a:xfrm>
            <a:off x="1629000" y="4413573"/>
            <a:ext cx="108000" cy="108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789DBF82-DD13-49A4-9A7D-D44F2E689C55}"/>
              </a:ext>
            </a:extLst>
          </p:cNvPr>
          <p:cNvSpPr txBox="1"/>
          <p:nvPr/>
        </p:nvSpPr>
        <p:spPr>
          <a:xfrm>
            <a:off x="1853565" y="4398321"/>
            <a:ext cx="508635"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普通預金</a:t>
            </a:r>
          </a:p>
        </p:txBody>
      </p:sp>
      <p:sp>
        <p:nvSpPr>
          <p:cNvPr id="28" name="正方形/長方形 27">
            <a:extLst>
              <a:ext uri="{FF2B5EF4-FFF2-40B4-BE49-F238E27FC236}">
                <a16:creationId xmlns:a16="http://schemas.microsoft.com/office/drawing/2014/main" id="{998320C6-765F-4E72-B8E1-EA9543910722}"/>
              </a:ext>
            </a:extLst>
          </p:cNvPr>
          <p:cNvSpPr/>
          <p:nvPr/>
        </p:nvSpPr>
        <p:spPr>
          <a:xfrm>
            <a:off x="2686275" y="4413573"/>
            <a:ext cx="108000" cy="108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ボックス 28">
            <a:extLst>
              <a:ext uri="{FF2B5EF4-FFF2-40B4-BE49-F238E27FC236}">
                <a16:creationId xmlns:a16="http://schemas.microsoft.com/office/drawing/2014/main" id="{866C20CE-62DB-49DC-9F7D-617D9589D6E8}"/>
              </a:ext>
            </a:extLst>
          </p:cNvPr>
          <p:cNvSpPr txBox="1"/>
          <p:nvPr/>
        </p:nvSpPr>
        <p:spPr>
          <a:xfrm>
            <a:off x="2910840" y="4398321"/>
            <a:ext cx="508635"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当座預金</a:t>
            </a:r>
          </a:p>
        </p:txBody>
      </p:sp>
      <p:sp>
        <p:nvSpPr>
          <p:cNvPr id="30" name="テキスト ボックス 29">
            <a:extLst>
              <a:ext uri="{FF2B5EF4-FFF2-40B4-BE49-F238E27FC236}">
                <a16:creationId xmlns:a16="http://schemas.microsoft.com/office/drawing/2014/main" id="{2710F324-9C74-4F72-9503-B420D3DF9012}"/>
              </a:ext>
            </a:extLst>
          </p:cNvPr>
          <p:cNvSpPr txBox="1"/>
          <p:nvPr/>
        </p:nvSpPr>
        <p:spPr>
          <a:xfrm>
            <a:off x="1629000" y="4582063"/>
            <a:ext cx="2299745"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（該当する□にチェックを入れてください）</a:t>
            </a:r>
          </a:p>
        </p:txBody>
      </p:sp>
      <p:graphicFrame>
        <p:nvGraphicFramePr>
          <p:cNvPr id="31" name="表 25">
            <a:extLst>
              <a:ext uri="{FF2B5EF4-FFF2-40B4-BE49-F238E27FC236}">
                <a16:creationId xmlns:a16="http://schemas.microsoft.com/office/drawing/2014/main" id="{11CAFFD9-AE1E-4757-BBBA-9BB792748BD8}"/>
              </a:ext>
            </a:extLst>
          </p:cNvPr>
          <p:cNvGraphicFramePr>
            <a:graphicFrameLocks noGrp="1"/>
          </p:cNvGraphicFramePr>
          <p:nvPr>
            <p:extLst>
              <p:ext uri="{D42A27DB-BD31-4B8C-83A1-F6EECF244321}">
                <p14:modId xmlns:p14="http://schemas.microsoft.com/office/powerpoint/2010/main" val="3740707221"/>
              </p:ext>
            </p:extLst>
          </p:nvPr>
        </p:nvGraphicFramePr>
        <p:xfrm>
          <a:off x="1629000" y="5097382"/>
          <a:ext cx="2520000" cy="360000"/>
        </p:xfrm>
        <a:graphic>
          <a:graphicData uri="http://schemas.openxmlformats.org/drawingml/2006/table">
            <a:tbl>
              <a:tblPr firstRow="1" bandRow="1">
                <a:tableStyleId>{5C22544A-7EE6-4342-B048-85BDC9FD1C3A}</a:tableStyleId>
              </a:tblPr>
              <a:tblGrid>
                <a:gridCol w="360000">
                  <a:extLst>
                    <a:ext uri="{9D8B030D-6E8A-4147-A177-3AD203B41FA5}">
                      <a16:colId xmlns:a16="http://schemas.microsoft.com/office/drawing/2014/main" val="3302908244"/>
                    </a:ext>
                  </a:extLst>
                </a:gridCol>
                <a:gridCol w="360000">
                  <a:extLst>
                    <a:ext uri="{9D8B030D-6E8A-4147-A177-3AD203B41FA5}">
                      <a16:colId xmlns:a16="http://schemas.microsoft.com/office/drawing/2014/main" val="4186922812"/>
                    </a:ext>
                  </a:extLst>
                </a:gridCol>
                <a:gridCol w="360000">
                  <a:extLst>
                    <a:ext uri="{9D8B030D-6E8A-4147-A177-3AD203B41FA5}">
                      <a16:colId xmlns:a16="http://schemas.microsoft.com/office/drawing/2014/main" val="46039104"/>
                    </a:ext>
                  </a:extLst>
                </a:gridCol>
                <a:gridCol w="360000">
                  <a:extLst>
                    <a:ext uri="{9D8B030D-6E8A-4147-A177-3AD203B41FA5}">
                      <a16:colId xmlns:a16="http://schemas.microsoft.com/office/drawing/2014/main" val="496081278"/>
                    </a:ext>
                  </a:extLst>
                </a:gridCol>
                <a:gridCol w="360000">
                  <a:extLst>
                    <a:ext uri="{9D8B030D-6E8A-4147-A177-3AD203B41FA5}">
                      <a16:colId xmlns:a16="http://schemas.microsoft.com/office/drawing/2014/main" val="2591347291"/>
                    </a:ext>
                  </a:extLst>
                </a:gridCol>
                <a:gridCol w="360000">
                  <a:extLst>
                    <a:ext uri="{9D8B030D-6E8A-4147-A177-3AD203B41FA5}">
                      <a16:colId xmlns:a16="http://schemas.microsoft.com/office/drawing/2014/main" val="516247112"/>
                    </a:ext>
                  </a:extLst>
                </a:gridCol>
                <a:gridCol w="360000">
                  <a:extLst>
                    <a:ext uri="{9D8B030D-6E8A-4147-A177-3AD203B41FA5}">
                      <a16:colId xmlns:a16="http://schemas.microsoft.com/office/drawing/2014/main" val="1846457593"/>
                    </a:ext>
                  </a:extLst>
                </a:gridCol>
              </a:tblGrid>
              <a:tr h="360000">
                <a:tc>
                  <a:txBody>
                    <a:bodyPr/>
                    <a:lstStyle/>
                    <a:p>
                      <a:endParaRPr kumimoji="1" lang="ja-JP" alt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92984521"/>
                  </a:ext>
                </a:extLst>
              </a:tr>
            </a:tbl>
          </a:graphicData>
        </a:graphic>
      </p:graphicFrame>
      <p:sp>
        <p:nvSpPr>
          <p:cNvPr id="32" name="テキスト ボックス 31">
            <a:extLst>
              <a:ext uri="{FF2B5EF4-FFF2-40B4-BE49-F238E27FC236}">
                <a16:creationId xmlns:a16="http://schemas.microsoft.com/office/drawing/2014/main" id="{98159B76-755E-4570-82B4-406266713B6C}"/>
              </a:ext>
            </a:extLst>
          </p:cNvPr>
          <p:cNvSpPr txBox="1"/>
          <p:nvPr/>
        </p:nvSpPr>
        <p:spPr>
          <a:xfrm>
            <a:off x="4204971" y="5101924"/>
            <a:ext cx="1505268"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（右につめてご記載ください。）</a:t>
            </a:r>
          </a:p>
        </p:txBody>
      </p:sp>
      <p:cxnSp>
        <p:nvCxnSpPr>
          <p:cNvPr id="33" name="直線コネクタ 32">
            <a:extLst>
              <a:ext uri="{FF2B5EF4-FFF2-40B4-BE49-F238E27FC236}">
                <a16:creationId xmlns:a16="http://schemas.microsoft.com/office/drawing/2014/main" id="{839A9F84-9EB6-4112-9EF3-AE17EEC70488}"/>
              </a:ext>
            </a:extLst>
          </p:cNvPr>
          <p:cNvCxnSpPr/>
          <p:nvPr/>
        </p:nvCxnSpPr>
        <p:spPr>
          <a:xfrm>
            <a:off x="1629000" y="5965259"/>
            <a:ext cx="124206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id="{B21518CB-DEB0-4D4B-BD2F-C863F33B1523}"/>
              </a:ext>
            </a:extLst>
          </p:cNvPr>
          <p:cNvSpPr txBox="1"/>
          <p:nvPr/>
        </p:nvSpPr>
        <p:spPr>
          <a:xfrm>
            <a:off x="3001169" y="2931709"/>
            <a:ext cx="313055" cy="138492"/>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支店</a:t>
            </a:r>
          </a:p>
        </p:txBody>
      </p:sp>
      <p:sp>
        <p:nvSpPr>
          <p:cNvPr id="35" name="テキスト ボックス 34">
            <a:extLst>
              <a:ext uri="{FF2B5EF4-FFF2-40B4-BE49-F238E27FC236}">
                <a16:creationId xmlns:a16="http://schemas.microsoft.com/office/drawing/2014/main" id="{B64FB76A-2AB1-4A55-A762-1C097F8A752F}"/>
              </a:ext>
            </a:extLst>
          </p:cNvPr>
          <p:cNvSpPr txBox="1"/>
          <p:nvPr/>
        </p:nvSpPr>
        <p:spPr>
          <a:xfrm>
            <a:off x="3314224" y="2931709"/>
            <a:ext cx="1781493" cy="138492"/>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（ゆうちょ銀行除く）</a:t>
            </a:r>
          </a:p>
        </p:txBody>
      </p:sp>
    </p:spTree>
    <p:extLst>
      <p:ext uri="{BB962C8B-B14F-4D97-AF65-F5344CB8AC3E}">
        <p14:creationId xmlns:p14="http://schemas.microsoft.com/office/powerpoint/2010/main" val="189113824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120</TotalTime>
  <Words>302</Words>
  <Application>Microsoft Office PowerPoint</Application>
  <PresentationFormat>A4 210 x 297 mm</PresentationFormat>
  <Paragraphs>83</Paragraphs>
  <Slides>2</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8" baseType="lpstr">
      <vt:lpstr>ＭＳ Ｐゴシック</vt:lpstr>
      <vt:lpstr>Arial</vt:lpstr>
      <vt:lpstr>Calibri</vt:lpstr>
      <vt:lpstr>Calibri Light</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Saito, Keisuke (JP - AB 齋藤 圭佑)</cp:lastModifiedBy>
  <cp:revision>35</cp:revision>
  <dcterms:created xsi:type="dcterms:W3CDTF">2022-01-20T04:34:58Z</dcterms:created>
  <dcterms:modified xsi:type="dcterms:W3CDTF">2024-03-22T02:49:35Z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2022-04-22T02:11:14Z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644ed9e0-0afe-4282-839e-497bcdd2de22</vt:lpwstr>
  </property>
  <property fmtid="{D5CDD505-2E9C-101B-9397-08002B2CF9AE}" pid="15" name="MSIP_Label_436fffe2-e74d-4f21-833f-6f054a10cb50_ContentBits">
    <vt:lpwstr>0</vt:lpwstr>
  </property>
</Properties>
</file>