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5"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6353" autoAdjust="0"/>
  </p:normalViewPr>
  <p:slideViewPr>
    <p:cSldViewPr snapToGrid="0" showGuides="1">
      <p:cViewPr varScale="1">
        <p:scale>
          <a:sx n="73" d="100"/>
          <a:sy n="73" d="100"/>
        </p:scale>
        <p:origin x="3708"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841810"/>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進学準備給付金申請書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552815" y="69024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16186" y="2671865"/>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57633" y="2917839"/>
            <a:ext cx="5760000" cy="6469976"/>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世帯主の氏名</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大学等に進学する者の生年月日　</a:t>
            </a: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進学先</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266700">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学校名</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進学後の居住先（該当する□にチェックを入れてください。）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大学等進学前の住宅と同じ</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転居により大学進学前の家族と別に居住（居住（予定）地をご記載ください。）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533400">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居住（予定）地</a:t>
            </a: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関係書類</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174625">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）入学手続に着手していることが確認できる書類として、以下のいずれか</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入学金を納付したことを証明する書類の写し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入学金延納（進学後に納付すること）を申請した書類の写し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入学金等の納付が不要な場合、進学先に提出する誓約書や進学先が発行する入学手続が完了したことを証明</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0488">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する書類等の写し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）進学に伴い転居する場合は、新たに居住する住居の賃貸借契約書等の写し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）その他支給決定にあたり必要な書類</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tabLst>
                <a:tab pos="358775" algn="l"/>
              </a:tabLs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上記の書類を申請時に準備できない場合については、進学する学校の合格通知書や賃貸借契約時の見積書　</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の写し等を添付した上で、後日、大学等に入学するまでにこれらの書類を提出してください。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進学準備給付金振込先（大学等に進学する者の口座に限ります。）</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上記の支店名・口座番号・口座名義人が確認できる通帳の写しなどの種類を添付してください。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この給付金においては公金受取口座登録制度の適用がありませんので、公金受取口座の登録をして</a:t>
            </a:r>
          </a:p>
          <a:p>
            <a:pPr marL="92075" indent="85725">
              <a:lnSpc>
                <a:spcPts val="1200"/>
              </a:lnSpc>
              <a:spcAft>
                <a:spcPts val="100"/>
              </a:spcAft>
              <a:tabLst>
                <a:tab pos="177800" algn="l"/>
              </a:tabLs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いる場合も上記に記載をお願いいたします。</a:t>
            </a:r>
          </a:p>
        </p:txBody>
      </p:sp>
      <p:sp>
        <p:nvSpPr>
          <p:cNvPr id="26" name="Rectangle 109">
            <a:extLst>
              <a:ext uri="{FF2B5EF4-FFF2-40B4-BE49-F238E27FC236}">
                <a16:creationId xmlns:a16="http://schemas.microsoft.com/office/drawing/2014/main" id="{8A2E1D0F-7733-4DA3-92D1-BA6FB11FE34D}"/>
              </a:ext>
            </a:extLst>
          </p:cNvPr>
          <p:cNvSpPr>
            <a:spLocks noChangeArrowheads="1"/>
          </p:cNvSpPr>
          <p:nvPr/>
        </p:nvSpPr>
        <p:spPr bwMode="auto">
          <a:xfrm>
            <a:off x="2719137" y="1500066"/>
            <a:ext cx="3557049" cy="750462"/>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申請者</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住所又は居所</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a:p>
            <a:pPr indent="0">
              <a:lnSpc>
                <a:spcPts val="1200"/>
              </a:lnSpc>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（大学に進学する者）</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氏名</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lang="ja-JP" altLang="en-US" sz="900" dirty="0">
                <a:solidFill>
                  <a:srgbClr val="FF0000"/>
                </a:solidFill>
                <a:latin typeface="ＭＳ Ｐゴシック" panose="020B0600070205080204" pitchFamily="50" charset="-128"/>
                <a:ea typeface="ＭＳ Ｐゴシック" panose="020B0600070205080204" pitchFamily="50" charset="-128"/>
                <a:cs typeface="ＤＦ平成明朝体W3" charset="-128"/>
              </a:rPr>
              <a:t>個人番号</a:t>
            </a:r>
            <a:endParaRPr kumimoji="0" lang="en-US" altLang="ja-JP" sz="900" b="0" i="0" u="none" strike="noStrike" cap="none" normalizeH="0" baseline="0" dirty="0">
              <a:ln>
                <a:noFill/>
              </a:ln>
              <a:solidFill>
                <a:srgbClr val="FF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7" name="Rectangle 109">
            <a:extLst>
              <a:ext uri="{FF2B5EF4-FFF2-40B4-BE49-F238E27FC236}">
                <a16:creationId xmlns:a16="http://schemas.microsoft.com/office/drawing/2014/main" id="{2272CB54-74EC-40D2-A7AF-EF741EA90612}"/>
              </a:ext>
            </a:extLst>
          </p:cNvPr>
          <p:cNvSpPr>
            <a:spLocks noChangeArrowheads="1"/>
          </p:cNvSpPr>
          <p:nvPr/>
        </p:nvSpPr>
        <p:spPr bwMode="auto">
          <a:xfrm>
            <a:off x="557633" y="2465473"/>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進学準備給付</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金の支給について、次のとおり関係書類を添えて申請します。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cxnSp>
        <p:nvCxnSpPr>
          <p:cNvPr id="3" name="直線コネクタ 2">
            <a:extLst>
              <a:ext uri="{FF2B5EF4-FFF2-40B4-BE49-F238E27FC236}">
                <a16:creationId xmlns:a16="http://schemas.microsoft.com/office/drawing/2014/main" id="{616CF277-16C9-49F3-8C87-119F8BA0B6C6}"/>
              </a:ext>
            </a:extLst>
          </p:cNvPr>
          <p:cNvCxnSpPr>
            <a:cxnSpLocks/>
          </p:cNvCxnSpPr>
          <p:nvPr/>
        </p:nvCxnSpPr>
        <p:spPr>
          <a:xfrm>
            <a:off x="1991521" y="3098407"/>
            <a:ext cx="114574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10AEEF8C-CA7E-4EA9-9731-C240CA6C915D}"/>
              </a:ext>
            </a:extLst>
          </p:cNvPr>
          <p:cNvCxnSpPr>
            <a:cxnSpLocks/>
          </p:cNvCxnSpPr>
          <p:nvPr/>
        </p:nvCxnSpPr>
        <p:spPr>
          <a:xfrm>
            <a:off x="1899446" y="4084486"/>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0F40993C-B01C-4F86-B9FB-363C212C2B50}"/>
              </a:ext>
            </a:extLst>
          </p:cNvPr>
          <p:cNvCxnSpPr>
            <a:cxnSpLocks/>
          </p:cNvCxnSpPr>
          <p:nvPr/>
        </p:nvCxnSpPr>
        <p:spPr>
          <a:xfrm>
            <a:off x="2394746" y="4897921"/>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49" name="表 7">
            <a:extLst>
              <a:ext uri="{FF2B5EF4-FFF2-40B4-BE49-F238E27FC236}">
                <a16:creationId xmlns:a16="http://schemas.microsoft.com/office/drawing/2014/main" id="{0CD62904-64E1-41C3-A67E-24BC140ACD66}"/>
              </a:ext>
            </a:extLst>
          </p:cNvPr>
          <p:cNvGraphicFramePr>
            <a:graphicFrameLocks noGrp="1"/>
          </p:cNvGraphicFramePr>
          <p:nvPr>
            <p:extLst>
              <p:ext uri="{D42A27DB-BD31-4B8C-83A1-F6EECF244321}">
                <p14:modId xmlns:p14="http://schemas.microsoft.com/office/powerpoint/2010/main" val="305300408"/>
              </p:ext>
            </p:extLst>
          </p:nvPr>
        </p:nvGraphicFramePr>
        <p:xfrm>
          <a:off x="874292" y="7076474"/>
          <a:ext cx="3535156" cy="1786320"/>
        </p:xfrm>
        <a:graphic>
          <a:graphicData uri="http://schemas.openxmlformats.org/drawingml/2006/table">
            <a:tbl>
              <a:tblPr firstRow="1" bandRow="1">
                <a:tableStyleId>{5940675A-B579-460E-94D1-54222C63F5DA}</a:tableStyleId>
              </a:tblPr>
              <a:tblGrid>
                <a:gridCol w="680493">
                  <a:extLst>
                    <a:ext uri="{9D8B030D-6E8A-4147-A177-3AD203B41FA5}">
                      <a16:colId xmlns:a16="http://schemas.microsoft.com/office/drawing/2014/main" val="1215326105"/>
                    </a:ext>
                  </a:extLst>
                </a:gridCol>
                <a:gridCol w="149033">
                  <a:extLst>
                    <a:ext uri="{9D8B030D-6E8A-4147-A177-3AD203B41FA5}">
                      <a16:colId xmlns:a16="http://schemas.microsoft.com/office/drawing/2014/main" val="3000935951"/>
                    </a:ext>
                  </a:extLst>
                </a:gridCol>
                <a:gridCol w="144000">
                  <a:extLst>
                    <a:ext uri="{9D8B030D-6E8A-4147-A177-3AD203B41FA5}">
                      <a16:colId xmlns:a16="http://schemas.microsoft.com/office/drawing/2014/main" val="3153102997"/>
                    </a:ext>
                  </a:extLst>
                </a:gridCol>
                <a:gridCol w="144000">
                  <a:extLst>
                    <a:ext uri="{9D8B030D-6E8A-4147-A177-3AD203B41FA5}">
                      <a16:colId xmlns:a16="http://schemas.microsoft.com/office/drawing/2014/main" val="3493868589"/>
                    </a:ext>
                  </a:extLst>
                </a:gridCol>
                <a:gridCol w="144000">
                  <a:extLst>
                    <a:ext uri="{9D8B030D-6E8A-4147-A177-3AD203B41FA5}">
                      <a16:colId xmlns:a16="http://schemas.microsoft.com/office/drawing/2014/main" val="433277874"/>
                    </a:ext>
                  </a:extLst>
                </a:gridCol>
                <a:gridCol w="144000">
                  <a:extLst>
                    <a:ext uri="{9D8B030D-6E8A-4147-A177-3AD203B41FA5}">
                      <a16:colId xmlns:a16="http://schemas.microsoft.com/office/drawing/2014/main" val="1151952435"/>
                    </a:ext>
                  </a:extLst>
                </a:gridCol>
                <a:gridCol w="144000">
                  <a:extLst>
                    <a:ext uri="{9D8B030D-6E8A-4147-A177-3AD203B41FA5}">
                      <a16:colId xmlns:a16="http://schemas.microsoft.com/office/drawing/2014/main" val="262953663"/>
                    </a:ext>
                  </a:extLst>
                </a:gridCol>
                <a:gridCol w="144000">
                  <a:extLst>
                    <a:ext uri="{9D8B030D-6E8A-4147-A177-3AD203B41FA5}">
                      <a16:colId xmlns:a16="http://schemas.microsoft.com/office/drawing/2014/main" val="1951445677"/>
                    </a:ext>
                  </a:extLst>
                </a:gridCol>
                <a:gridCol w="144000">
                  <a:extLst>
                    <a:ext uri="{9D8B030D-6E8A-4147-A177-3AD203B41FA5}">
                      <a16:colId xmlns:a16="http://schemas.microsoft.com/office/drawing/2014/main" val="3616950834"/>
                    </a:ext>
                  </a:extLst>
                </a:gridCol>
                <a:gridCol w="144000">
                  <a:extLst>
                    <a:ext uri="{9D8B030D-6E8A-4147-A177-3AD203B41FA5}">
                      <a16:colId xmlns:a16="http://schemas.microsoft.com/office/drawing/2014/main" val="1724792443"/>
                    </a:ext>
                  </a:extLst>
                </a:gridCol>
                <a:gridCol w="1271690">
                  <a:extLst>
                    <a:ext uri="{9D8B030D-6E8A-4147-A177-3AD203B41FA5}">
                      <a16:colId xmlns:a16="http://schemas.microsoft.com/office/drawing/2014/main" val="478283701"/>
                    </a:ext>
                  </a:extLst>
                </a:gridCol>
                <a:gridCol w="281940">
                  <a:extLst>
                    <a:ext uri="{9D8B030D-6E8A-4147-A177-3AD203B41FA5}">
                      <a16:colId xmlns:a16="http://schemas.microsoft.com/office/drawing/2014/main" val="2884969281"/>
                    </a:ext>
                  </a:extLst>
                </a:gridCol>
              </a:tblGrid>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金融機関名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銀行・信用金庫・信用組合</a:t>
                      </a:r>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93096186"/>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（該当する金融機関の種類に○をしてください。）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96761095"/>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支店名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ゆうちょ銀行除く</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01904875"/>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61495379"/>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記号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ゆうちょ銀行のみ記載</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89163514"/>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21495286"/>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預金種類</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5">
                  <a:txBody>
                    <a:bodyPr/>
                    <a:lstStyle/>
                    <a:p>
                      <a:r>
                        <a:rPr kumimoji="1" lang="ja-JP" altLang="en-US" sz="900" dirty="0">
                          <a:latin typeface="ＭＳ Ｐゴシック" panose="020B0600070205080204" pitchFamily="50" charset="-128"/>
                          <a:ea typeface="ＭＳ Ｐゴシック" panose="020B0600070205080204" pitchFamily="50" charset="-128"/>
                        </a:rPr>
                        <a:t>□　普通預金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r>
                        <a:rPr kumimoji="1" lang="ja-JP" altLang="en-US" sz="900" dirty="0">
                          <a:latin typeface="ＭＳ Ｐゴシック" panose="020B0600070205080204" pitchFamily="50" charset="-128"/>
                          <a:ea typeface="ＭＳ Ｐゴシック" panose="020B0600070205080204" pitchFamily="50" charset="-128"/>
                        </a:rPr>
                        <a:t>□　当座預金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85018333"/>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02538542"/>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口座番号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（右につめてご記載ください。）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extLst>
                  <a:ext uri="{0D108BD9-81ED-4DB2-BD59-A6C34878D82A}">
                    <a16:rowId xmlns:a16="http://schemas.microsoft.com/office/drawing/2014/main" val="1463852936"/>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47240923"/>
                  </a:ext>
                </a:extLst>
              </a:tr>
              <a:tr h="71409">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（カナ）</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31345471"/>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口座名義人</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91818459"/>
                  </a:ext>
                </a:extLst>
              </a:tr>
            </a:tbl>
          </a:graphicData>
        </a:graphic>
      </p:graphicFrame>
      <p:sp>
        <p:nvSpPr>
          <p:cNvPr id="51" name="正方形/長方形 50">
            <a:extLst>
              <a:ext uri="{FF2B5EF4-FFF2-40B4-BE49-F238E27FC236}">
                <a16:creationId xmlns:a16="http://schemas.microsoft.com/office/drawing/2014/main" id="{4734C979-4C29-4E38-832F-CAA63C047051}"/>
              </a:ext>
            </a:extLst>
          </p:cNvPr>
          <p:cNvSpPr/>
          <p:nvPr/>
        </p:nvSpPr>
        <p:spPr>
          <a:xfrm>
            <a:off x="641463" y="9502911"/>
            <a:ext cx="1617028"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en-US" altLang="ja-JP" sz="900" strike="sngStrike" dirty="0">
                <a:solidFill>
                  <a:srgbClr val="FF0000"/>
                </a:solidFill>
                <a:latin typeface="ＭＳ Ｐゴシック" panose="020B0600070205080204" pitchFamily="50" charset="-128"/>
                <a:ea typeface="ＭＳ Ｐゴシック" panose="020B0600070205080204" pitchFamily="50" charset="-128"/>
              </a:rPr>
              <a:t>QR</a:t>
            </a:r>
            <a:r>
              <a:rPr kumimoji="1" lang="ja-JP" altLang="en-US" sz="900" strike="sngStrike" dirty="0">
                <a:solidFill>
                  <a:srgbClr val="FF0000"/>
                </a:solidFill>
                <a:latin typeface="ＭＳ Ｐゴシック" panose="020B0600070205080204" pitchFamily="50" charset="-128"/>
                <a:ea typeface="ＭＳ Ｐゴシック" panose="020B0600070205080204" pitchFamily="50" charset="-128"/>
              </a:rPr>
              <a:t>コード</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二次元コード</a:t>
            </a:r>
            <a:r>
              <a:rPr kumimoji="1" lang="ja-JP" altLang="en-US" sz="900" dirty="0">
                <a:solidFill>
                  <a:srgbClr val="0070C0"/>
                </a:solidFill>
                <a:latin typeface="ＭＳ Ｐゴシック" panose="020B0600070205080204" pitchFamily="50" charset="-128"/>
                <a:ea typeface="ＭＳ Ｐゴシック" panose="020B0600070205080204" pitchFamily="50" charset="-128"/>
              </a:rPr>
              <a:t>・バーコード</a:t>
            </a:r>
            <a:endParaRPr kumimoji="1" lang="en-US" altLang="ja-JP"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23" name="Rectangle 109">
            <a:extLst>
              <a:ext uri="{FF2B5EF4-FFF2-40B4-BE49-F238E27FC236}">
                <a16:creationId xmlns:a16="http://schemas.microsoft.com/office/drawing/2014/main" id="{E2BBCAE2-7F80-4E29-A037-539223FB12F1}"/>
              </a:ext>
            </a:extLst>
          </p:cNvPr>
          <p:cNvSpPr>
            <a:spLocks noChangeArrowheads="1"/>
          </p:cNvSpPr>
          <p:nvPr/>
        </p:nvSpPr>
        <p:spPr bwMode="auto">
          <a:xfrm>
            <a:off x="4409448" y="1242358"/>
            <a:ext cx="1743325"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年　　　　月　　　　　日</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25" name="グループ化 24">
            <a:extLst>
              <a:ext uri="{FF2B5EF4-FFF2-40B4-BE49-F238E27FC236}">
                <a16:creationId xmlns:a16="http://schemas.microsoft.com/office/drawing/2014/main" id="{721BF996-F0B5-4D47-8A71-3937F538E292}"/>
              </a:ext>
            </a:extLst>
          </p:cNvPr>
          <p:cNvGrpSpPr/>
          <p:nvPr/>
        </p:nvGrpSpPr>
        <p:grpSpPr>
          <a:xfrm>
            <a:off x="552815" y="1109848"/>
            <a:ext cx="1527587" cy="296099"/>
            <a:chOff x="4074450" y="1176404"/>
            <a:chExt cx="1527587" cy="296099"/>
          </a:xfrm>
          <a:noFill/>
        </p:grpSpPr>
        <p:sp>
          <p:nvSpPr>
            <p:cNvPr id="28" name="正方形/長方形 27">
              <a:extLst>
                <a:ext uri="{FF2B5EF4-FFF2-40B4-BE49-F238E27FC236}">
                  <a16:creationId xmlns:a16="http://schemas.microsoft.com/office/drawing/2014/main" id="{5C61FE53-8307-4D2E-868C-8EDAEAB9367D}"/>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0" name="正方形/長方形 29">
              <a:extLst>
                <a:ext uri="{FF2B5EF4-FFF2-40B4-BE49-F238E27FC236}">
                  <a16:creationId xmlns:a16="http://schemas.microsoft.com/office/drawing/2014/main" id="{B5B562A7-9306-4A53-8BD4-E0159393CDAA}"/>
                </a:ext>
              </a:extLst>
            </p:cNvPr>
            <p:cNvSpPr/>
            <p:nvPr/>
          </p:nvSpPr>
          <p:spPr>
            <a:xfrm>
              <a:off x="5301162" y="1355438"/>
              <a:ext cx="300875" cy="9795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4" name="正方形/長方形 33">
              <a:extLst>
                <a:ext uri="{FF2B5EF4-FFF2-40B4-BE49-F238E27FC236}">
                  <a16:creationId xmlns:a16="http://schemas.microsoft.com/office/drawing/2014/main" id="{2A3EFE84-B4F6-4AAA-9A89-4A17BA2BF56E}"/>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36" name="正方形/長方形 35">
              <a:extLst>
                <a:ext uri="{FF2B5EF4-FFF2-40B4-BE49-F238E27FC236}">
                  <a16:creationId xmlns:a16="http://schemas.microsoft.com/office/drawing/2014/main" id="{0F2360C2-8D7C-4884-8F65-D8300D995B83}"/>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21" name="正方形/長方形 20">
            <a:extLst>
              <a:ext uri="{FF2B5EF4-FFF2-40B4-BE49-F238E27FC236}">
                <a16:creationId xmlns:a16="http://schemas.microsoft.com/office/drawing/2014/main" id="{7D09387C-7C00-4994-8478-8C661301EB82}"/>
              </a:ext>
            </a:extLst>
          </p:cNvPr>
          <p:cNvSpPr/>
          <p:nvPr/>
        </p:nvSpPr>
        <p:spPr>
          <a:xfrm>
            <a:off x="2030938" y="2958994"/>
            <a:ext cx="727616"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世帯主氏名</a:t>
            </a:r>
          </a:p>
        </p:txBody>
      </p:sp>
      <p:cxnSp>
        <p:nvCxnSpPr>
          <p:cNvPr id="22" name="直線コネクタ 21">
            <a:extLst>
              <a:ext uri="{FF2B5EF4-FFF2-40B4-BE49-F238E27FC236}">
                <a16:creationId xmlns:a16="http://schemas.microsoft.com/office/drawing/2014/main" id="{8946DB53-3652-4456-9A7F-315BC4A5BE1D}"/>
              </a:ext>
            </a:extLst>
          </p:cNvPr>
          <p:cNvCxnSpPr>
            <a:cxnSpLocks/>
          </p:cNvCxnSpPr>
          <p:nvPr/>
        </p:nvCxnSpPr>
        <p:spPr>
          <a:xfrm>
            <a:off x="2778921" y="3441307"/>
            <a:ext cx="14057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A7D968A5-788D-49A1-BAA3-95012D20FC7E}"/>
              </a:ext>
            </a:extLst>
          </p:cNvPr>
          <p:cNvSpPr/>
          <p:nvPr/>
        </p:nvSpPr>
        <p:spPr>
          <a:xfrm>
            <a:off x="2820196" y="3296444"/>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進学者生年月日</a:t>
            </a:r>
          </a:p>
        </p:txBody>
      </p:sp>
      <p:sp>
        <p:nvSpPr>
          <p:cNvPr id="35" name="正方形/長方形 34">
            <a:extLst>
              <a:ext uri="{FF2B5EF4-FFF2-40B4-BE49-F238E27FC236}">
                <a16:creationId xmlns:a16="http://schemas.microsoft.com/office/drawing/2014/main" id="{D2C9B5C6-E626-4456-98C5-E7974A1C0292}"/>
              </a:ext>
            </a:extLst>
          </p:cNvPr>
          <p:cNvSpPr/>
          <p:nvPr/>
        </p:nvSpPr>
        <p:spPr>
          <a:xfrm>
            <a:off x="5188746" y="1515199"/>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申請者住所</a:t>
            </a:r>
          </a:p>
        </p:txBody>
      </p:sp>
      <p:grpSp>
        <p:nvGrpSpPr>
          <p:cNvPr id="38" name="グループ化 37">
            <a:extLst>
              <a:ext uri="{FF2B5EF4-FFF2-40B4-BE49-F238E27FC236}">
                <a16:creationId xmlns:a16="http://schemas.microsoft.com/office/drawing/2014/main" id="{552C4AB9-0011-4BF8-ADA4-AB3792311E11}"/>
              </a:ext>
            </a:extLst>
          </p:cNvPr>
          <p:cNvGrpSpPr/>
          <p:nvPr/>
        </p:nvGrpSpPr>
        <p:grpSpPr>
          <a:xfrm>
            <a:off x="4071442" y="223701"/>
            <a:ext cx="2234607" cy="365760"/>
            <a:chOff x="3645000" y="1370007"/>
            <a:chExt cx="2234607" cy="365760"/>
          </a:xfrm>
          <a:noFill/>
        </p:grpSpPr>
        <p:sp>
          <p:nvSpPr>
            <p:cNvPr id="39" name="正方形/長方形 38">
              <a:extLst>
                <a:ext uri="{FF2B5EF4-FFF2-40B4-BE49-F238E27FC236}">
                  <a16:creationId xmlns:a16="http://schemas.microsoft.com/office/drawing/2014/main" id="{F00B09C8-AB1D-48EE-B336-0C62DA5BE77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2" name="正方形/長方形 41">
              <a:extLst>
                <a:ext uri="{FF2B5EF4-FFF2-40B4-BE49-F238E27FC236}">
                  <a16:creationId xmlns:a16="http://schemas.microsoft.com/office/drawing/2014/main" id="{57EEDF35-56D3-400D-9B39-E865FA51ECAB}"/>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40" name="正方形/長方形 39">
            <a:extLst>
              <a:ext uri="{FF2B5EF4-FFF2-40B4-BE49-F238E27FC236}">
                <a16:creationId xmlns:a16="http://schemas.microsoft.com/office/drawing/2014/main" id="{0F1E1153-C099-4C70-B494-D6593B368558}"/>
              </a:ext>
            </a:extLst>
          </p:cNvPr>
          <p:cNvSpPr/>
          <p:nvPr/>
        </p:nvSpPr>
        <p:spPr>
          <a:xfrm>
            <a:off x="552815" y="87077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正方形/長方形 1">
            <a:extLst>
              <a:ext uri="{FF2B5EF4-FFF2-40B4-BE49-F238E27FC236}">
                <a16:creationId xmlns:a16="http://schemas.microsoft.com/office/drawing/2014/main" id="{0953ECE3-57AC-1A6E-905D-6D60561CC305}"/>
              </a:ext>
            </a:extLst>
          </p:cNvPr>
          <p:cNvSpPr/>
          <p:nvPr/>
        </p:nvSpPr>
        <p:spPr>
          <a:xfrm>
            <a:off x="5188746" y="2122673"/>
            <a:ext cx="913604" cy="1429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個人番号</a:t>
            </a:r>
          </a:p>
        </p:txBody>
      </p:sp>
    </p:spTree>
    <p:extLst>
      <p:ext uri="{BB962C8B-B14F-4D97-AF65-F5344CB8AC3E}">
        <p14:creationId xmlns:p14="http://schemas.microsoft.com/office/powerpoint/2010/main" val="113615916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TotalTime>
  <Words>472</Words>
  <Application>Microsoft Office PowerPoint</Application>
  <PresentationFormat>A4 210 x 297 mm</PresentationFormat>
  <Paragraphs>77</Paragraphs>
  <Slides>1</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8" baseType="lpstr">
      <vt:lpstr>ＭＳ Ｐゴシック</vt:lpstr>
      <vt:lpstr>Arial</vt:lpstr>
      <vt:lpstr>Calibri</vt:lpstr>
      <vt:lpstr>Calibri Light</vt:lpstr>
      <vt:lpstr>Wingdings</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70</cp:revision>
  <dcterms:created xsi:type="dcterms:W3CDTF">2022-01-20T04:34:58Z</dcterms:created>
  <dcterms:modified xsi:type="dcterms:W3CDTF">2024-03-22T02:48:56Z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5d4b04ff-d0a0-4569-bab6-2caedb82b33e</vt:lpwstr>
  </property>
  <property fmtid="{D5CDD505-2E9C-101B-9397-08002B2CF9AE}" pid="15" name="MSIP_Label_436fffe2-e74d-4f21-833f-6f054a10cb50_ContentBits">
    <vt:lpwstr>0</vt:lpwstr>
  </property>
</Properties>
</file>