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1"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43" userDrawn="1">
          <p15:clr>
            <a:srgbClr val="A4A3A4"/>
          </p15:clr>
        </p15:guide>
        <p15:guide id="2" pos="2137"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渡部 俊(watabe-shun.ik4)" initials="渡部" lastIdx="2" clrIdx="0">
    <p:extLst>
      <p:ext uri="{19B8F6BF-5375-455C-9EA6-DF929625EA0E}">
        <p15:presenceInfo xmlns:p15="http://schemas.microsoft.com/office/powerpoint/2012/main" userId="S-1-5-21-4175116151-3849908774-3845857867-619606" providerId="AD"/>
      </p:ext>
    </p:extLst>
  </p:cmAuthor>
  <p:cmAuthor id="2" name="西田 章恵(nishida-akie.jj1)" initials="西田" lastIdx="2" clrIdx="1">
    <p:extLst>
      <p:ext uri="{19B8F6BF-5375-455C-9EA6-DF929625EA0E}">
        <p15:presenceInfo xmlns:p15="http://schemas.microsoft.com/office/powerpoint/2012/main" userId="S-1-5-21-4175116151-3849908774-3845857867-619503" providerId="AD"/>
      </p:ext>
    </p:extLst>
  </p:cmAuthor>
  <p:cmAuthor id="3" name="Okano, Takumi (JP - AB 岡野 匠)" initials="OT(A岡匠" lastIdx="2"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158" autoAdjust="0"/>
    <p:restoredTop sz="94660"/>
  </p:normalViewPr>
  <p:slideViewPr>
    <p:cSldViewPr snapToGrid="0" showGuides="1">
      <p:cViewPr>
        <p:scale>
          <a:sx n="75" d="100"/>
          <a:sy n="75" d="100"/>
        </p:scale>
        <p:origin x="-40" y="-1536"/>
      </p:cViewPr>
      <p:guideLst>
        <p:guide orient="horz" pos="3143"/>
        <p:guide pos="2137"/>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commentAuthors" Target="commentAuthor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2023/3/23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2023/3/23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2023/3/23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2023/3/23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2023/3/23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2023/3/23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2023/3/23</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2023/3/23</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2023/3/23</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2023/3/23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2023/3/23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2023/3/23</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6" name="表 45">
            <a:extLst>
              <a:ext uri="{FF2B5EF4-FFF2-40B4-BE49-F238E27FC236}">
                <a16:creationId xmlns:a16="http://schemas.microsoft.com/office/drawing/2014/main" id="{827FFC6E-4845-4B4D-A68D-D8B36BCF71C7}"/>
              </a:ext>
            </a:extLst>
          </p:cNvPr>
          <p:cNvGraphicFramePr>
            <a:graphicFrameLocks noGrp="1"/>
          </p:cNvGraphicFramePr>
          <p:nvPr>
            <p:extLst>
              <p:ext uri="{D42A27DB-BD31-4B8C-83A1-F6EECF244321}">
                <p14:modId xmlns:p14="http://schemas.microsoft.com/office/powerpoint/2010/main" val="740483126"/>
              </p:ext>
            </p:extLst>
          </p:nvPr>
        </p:nvGraphicFramePr>
        <p:xfrm>
          <a:off x="552530" y="1901060"/>
          <a:ext cx="5761596" cy="6825116"/>
        </p:xfrm>
        <a:graphic>
          <a:graphicData uri="http://schemas.openxmlformats.org/drawingml/2006/table">
            <a:tbl>
              <a:tblPr/>
              <a:tblGrid>
                <a:gridCol w="449486">
                  <a:extLst>
                    <a:ext uri="{9D8B030D-6E8A-4147-A177-3AD203B41FA5}">
                      <a16:colId xmlns:a16="http://schemas.microsoft.com/office/drawing/2014/main" val="4049519448"/>
                    </a:ext>
                  </a:extLst>
                </a:gridCol>
                <a:gridCol w="187968">
                  <a:extLst>
                    <a:ext uri="{9D8B030D-6E8A-4147-A177-3AD203B41FA5}">
                      <a16:colId xmlns:a16="http://schemas.microsoft.com/office/drawing/2014/main" val="324810688"/>
                    </a:ext>
                  </a:extLst>
                </a:gridCol>
                <a:gridCol w="154722">
                  <a:extLst>
                    <a:ext uri="{9D8B030D-6E8A-4147-A177-3AD203B41FA5}">
                      <a16:colId xmlns:a16="http://schemas.microsoft.com/office/drawing/2014/main" val="535330216"/>
                    </a:ext>
                  </a:extLst>
                </a:gridCol>
                <a:gridCol w="262074">
                  <a:extLst>
                    <a:ext uri="{9D8B030D-6E8A-4147-A177-3AD203B41FA5}">
                      <a16:colId xmlns:a16="http://schemas.microsoft.com/office/drawing/2014/main" val="699815627"/>
                    </a:ext>
                  </a:extLst>
                </a:gridCol>
                <a:gridCol w="384105">
                  <a:extLst>
                    <a:ext uri="{9D8B030D-6E8A-4147-A177-3AD203B41FA5}">
                      <a16:colId xmlns:a16="http://schemas.microsoft.com/office/drawing/2014/main" val="4263106779"/>
                    </a:ext>
                  </a:extLst>
                </a:gridCol>
                <a:gridCol w="512141">
                  <a:extLst>
                    <a:ext uri="{9D8B030D-6E8A-4147-A177-3AD203B41FA5}">
                      <a16:colId xmlns:a16="http://schemas.microsoft.com/office/drawing/2014/main" val="2053655788"/>
                    </a:ext>
                  </a:extLst>
                </a:gridCol>
                <a:gridCol w="449486">
                  <a:extLst>
                    <a:ext uri="{9D8B030D-6E8A-4147-A177-3AD203B41FA5}">
                      <a16:colId xmlns:a16="http://schemas.microsoft.com/office/drawing/2014/main" val="350888431"/>
                    </a:ext>
                  </a:extLst>
                </a:gridCol>
                <a:gridCol w="165338">
                  <a:extLst>
                    <a:ext uri="{9D8B030D-6E8A-4147-A177-3AD203B41FA5}">
                      <a16:colId xmlns:a16="http://schemas.microsoft.com/office/drawing/2014/main" val="2191301271"/>
                    </a:ext>
                  </a:extLst>
                </a:gridCol>
                <a:gridCol w="390391">
                  <a:extLst>
                    <a:ext uri="{9D8B030D-6E8A-4147-A177-3AD203B41FA5}">
                      <a16:colId xmlns:a16="http://schemas.microsoft.com/office/drawing/2014/main" val="727243232"/>
                    </a:ext>
                  </a:extLst>
                </a:gridCol>
                <a:gridCol w="449486">
                  <a:extLst>
                    <a:ext uri="{9D8B030D-6E8A-4147-A177-3AD203B41FA5}">
                      <a16:colId xmlns:a16="http://schemas.microsoft.com/office/drawing/2014/main" val="204964253"/>
                    </a:ext>
                  </a:extLst>
                </a:gridCol>
                <a:gridCol w="233273">
                  <a:extLst>
                    <a:ext uri="{9D8B030D-6E8A-4147-A177-3AD203B41FA5}">
                      <a16:colId xmlns:a16="http://schemas.microsoft.com/office/drawing/2014/main" val="798469741"/>
                    </a:ext>
                  </a:extLst>
                </a:gridCol>
                <a:gridCol w="671148">
                  <a:extLst>
                    <a:ext uri="{9D8B030D-6E8A-4147-A177-3AD203B41FA5}">
                      <a16:colId xmlns:a16="http://schemas.microsoft.com/office/drawing/2014/main" val="3569675199"/>
                    </a:ext>
                  </a:extLst>
                </a:gridCol>
                <a:gridCol w="381382">
                  <a:extLst>
                    <a:ext uri="{9D8B030D-6E8A-4147-A177-3AD203B41FA5}">
                      <a16:colId xmlns:a16="http://schemas.microsoft.com/office/drawing/2014/main" val="4226709870"/>
                    </a:ext>
                  </a:extLst>
                </a:gridCol>
                <a:gridCol w="666764">
                  <a:extLst>
                    <a:ext uri="{9D8B030D-6E8A-4147-A177-3AD203B41FA5}">
                      <a16:colId xmlns:a16="http://schemas.microsoft.com/office/drawing/2014/main" val="1880599517"/>
                    </a:ext>
                  </a:extLst>
                </a:gridCol>
                <a:gridCol w="120518">
                  <a:extLst>
                    <a:ext uri="{9D8B030D-6E8A-4147-A177-3AD203B41FA5}">
                      <a16:colId xmlns:a16="http://schemas.microsoft.com/office/drawing/2014/main" val="2203094660"/>
                    </a:ext>
                  </a:extLst>
                </a:gridCol>
                <a:gridCol w="130760">
                  <a:extLst>
                    <a:ext uri="{9D8B030D-6E8A-4147-A177-3AD203B41FA5}">
                      <a16:colId xmlns:a16="http://schemas.microsoft.com/office/drawing/2014/main" val="3852404676"/>
                    </a:ext>
                  </a:extLst>
                </a:gridCol>
                <a:gridCol w="152554">
                  <a:extLst>
                    <a:ext uri="{9D8B030D-6E8A-4147-A177-3AD203B41FA5}">
                      <a16:colId xmlns:a16="http://schemas.microsoft.com/office/drawing/2014/main" val="49329265"/>
                    </a:ext>
                  </a:extLst>
                </a:gridCol>
              </a:tblGrid>
              <a:tr h="959361">
                <a:tc gridSpan="17">
                  <a:txBody>
                    <a:bodyPr/>
                    <a:lstStyle/>
                    <a:p>
                      <a:pPr algn="l" fontAlgn="t">
                        <a:spcBef>
                          <a:spcPts val="200"/>
                        </a:spcBef>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保護の決定若しくは実施又は生活保護法（以下「法」という。）第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77</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条若しくは第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78</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条の規定の施行のために必要がありますので、法第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条の規定に基づき、下記の事項について照会します。</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なお、当事務所において、入手した資料については、情報の秘密の保護に万全を期していますので念のため申し添えます。</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12700" cap="flat" cmpd="sng" algn="ctr">
                      <a:solidFill>
                        <a:schemeClr val="tx1"/>
                      </a:solidFill>
                      <a:prstDash val="solid"/>
                      <a:round/>
                      <a:headEnd type="none" w="med" len="med"/>
                      <a:tailEnd type="none" w="med" len="med"/>
                    </a:lnL>
                  </a:tcPr>
                </a:tc>
                <a:tc hMerge="1">
                  <a:txBody>
                    <a:bodyPr/>
                    <a:lstStyle/>
                    <a:p>
                      <a:endParaRPr kumimoji="1" lang="ja-JP" altLang="en-US"/>
                    </a:p>
                  </a:txBody>
                  <a:tcPr>
                    <a:lnL w="1270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extLst>
                  <a:ext uri="{0D108BD9-81ED-4DB2-BD59-A6C34878D82A}">
                    <a16:rowId xmlns:a16="http://schemas.microsoft.com/office/drawing/2014/main" val="1876196302"/>
                  </a:ext>
                </a:extLst>
              </a:tr>
              <a:tr h="133519">
                <a:tc gridSpan="16">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12700" cap="flat" cmpd="sng" algn="ctr">
                      <a:solidFill>
                        <a:schemeClr val="tx1"/>
                      </a:solidFill>
                      <a:prstDash val="solid"/>
                      <a:round/>
                      <a:headEnd type="none" w="med" len="med"/>
                      <a:tailEnd type="none" w="med" len="med"/>
                    </a:lnL>
                  </a:tcPr>
                </a:tc>
                <a:tc hMerge="1">
                  <a:txBody>
                    <a:bodyPr/>
                    <a:lstStyle/>
                    <a:p>
                      <a:endParaRPr kumimoji="1" lang="ja-JP" altLang="en-US"/>
                    </a:p>
                  </a:txBody>
                  <a:tcPr>
                    <a:lnL w="1270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587829774"/>
                  </a:ext>
                </a:extLst>
              </a:tr>
              <a:tr h="133519">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3">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回答期限年月日</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026307386"/>
                  </a:ext>
                </a:extLst>
              </a:tr>
              <a:tr h="133519">
                <a:tc gridSpan="2">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調査対象者</a:t>
                      </a: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4">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hMerge="1">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206161275"/>
                  </a:ext>
                </a:extLst>
              </a:tr>
              <a:tr h="1335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住所</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376206523"/>
                  </a:ext>
                </a:extLst>
              </a:tr>
              <a:tr h="1335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4">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878437250"/>
                  </a:ext>
                </a:extLst>
              </a:tr>
              <a:tr h="1335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旧住所１</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657593179"/>
                  </a:ext>
                </a:extLst>
              </a:tr>
              <a:tr h="1335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6">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a:noFill/>
                    </a:lnB>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686523338"/>
                  </a:ext>
                </a:extLst>
              </a:tr>
              <a:tr h="1335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旧住所２</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664335395"/>
                  </a:ext>
                </a:extLst>
              </a:tr>
              <a:tr h="1335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ctr"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69984880"/>
                  </a:ext>
                </a:extLst>
              </a:tr>
              <a:tr h="1335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旧住所３</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ctr"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248911792"/>
                  </a:ext>
                </a:extLst>
              </a:tr>
              <a:tr h="1335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ctr"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244481366"/>
                  </a:ext>
                </a:extLst>
              </a:tr>
              <a:tr h="1335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旧住所４</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605837571"/>
                  </a:ext>
                </a:extLst>
              </a:tr>
              <a:tr h="1335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995997667"/>
                  </a:ext>
                </a:extLst>
              </a:tr>
              <a:tr h="1335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旧住所５</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61057475"/>
                  </a:ext>
                </a:extLst>
              </a:tr>
              <a:tr h="1335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032910867"/>
                  </a:ext>
                </a:extLst>
              </a:tr>
              <a:tr h="133519">
                <a:tc gridSpan="2">
                  <a:txBody>
                    <a:bodyPr/>
                    <a:lstStyle/>
                    <a:p>
                      <a:pPr marL="0" marR="0" lvl="0" indent="0" algn="dist" defTabSz="685800" rtl="0" eaLnBrk="1" fontAlgn="ctr" latinLnBrk="0" hangingPunct="1">
                        <a:lnSpc>
                          <a:spcPct val="100000"/>
                        </a:lnSpc>
                        <a:spcBef>
                          <a:spcPts val="0"/>
                        </a:spcBef>
                        <a:spcAft>
                          <a:spcPts val="0"/>
                        </a:spcAft>
                        <a:buClrTx/>
                        <a:buSzTx/>
                        <a:buFontTx/>
                        <a:buNone/>
                        <a:tabLst/>
                        <a:defRPr/>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氏名</a:t>
                      </a: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カナ</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旧姓</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ctr" fontAlgn="ctr"/>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旧姓カナ</a:t>
                      </a: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900" b="0" i="0" u="none" strike="noStrike">
                          <a:solidFill>
                            <a:schemeClr val="tx1"/>
                          </a:solidFill>
                          <a:effectLst/>
                          <a:latin typeface="ＭＳ Ｐゴシック" panose="020B0600070205080204" pitchFamily="50" charset="-128"/>
                          <a:ea typeface="ＭＳ Ｐゴシック" panose="020B0600070205080204" pitchFamily="50" charset="-128"/>
                        </a:rPr>
                        <a:t>旧姓カナ</a:t>
                      </a: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性別</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生年月日</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10462448"/>
                  </a:ext>
                </a:extLst>
              </a:tr>
              <a:tr h="133519">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162222356"/>
                  </a:ext>
                </a:extLst>
              </a:tr>
              <a:tr h="133519">
                <a:tc gridSpan="3">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667621757"/>
                  </a:ext>
                </a:extLst>
              </a:tr>
              <a:tr h="133519">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105249324"/>
                  </a:ext>
                </a:extLst>
              </a:tr>
              <a:tr h="133519">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729335524"/>
                  </a:ext>
                </a:extLst>
              </a:tr>
              <a:tr h="133519">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375995639"/>
                  </a:ext>
                </a:extLst>
              </a:tr>
              <a:tr h="1335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marL="0" marR="0" lvl="0" indent="0" algn="l" defTabSz="685800" rtl="0" eaLnBrk="1" fontAlgn="ctr" latinLnBrk="0" hangingPunct="1">
                        <a:lnSpc>
                          <a:spcPct val="100000"/>
                        </a:lnSpc>
                        <a:spcBef>
                          <a:spcPts val="0"/>
                        </a:spcBef>
                        <a:spcAft>
                          <a:spcPts val="0"/>
                        </a:spcAft>
                        <a:buClrTx/>
                        <a:buSzTx/>
                        <a:buFontTx/>
                        <a:buNone/>
                        <a:tabLst/>
                        <a:defRPr/>
                      </a:pP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092294106"/>
                  </a:ext>
                </a:extLst>
              </a:tr>
              <a:tr h="1335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7">
                  <a:txBody>
                    <a:bodyPr/>
                    <a:lstStyle/>
                    <a:p>
                      <a:pPr marL="0" marR="0" lvl="0" indent="0" algn="l" defTabSz="685800" rtl="0" eaLnBrk="1" fontAlgn="ctr" latinLnBrk="0" hangingPunct="1">
                        <a:lnSpc>
                          <a:spcPct val="100000"/>
                        </a:lnSpc>
                        <a:spcBef>
                          <a:spcPts val="0"/>
                        </a:spcBef>
                        <a:spcAft>
                          <a:spcPts val="0"/>
                        </a:spcAft>
                        <a:buClrTx/>
                        <a:buSzTx/>
                        <a:buFontTx/>
                        <a:buNone/>
                        <a:tabLst/>
                        <a:defRPr/>
                      </a:pPr>
                      <a:endParaRPr lang="ja-JP" altLang="en-US" sz="900" b="0" i="0" u="none" strike="sngStrike" baseline="0" dirty="0">
                        <a:solidFill>
                          <a:srgbClr val="FF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pPr marL="0" marR="0" lvl="0" indent="0" algn="l" defTabSz="685800" rtl="0" eaLnBrk="1" fontAlgn="ctr" latinLnBrk="0" hangingPunct="1">
                        <a:lnSpc>
                          <a:spcPct val="100000"/>
                        </a:lnSpc>
                        <a:spcBef>
                          <a:spcPts val="0"/>
                        </a:spcBef>
                        <a:spcAft>
                          <a:spcPts val="0"/>
                        </a:spcAft>
                        <a:buClrTx/>
                        <a:buSzTx/>
                        <a:buFontTx/>
                        <a:buNone/>
                        <a:tabLst/>
                        <a:defRPr/>
                      </a:pP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20334773"/>
                  </a:ext>
                </a:extLst>
              </a:tr>
              <a:tr h="1335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55994116"/>
                  </a:ext>
                </a:extLst>
              </a:tr>
              <a:tr h="2573915">
                <a:tc gridSpan="17">
                  <a:txBody>
                    <a:bodyPr/>
                    <a:lstStyle/>
                    <a:p>
                      <a:pPr algn="l" fontAlgn="t"/>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（参考）生活保護法</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　保護の実施機関及び福祉事務所長は、保護の決定若しくは実施又は第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77</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条若しくは第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78</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条の規定の施行のために必要があると認めるときは、次の各号に掲げる者の当該各号に定める事項につき、官公署、日本年金機構若しくは国民年金法（昭和</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34</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年法律第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141</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号）第３条第２項に規定する共済組合等（次項において「共済組合等」という。）に対し、必要な書類の閲覧若しくは資料の提供を求め、又は銀行、信託会社、次の各号に掲げる者の雇主その他の関係人に、報告を求めることができる。</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一　要保護者又は被保護者であつた者　氏名及び住所又は居所、資産及び収入の状況、健康状態、他の保護の実施機関における保護の決定及び実施の状況その他政令で定める事項（被保護者であつた者にあつては、氏名及び住所又は居所、健康状態並びに他の保護の実施機関における保護の決定及び実施の状況を除き、保護を受けていた期間における事項に限る。）</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二　前号に掲げる者の扶養義務者　氏名及び住所又は居所、資産及び収入の状況その他政令で定める事項（被保護者であつた者の扶養義務者にあつては、氏名及び住所又は居所を除き、当該被保護者であつた者が保護を受けていた期間における事項に限る。）</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別表第１の上欄に掲げる官公署の長、日本年金機構又は共済組合等は、それぞれ同表の下欄に掲げる情報につき、保護の実施機関又は福祉事務所長から前項の規定による求め</a:t>
                      </a:r>
                      <a:r>
                        <a:rPr lang="ja-JP" altLang="en-US" sz="800" b="0" i="0" u="none" strike="noStrike">
                          <a:solidFill>
                            <a:srgbClr val="000000"/>
                          </a:solidFill>
                          <a:effectLst/>
                          <a:latin typeface="ＭＳ Ｐゴシック" panose="020B0600070205080204" pitchFamily="50" charset="-128"/>
                          <a:ea typeface="ＭＳ Ｐゴシック" panose="020B0600070205080204" pitchFamily="50" charset="-128"/>
                        </a:rPr>
                        <a:t>があつたときは</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、速やかに、当該情報を記載し、若しくは記録した書類を閲覧させ、又は資料の提供を行うものとする。</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24</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　保護の開始を申請する者は、厚生労働省令で定めるところにより、次に掲げる事項を記載した申請書を保護の実施機関に提出しなければならない。ただし、当該申請書を作成することができない特別の事情があるときは、この限りでない。</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一～三　（略）</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四　要保護者の資産及び収入の状況（生業若しくは就労又は求職活動の状況、扶養義務者の扶養の状況及び他の法律に定める扶助の状況を含む。以下同じ。）</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五　（略）</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（参考２）生活保護法施行令</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第２条の２　法第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条第１項第１号に規定する政令で定める事項は、支出の状況とする。</a:t>
                      </a: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tcPr>
                </a:tc>
                <a:tc hMerge="1">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625866716"/>
                  </a:ext>
                </a:extLst>
              </a:tr>
            </a:tbl>
          </a:graphicData>
        </a:graphic>
      </p:graphicFrame>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0" name="Rectangle 108">
            <a:extLst>
              <a:ext uri="{FF2B5EF4-FFF2-40B4-BE49-F238E27FC236}">
                <a16:creationId xmlns:a16="http://schemas.microsoft.com/office/drawing/2014/main" id="{C5DD1F39-0A84-4B51-A8C7-3D2C7EE386C7}"/>
              </a:ext>
            </a:extLst>
          </p:cNvPr>
          <p:cNvSpPr>
            <a:spLocks noChangeArrowheads="1"/>
          </p:cNvSpPr>
          <p:nvPr/>
        </p:nvSpPr>
        <p:spPr bwMode="auto">
          <a:xfrm>
            <a:off x="152400" y="152400"/>
            <a:ext cx="6858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ja-JP" altLang="en-US"/>
          </a:p>
        </p:txBody>
      </p:sp>
      <p:sp>
        <p:nvSpPr>
          <p:cNvPr id="44" name="Rectangle 112">
            <a:extLst>
              <a:ext uri="{FF2B5EF4-FFF2-40B4-BE49-F238E27FC236}">
                <a16:creationId xmlns:a16="http://schemas.microsoft.com/office/drawing/2014/main" id="{71B3A757-E8F9-45B8-BF21-8EB816B8ECE6}"/>
              </a:ext>
            </a:extLst>
          </p:cNvPr>
          <p:cNvSpPr>
            <a:spLocks noChangeArrowheads="1"/>
          </p:cNvSpPr>
          <p:nvPr/>
        </p:nvSpPr>
        <p:spPr bwMode="auto">
          <a:xfrm>
            <a:off x="152400" y="424934"/>
            <a:ext cx="184731" cy="369332"/>
          </a:xfrm>
          <a:prstGeom prst="rect">
            <a:avLst/>
          </a:prstGeom>
          <a:noFill/>
          <a:ln>
            <a:noFill/>
          </a:ln>
          <a:effectLst/>
        </p:spPr>
        <p:txBody>
          <a:bodyPr vert="horz" wrap="none" lIns="91440" tIns="45720" rIns="91440" bIns="45720" numCol="1" anchor="ctr" anchorCtr="0" compatLnSpc="1">
            <a:prstTxWarp prst="textNoShape">
              <a:avLst/>
            </a:prstTxWarp>
            <a:spAutoFit/>
          </a:bodyPr>
          <a:lstStyle/>
          <a:p>
            <a:endParaRPr lang="ja-JP" altLang="en-US"/>
          </a:p>
        </p:txBody>
      </p:sp>
      <p:sp>
        <p:nvSpPr>
          <p:cNvPr id="32" name="正方形/長方形 31">
            <a:extLst>
              <a:ext uri="{FF2B5EF4-FFF2-40B4-BE49-F238E27FC236}">
                <a16:creationId xmlns:a16="http://schemas.microsoft.com/office/drawing/2014/main" id="{28E4FC2D-371C-4661-B68C-D3D46F69799C}"/>
              </a:ext>
            </a:extLst>
          </p:cNvPr>
          <p:cNvSpPr/>
          <p:nvPr/>
        </p:nvSpPr>
        <p:spPr>
          <a:xfrm>
            <a:off x="613942" y="536595"/>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33" name="正方形/長方形 32">
            <a:extLst>
              <a:ext uri="{FF2B5EF4-FFF2-40B4-BE49-F238E27FC236}">
                <a16:creationId xmlns:a16="http://schemas.microsoft.com/office/drawing/2014/main" id="{9166D37A-A61D-4E31-B9A6-72E1F6A12F79}"/>
              </a:ext>
            </a:extLst>
          </p:cNvPr>
          <p:cNvSpPr/>
          <p:nvPr/>
        </p:nvSpPr>
        <p:spPr>
          <a:xfrm>
            <a:off x="613942" y="699329"/>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34" name="正方形/長方形 33">
            <a:extLst>
              <a:ext uri="{FF2B5EF4-FFF2-40B4-BE49-F238E27FC236}">
                <a16:creationId xmlns:a16="http://schemas.microsoft.com/office/drawing/2014/main" id="{0312AF28-C64E-4255-966C-A0CAA41782F0}"/>
              </a:ext>
            </a:extLst>
          </p:cNvPr>
          <p:cNvSpPr/>
          <p:nvPr/>
        </p:nvSpPr>
        <p:spPr>
          <a:xfrm>
            <a:off x="613942" y="862063"/>
            <a:ext cx="104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宛先調査機関名称</a:t>
            </a:r>
          </a:p>
        </p:txBody>
      </p:sp>
      <p:sp>
        <p:nvSpPr>
          <p:cNvPr id="35" name="正方形/長方形 34">
            <a:extLst>
              <a:ext uri="{FF2B5EF4-FFF2-40B4-BE49-F238E27FC236}">
                <a16:creationId xmlns:a16="http://schemas.microsoft.com/office/drawing/2014/main" id="{40CE26D4-916E-48C1-A755-43001E40BCB7}"/>
              </a:ext>
            </a:extLst>
          </p:cNvPr>
          <p:cNvSpPr/>
          <p:nvPr/>
        </p:nvSpPr>
        <p:spPr>
          <a:xfrm>
            <a:off x="1724696" y="862063"/>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36" name="正方形/長方形 35">
            <a:extLst>
              <a:ext uri="{FF2B5EF4-FFF2-40B4-BE49-F238E27FC236}">
                <a16:creationId xmlns:a16="http://schemas.microsoft.com/office/drawing/2014/main" id="{A658E4A9-289B-470B-A5F4-8C39E292462B}"/>
              </a:ext>
            </a:extLst>
          </p:cNvPr>
          <p:cNvSpPr/>
          <p:nvPr/>
        </p:nvSpPr>
        <p:spPr>
          <a:xfrm>
            <a:off x="5409283" y="53659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38" name="正方形/長方形 37">
            <a:extLst>
              <a:ext uri="{FF2B5EF4-FFF2-40B4-BE49-F238E27FC236}">
                <a16:creationId xmlns:a16="http://schemas.microsoft.com/office/drawing/2014/main" id="{1A4A553F-0604-473F-A7DB-4D500654DAEC}"/>
              </a:ext>
            </a:extLst>
          </p:cNvPr>
          <p:cNvSpPr/>
          <p:nvPr/>
        </p:nvSpPr>
        <p:spPr>
          <a:xfrm>
            <a:off x="5281983" y="69932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9" name="正方形/長方形 38">
            <a:extLst>
              <a:ext uri="{FF2B5EF4-FFF2-40B4-BE49-F238E27FC236}">
                <a16:creationId xmlns:a16="http://schemas.microsoft.com/office/drawing/2014/main" id="{F27292EC-25C4-4C6A-978A-37825B7D34C2}"/>
              </a:ext>
            </a:extLst>
          </p:cNvPr>
          <p:cNvSpPr/>
          <p:nvPr/>
        </p:nvSpPr>
        <p:spPr>
          <a:xfrm>
            <a:off x="4088183" y="871588"/>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41" name="正方形/長方形 40">
            <a:extLst>
              <a:ext uri="{FF2B5EF4-FFF2-40B4-BE49-F238E27FC236}">
                <a16:creationId xmlns:a16="http://schemas.microsoft.com/office/drawing/2014/main" id="{D815AAAA-F249-4598-9C0C-204B894DED1D}"/>
              </a:ext>
            </a:extLst>
          </p:cNvPr>
          <p:cNvSpPr/>
          <p:nvPr/>
        </p:nvSpPr>
        <p:spPr>
          <a:xfrm>
            <a:off x="5021633" y="103188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42" name="正方形/長方形 41">
            <a:extLst>
              <a:ext uri="{FF2B5EF4-FFF2-40B4-BE49-F238E27FC236}">
                <a16:creationId xmlns:a16="http://schemas.microsoft.com/office/drawing/2014/main" id="{A6BC077C-9FCB-4FC1-81EF-CBC0090F942B}"/>
              </a:ext>
            </a:extLst>
          </p:cNvPr>
          <p:cNvSpPr/>
          <p:nvPr/>
        </p:nvSpPr>
        <p:spPr>
          <a:xfrm>
            <a:off x="5021633" y="871588"/>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49" name="正方形/長方形 48">
            <a:extLst>
              <a:ext uri="{FF2B5EF4-FFF2-40B4-BE49-F238E27FC236}">
                <a16:creationId xmlns:a16="http://schemas.microsoft.com/office/drawing/2014/main" id="{F77D5012-AFC9-4FD6-9EDA-E8C768A32AE2}"/>
              </a:ext>
            </a:extLst>
          </p:cNvPr>
          <p:cNvSpPr/>
          <p:nvPr/>
        </p:nvSpPr>
        <p:spPr>
          <a:xfrm>
            <a:off x="5796933" y="910757"/>
            <a:ext cx="466758" cy="468000"/>
          </a:xfrm>
          <a:prstGeom prst="rect">
            <a:avLst/>
          </a:prstGeom>
          <a:noFill/>
          <a:ln w="12700" cap="flat" cmpd="sng" algn="ctr">
            <a:solidFill>
              <a:sysClr val="windowText" lastClr="000000"/>
            </a:solidFill>
            <a:prstDash val="solid"/>
            <a:miter lim="800000"/>
          </a:ln>
          <a:effectLst/>
        </p:spPr>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marL="0" marR="0" lvl="0" indent="0" algn="l" defTabSz="914400" eaLnBrk="1" fontAlgn="auto" latinLnBrk="0" hangingPunct="1">
              <a:lnSpc>
                <a:spcPct val="100000"/>
              </a:lnSpc>
              <a:spcBef>
                <a:spcPts val="0"/>
              </a:spcBef>
              <a:spcAft>
                <a:spcPts val="0"/>
              </a:spcAft>
              <a:buClrTx/>
              <a:buSzTx/>
              <a:buFontTx/>
              <a:buNone/>
              <a:tabLst/>
              <a:defRPr/>
            </a:pPr>
            <a:r>
              <a:rPr kumimoji="1" lang="ja-JP" altLang="en-US" sz="900" b="0" i="0" u="none" strike="noStrike" kern="0" cap="none" spc="0" normalizeH="0" baseline="0" noProof="0">
                <a:ln>
                  <a:noFill/>
                </a:ln>
                <a:solidFill>
                  <a:sysClr val="windowText" lastClr="000000"/>
                </a:solidFill>
                <a:effectLst/>
                <a:uLnTx/>
                <a:uFillTx/>
                <a:latin typeface="ＭＳ Ｐゴシック" panose="020B0600070205080204" pitchFamily="50" charset="-128"/>
                <a:ea typeface="ＭＳ Ｐゴシック" panose="020B0600070205080204" pitchFamily="50" charset="-128"/>
                <a:cs typeface="+mn-cs"/>
              </a:rPr>
              <a:t>印</a:t>
            </a:r>
          </a:p>
        </p:txBody>
      </p:sp>
      <p:sp>
        <p:nvSpPr>
          <p:cNvPr id="50" name="正方形/長方形 49">
            <a:extLst>
              <a:ext uri="{FF2B5EF4-FFF2-40B4-BE49-F238E27FC236}">
                <a16:creationId xmlns:a16="http://schemas.microsoft.com/office/drawing/2014/main" id="{5CC2D43D-1B0F-42D2-B4FE-B98660700877}"/>
              </a:ext>
            </a:extLst>
          </p:cNvPr>
          <p:cNvSpPr/>
          <p:nvPr/>
        </p:nvSpPr>
        <p:spPr>
          <a:xfrm>
            <a:off x="613942" y="1022364"/>
            <a:ext cx="136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バーコード</a:t>
            </a:r>
          </a:p>
        </p:txBody>
      </p:sp>
      <p:sp>
        <p:nvSpPr>
          <p:cNvPr id="51" name="正方形/長方形 50">
            <a:extLst>
              <a:ext uri="{FF2B5EF4-FFF2-40B4-BE49-F238E27FC236}">
                <a16:creationId xmlns:a16="http://schemas.microsoft.com/office/drawing/2014/main" id="{D2A723C1-5B24-4FD0-B837-46620B775CEC}"/>
              </a:ext>
            </a:extLst>
          </p:cNvPr>
          <p:cNvSpPr/>
          <p:nvPr/>
        </p:nvSpPr>
        <p:spPr>
          <a:xfrm>
            <a:off x="613942" y="37386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52" name="Rectangle 109">
            <a:extLst>
              <a:ext uri="{FF2B5EF4-FFF2-40B4-BE49-F238E27FC236}">
                <a16:creationId xmlns:a16="http://schemas.microsoft.com/office/drawing/2014/main" id="{4743EE88-AB22-428C-8680-CA3406B3E42C}"/>
              </a:ext>
            </a:extLst>
          </p:cNvPr>
          <p:cNvSpPr>
            <a:spLocks noChangeArrowheads="1"/>
          </p:cNvSpPr>
          <p:nvPr/>
        </p:nvSpPr>
        <p:spPr bwMode="auto">
          <a:xfrm>
            <a:off x="543875" y="1588573"/>
            <a:ext cx="5760000" cy="261610"/>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ctr" defTabSz="914400">
              <a:tabLst>
                <a:tab pos="2057400" algn="l"/>
              </a:tabLst>
            </a:pPr>
            <a:r>
              <a:rPr lang="ja-JP" altLang="en-US" sz="1100" b="0" i="0" u="none" strike="noStrike" dirty="0">
                <a:solidFill>
                  <a:srgbClr val="000000"/>
                </a:solidFill>
                <a:effectLst/>
                <a:latin typeface="ＭＳ Ｐゴシック" panose="020B0600070205080204" pitchFamily="50" charset="-128"/>
                <a:ea typeface="ＭＳ Ｐゴシック" panose="020B0600070205080204" pitchFamily="50" charset="-128"/>
              </a:rPr>
              <a:t>生活保護法第</a:t>
            </a:r>
            <a:r>
              <a:rPr lang="en-US" altLang="ja-JP" sz="11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11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条の規定に基づく調査について（依頼）</a:t>
            </a:r>
          </a:p>
        </p:txBody>
      </p:sp>
      <p:sp>
        <p:nvSpPr>
          <p:cNvPr id="54" name="正方形/長方形 53">
            <a:extLst>
              <a:ext uri="{FF2B5EF4-FFF2-40B4-BE49-F238E27FC236}">
                <a16:creationId xmlns:a16="http://schemas.microsoft.com/office/drawing/2014/main" id="{875BCEFC-2E4D-4A5B-A775-973D1BF29E2C}"/>
              </a:ext>
            </a:extLst>
          </p:cNvPr>
          <p:cNvSpPr/>
          <p:nvPr/>
        </p:nvSpPr>
        <p:spPr>
          <a:xfrm>
            <a:off x="2032217" y="3152954"/>
            <a:ext cx="1152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調査対象者郵便番号</a:t>
            </a:r>
            <a:r>
              <a:rPr kumimoji="1" lang="en-US" altLang="ja-JP" sz="8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55" name="正方形/長方形 54">
            <a:extLst>
              <a:ext uri="{FF2B5EF4-FFF2-40B4-BE49-F238E27FC236}">
                <a16:creationId xmlns:a16="http://schemas.microsoft.com/office/drawing/2014/main" id="{4014E834-10E7-476A-A156-3D29D81FEB72}"/>
              </a:ext>
            </a:extLst>
          </p:cNvPr>
          <p:cNvSpPr/>
          <p:nvPr/>
        </p:nvSpPr>
        <p:spPr>
          <a:xfrm>
            <a:off x="2032217" y="3462338"/>
            <a:ext cx="1552835" cy="114696"/>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調査対象者旧住所１郵便番号</a:t>
            </a:r>
            <a:r>
              <a:rPr kumimoji="1" lang="en-US" altLang="ja-JP" sz="8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56" name="正方形/長方形 55">
            <a:extLst>
              <a:ext uri="{FF2B5EF4-FFF2-40B4-BE49-F238E27FC236}">
                <a16:creationId xmlns:a16="http://schemas.microsoft.com/office/drawing/2014/main" id="{BADDA5AC-EFD5-4904-9FD2-D96276427530}"/>
              </a:ext>
            </a:extLst>
          </p:cNvPr>
          <p:cNvSpPr/>
          <p:nvPr/>
        </p:nvSpPr>
        <p:spPr>
          <a:xfrm>
            <a:off x="2032217" y="3743938"/>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調査対象者旧住所２郵便番号</a:t>
            </a:r>
          </a:p>
        </p:txBody>
      </p:sp>
      <p:sp>
        <p:nvSpPr>
          <p:cNvPr id="80" name="正方形/長方形 79">
            <a:extLst>
              <a:ext uri="{FF2B5EF4-FFF2-40B4-BE49-F238E27FC236}">
                <a16:creationId xmlns:a16="http://schemas.microsoft.com/office/drawing/2014/main" id="{B9DB56CA-1ABC-47EF-8E39-2AEF2CE8D823}"/>
              </a:ext>
            </a:extLst>
          </p:cNvPr>
          <p:cNvSpPr/>
          <p:nvPr/>
        </p:nvSpPr>
        <p:spPr>
          <a:xfrm>
            <a:off x="2311769" y="9472956"/>
            <a:ext cx="612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ケース番号</a:t>
            </a:r>
          </a:p>
        </p:txBody>
      </p:sp>
      <p:sp>
        <p:nvSpPr>
          <p:cNvPr id="81" name="正方形/長方形 80">
            <a:extLst>
              <a:ext uri="{FF2B5EF4-FFF2-40B4-BE49-F238E27FC236}">
                <a16:creationId xmlns:a16="http://schemas.microsoft.com/office/drawing/2014/main" id="{E0384294-E6BB-491F-BEFC-8941D929BA92}"/>
              </a:ext>
            </a:extLst>
          </p:cNvPr>
          <p:cNvSpPr/>
          <p:nvPr/>
        </p:nvSpPr>
        <p:spPr>
          <a:xfrm>
            <a:off x="1071438" y="9472956"/>
            <a:ext cx="540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申請番号</a:t>
            </a:r>
          </a:p>
        </p:txBody>
      </p:sp>
      <p:sp>
        <p:nvSpPr>
          <p:cNvPr id="43" name="正方形/長方形 42">
            <a:extLst>
              <a:ext uri="{FF2B5EF4-FFF2-40B4-BE49-F238E27FC236}">
                <a16:creationId xmlns:a16="http://schemas.microsoft.com/office/drawing/2014/main" id="{81C68E07-525A-4825-92BE-E0D7C43F3286}"/>
              </a:ext>
            </a:extLst>
          </p:cNvPr>
          <p:cNvSpPr/>
          <p:nvPr/>
        </p:nvSpPr>
        <p:spPr>
          <a:xfrm>
            <a:off x="2032217" y="4053322"/>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調査対象者旧住所３郵便番号</a:t>
            </a:r>
          </a:p>
        </p:txBody>
      </p:sp>
      <p:sp>
        <p:nvSpPr>
          <p:cNvPr id="45" name="正方形/長方形 44">
            <a:extLst>
              <a:ext uri="{FF2B5EF4-FFF2-40B4-BE49-F238E27FC236}">
                <a16:creationId xmlns:a16="http://schemas.microsoft.com/office/drawing/2014/main" id="{C29EE6CD-0173-4AC0-8F96-1C87B49AA925}"/>
              </a:ext>
            </a:extLst>
          </p:cNvPr>
          <p:cNvSpPr/>
          <p:nvPr/>
        </p:nvSpPr>
        <p:spPr>
          <a:xfrm>
            <a:off x="2032217" y="4352074"/>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調査対象者旧住所４郵便番号</a:t>
            </a:r>
          </a:p>
        </p:txBody>
      </p:sp>
      <p:sp>
        <p:nvSpPr>
          <p:cNvPr id="47" name="正方形/長方形 46">
            <a:extLst>
              <a:ext uri="{FF2B5EF4-FFF2-40B4-BE49-F238E27FC236}">
                <a16:creationId xmlns:a16="http://schemas.microsoft.com/office/drawing/2014/main" id="{07B62020-8083-4E2E-94AF-00765CBA2B99}"/>
              </a:ext>
            </a:extLst>
          </p:cNvPr>
          <p:cNvSpPr/>
          <p:nvPr/>
        </p:nvSpPr>
        <p:spPr>
          <a:xfrm>
            <a:off x="2032217" y="4661458"/>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調査対象者旧住所５郵便番号</a:t>
            </a:r>
          </a:p>
        </p:txBody>
      </p:sp>
      <p:sp>
        <p:nvSpPr>
          <p:cNvPr id="53" name="正方形/長方形 52">
            <a:extLst>
              <a:ext uri="{FF2B5EF4-FFF2-40B4-BE49-F238E27FC236}">
                <a16:creationId xmlns:a16="http://schemas.microsoft.com/office/drawing/2014/main" id="{30A4C9F2-B11D-41C9-931F-B77DC039179B}"/>
              </a:ext>
            </a:extLst>
          </p:cNvPr>
          <p:cNvSpPr/>
          <p:nvPr/>
        </p:nvSpPr>
        <p:spPr>
          <a:xfrm>
            <a:off x="1336974" y="5430432"/>
            <a:ext cx="70100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口座名義人</a:t>
            </a:r>
          </a:p>
        </p:txBody>
      </p:sp>
      <p:sp>
        <p:nvSpPr>
          <p:cNvPr id="57" name="正方形/長方形 56">
            <a:extLst>
              <a:ext uri="{FF2B5EF4-FFF2-40B4-BE49-F238E27FC236}">
                <a16:creationId xmlns:a16="http://schemas.microsoft.com/office/drawing/2014/main" id="{4DE0D816-A262-4B7C-91E9-9AFC5823618D}"/>
              </a:ext>
            </a:extLst>
          </p:cNvPr>
          <p:cNvSpPr/>
          <p:nvPr/>
        </p:nvSpPr>
        <p:spPr>
          <a:xfrm>
            <a:off x="2393856" y="5430432"/>
            <a:ext cx="70100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口座科目</a:t>
            </a:r>
          </a:p>
        </p:txBody>
      </p:sp>
      <p:sp>
        <p:nvSpPr>
          <p:cNvPr id="58" name="正方形/長方形 57">
            <a:extLst>
              <a:ext uri="{FF2B5EF4-FFF2-40B4-BE49-F238E27FC236}">
                <a16:creationId xmlns:a16="http://schemas.microsoft.com/office/drawing/2014/main" id="{F5672B3D-6E03-40F3-AF64-F0B0E7BC1079}"/>
              </a:ext>
            </a:extLst>
          </p:cNvPr>
          <p:cNvSpPr/>
          <p:nvPr/>
        </p:nvSpPr>
        <p:spPr>
          <a:xfrm>
            <a:off x="3475048" y="5430432"/>
            <a:ext cx="70100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口座番号</a:t>
            </a:r>
          </a:p>
        </p:txBody>
      </p:sp>
      <p:sp>
        <p:nvSpPr>
          <p:cNvPr id="60" name="正方形/長方形 59">
            <a:extLst>
              <a:ext uri="{FF2B5EF4-FFF2-40B4-BE49-F238E27FC236}">
                <a16:creationId xmlns:a16="http://schemas.microsoft.com/office/drawing/2014/main" id="{EDC4B764-231E-4E9E-B6C3-D9441659E1C7}"/>
              </a:ext>
            </a:extLst>
          </p:cNvPr>
          <p:cNvSpPr/>
          <p:nvPr/>
        </p:nvSpPr>
        <p:spPr>
          <a:xfrm>
            <a:off x="2032217" y="2998262"/>
            <a:ext cx="1152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回答期限年月日</a:t>
            </a:r>
          </a:p>
        </p:txBody>
      </p:sp>
      <p:sp>
        <p:nvSpPr>
          <p:cNvPr id="61" name="正方形/長方形 60">
            <a:extLst>
              <a:ext uri="{FF2B5EF4-FFF2-40B4-BE49-F238E27FC236}">
                <a16:creationId xmlns:a16="http://schemas.microsoft.com/office/drawing/2014/main" id="{A4464F98-F958-4132-BA0D-C8F71E4366E8}"/>
              </a:ext>
            </a:extLst>
          </p:cNvPr>
          <p:cNvSpPr/>
          <p:nvPr/>
        </p:nvSpPr>
        <p:spPr>
          <a:xfrm>
            <a:off x="2032217" y="3307646"/>
            <a:ext cx="1152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800" dirty="0">
                <a:solidFill>
                  <a:schemeClr val="tx1"/>
                </a:solidFill>
                <a:latin typeface="ＭＳ Ｐゴシック" panose="020B0600070205080204" pitchFamily="50" charset="-128"/>
                <a:ea typeface="ＭＳ Ｐゴシック" panose="020B0600070205080204" pitchFamily="50" charset="-128"/>
              </a:rPr>
              <a:t>調査対象者住所</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62" name="正方形/長方形 61">
            <a:extLst>
              <a:ext uri="{FF2B5EF4-FFF2-40B4-BE49-F238E27FC236}">
                <a16:creationId xmlns:a16="http://schemas.microsoft.com/office/drawing/2014/main" id="{820CB3C3-E49A-492D-A45D-B190CBED45B7}"/>
              </a:ext>
            </a:extLst>
          </p:cNvPr>
          <p:cNvSpPr/>
          <p:nvPr/>
        </p:nvSpPr>
        <p:spPr>
          <a:xfrm>
            <a:off x="2032217" y="3603138"/>
            <a:ext cx="1552835" cy="114696"/>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調査対象者旧住所１</a:t>
            </a:r>
            <a:r>
              <a:rPr kumimoji="1" lang="en-US" altLang="ja-JP" sz="8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63" name="正方形/長方形 62">
            <a:extLst>
              <a:ext uri="{FF2B5EF4-FFF2-40B4-BE49-F238E27FC236}">
                <a16:creationId xmlns:a16="http://schemas.microsoft.com/office/drawing/2014/main" id="{FF264A58-EC4D-4E4B-9974-ACE05229205A}"/>
              </a:ext>
            </a:extLst>
          </p:cNvPr>
          <p:cNvSpPr/>
          <p:nvPr/>
        </p:nvSpPr>
        <p:spPr>
          <a:xfrm>
            <a:off x="2032217" y="3898630"/>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調査対象者旧住所２</a:t>
            </a:r>
          </a:p>
        </p:txBody>
      </p:sp>
      <p:sp>
        <p:nvSpPr>
          <p:cNvPr id="64" name="正方形/長方形 63">
            <a:extLst>
              <a:ext uri="{FF2B5EF4-FFF2-40B4-BE49-F238E27FC236}">
                <a16:creationId xmlns:a16="http://schemas.microsoft.com/office/drawing/2014/main" id="{9F170262-0B0A-4CE3-A425-9C0B45C0C0F6}"/>
              </a:ext>
            </a:extLst>
          </p:cNvPr>
          <p:cNvSpPr/>
          <p:nvPr/>
        </p:nvSpPr>
        <p:spPr>
          <a:xfrm>
            <a:off x="2032217" y="4202698"/>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調査対象者旧住所３</a:t>
            </a:r>
          </a:p>
        </p:txBody>
      </p:sp>
      <p:sp>
        <p:nvSpPr>
          <p:cNvPr id="65" name="正方形/長方形 64">
            <a:extLst>
              <a:ext uri="{FF2B5EF4-FFF2-40B4-BE49-F238E27FC236}">
                <a16:creationId xmlns:a16="http://schemas.microsoft.com/office/drawing/2014/main" id="{0EDCFD00-718B-461D-9C61-CBDA48F5BE77}"/>
              </a:ext>
            </a:extLst>
          </p:cNvPr>
          <p:cNvSpPr/>
          <p:nvPr/>
        </p:nvSpPr>
        <p:spPr>
          <a:xfrm>
            <a:off x="2032217" y="4506766"/>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調査対象者旧住所４</a:t>
            </a:r>
          </a:p>
        </p:txBody>
      </p:sp>
      <p:sp>
        <p:nvSpPr>
          <p:cNvPr id="68" name="正方形/長方形 67">
            <a:extLst>
              <a:ext uri="{FF2B5EF4-FFF2-40B4-BE49-F238E27FC236}">
                <a16:creationId xmlns:a16="http://schemas.microsoft.com/office/drawing/2014/main" id="{C36528E2-26B9-492B-B754-8EDBA14401AA}"/>
              </a:ext>
            </a:extLst>
          </p:cNvPr>
          <p:cNvSpPr/>
          <p:nvPr/>
        </p:nvSpPr>
        <p:spPr>
          <a:xfrm>
            <a:off x="2032217" y="4808648"/>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調査対象者旧住所５</a:t>
            </a:r>
          </a:p>
        </p:txBody>
      </p:sp>
      <p:sp>
        <p:nvSpPr>
          <p:cNvPr id="69" name="正方形/長方形 68">
            <a:extLst>
              <a:ext uri="{FF2B5EF4-FFF2-40B4-BE49-F238E27FC236}">
                <a16:creationId xmlns:a16="http://schemas.microsoft.com/office/drawing/2014/main" id="{C2699E1B-0E48-409B-AB4E-53CDBECE9DBD}"/>
              </a:ext>
            </a:extLst>
          </p:cNvPr>
          <p:cNvSpPr/>
          <p:nvPr/>
        </p:nvSpPr>
        <p:spPr>
          <a:xfrm>
            <a:off x="574080" y="5080075"/>
            <a:ext cx="875329"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900" dirty="0">
                <a:solidFill>
                  <a:schemeClr val="tx1"/>
                </a:solidFill>
                <a:latin typeface="ＭＳ Ｐゴシック" panose="020B0600070205080204" pitchFamily="50" charset="-128"/>
                <a:ea typeface="ＭＳ Ｐゴシック" panose="020B0600070205080204" pitchFamily="50" charset="-128"/>
              </a:rPr>
              <a:t>調査対象者氏名</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70" name="正方形/長方形 69">
            <a:extLst>
              <a:ext uri="{FF2B5EF4-FFF2-40B4-BE49-F238E27FC236}">
                <a16:creationId xmlns:a16="http://schemas.microsoft.com/office/drawing/2014/main" id="{220746BC-4671-47A5-9CB5-106CECDBC30B}"/>
              </a:ext>
            </a:extLst>
          </p:cNvPr>
          <p:cNvSpPr/>
          <p:nvPr/>
        </p:nvSpPr>
        <p:spPr>
          <a:xfrm>
            <a:off x="1476862" y="5080075"/>
            <a:ext cx="107138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調査対象者カナ氏名</a:t>
            </a:r>
          </a:p>
        </p:txBody>
      </p:sp>
      <p:sp>
        <p:nvSpPr>
          <p:cNvPr id="71" name="正方形/長方形 70">
            <a:extLst>
              <a:ext uri="{FF2B5EF4-FFF2-40B4-BE49-F238E27FC236}">
                <a16:creationId xmlns:a16="http://schemas.microsoft.com/office/drawing/2014/main" id="{FD4A7215-243E-42DF-9424-95AE0306443C}"/>
              </a:ext>
            </a:extLst>
          </p:cNvPr>
          <p:cNvSpPr/>
          <p:nvPr/>
        </p:nvSpPr>
        <p:spPr>
          <a:xfrm>
            <a:off x="2588679" y="5080075"/>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調査対象者旧姓</a:t>
            </a:r>
          </a:p>
        </p:txBody>
      </p:sp>
      <p:sp>
        <p:nvSpPr>
          <p:cNvPr id="72" name="正方形/長方形 71">
            <a:extLst>
              <a:ext uri="{FF2B5EF4-FFF2-40B4-BE49-F238E27FC236}">
                <a16:creationId xmlns:a16="http://schemas.microsoft.com/office/drawing/2014/main" id="{7F14180F-8F98-490F-AA8F-BE704D43777D}"/>
              </a:ext>
            </a:extLst>
          </p:cNvPr>
          <p:cNvSpPr/>
          <p:nvPr/>
        </p:nvSpPr>
        <p:spPr>
          <a:xfrm>
            <a:off x="3476423" y="5080075"/>
            <a:ext cx="107138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調査対象者旧姓カナ</a:t>
            </a:r>
          </a:p>
        </p:txBody>
      </p:sp>
      <p:sp>
        <p:nvSpPr>
          <p:cNvPr id="73" name="正方形/長方形 72">
            <a:extLst>
              <a:ext uri="{FF2B5EF4-FFF2-40B4-BE49-F238E27FC236}">
                <a16:creationId xmlns:a16="http://schemas.microsoft.com/office/drawing/2014/main" id="{1B744FC0-B7CC-402E-978A-2C2B9FC39B5C}"/>
              </a:ext>
            </a:extLst>
          </p:cNvPr>
          <p:cNvSpPr/>
          <p:nvPr/>
        </p:nvSpPr>
        <p:spPr>
          <a:xfrm>
            <a:off x="4581450" y="5080075"/>
            <a:ext cx="888621"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900" dirty="0">
                <a:solidFill>
                  <a:schemeClr val="tx1"/>
                </a:solidFill>
                <a:latin typeface="ＭＳ Ｐゴシック" panose="020B0600070205080204" pitchFamily="50" charset="-128"/>
                <a:ea typeface="ＭＳ Ｐゴシック" panose="020B0600070205080204" pitchFamily="50" charset="-128"/>
              </a:rPr>
              <a:t>調査対象者性別</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74" name="正方形/長方形 73">
            <a:extLst>
              <a:ext uri="{FF2B5EF4-FFF2-40B4-BE49-F238E27FC236}">
                <a16:creationId xmlns:a16="http://schemas.microsoft.com/office/drawing/2014/main" id="{3CAD30D3-D68C-4BFF-B1CA-5985F8B400FC}"/>
              </a:ext>
            </a:extLst>
          </p:cNvPr>
          <p:cNvSpPr/>
          <p:nvPr/>
        </p:nvSpPr>
        <p:spPr>
          <a:xfrm>
            <a:off x="5503710" y="5081264"/>
            <a:ext cx="107138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900" dirty="0">
                <a:solidFill>
                  <a:schemeClr val="tx1"/>
                </a:solidFill>
                <a:latin typeface="ＭＳ Ｐゴシック" panose="020B0600070205080204" pitchFamily="50" charset="-128"/>
                <a:ea typeface="ＭＳ Ｐゴシック" panose="020B0600070205080204" pitchFamily="50" charset="-128"/>
              </a:rPr>
              <a:t>調査対象者生年月日</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grpSp>
        <p:nvGrpSpPr>
          <p:cNvPr id="2" name="グループ化 1">
            <a:extLst>
              <a:ext uri="{FF2B5EF4-FFF2-40B4-BE49-F238E27FC236}">
                <a16:creationId xmlns:a16="http://schemas.microsoft.com/office/drawing/2014/main" id="{F85E656F-CC3A-4DD9-8E8D-A29484B99CEB}"/>
              </a:ext>
            </a:extLst>
          </p:cNvPr>
          <p:cNvGrpSpPr/>
          <p:nvPr/>
        </p:nvGrpSpPr>
        <p:grpSpPr>
          <a:xfrm>
            <a:off x="3371810" y="8883902"/>
            <a:ext cx="3283370" cy="848750"/>
            <a:chOff x="3428404" y="8056060"/>
            <a:chExt cx="3283370" cy="848750"/>
          </a:xfrm>
          <a:noFill/>
        </p:grpSpPr>
        <p:sp>
          <p:nvSpPr>
            <p:cNvPr id="82" name="正方形/長方形 81">
              <a:extLst>
                <a:ext uri="{FF2B5EF4-FFF2-40B4-BE49-F238E27FC236}">
                  <a16:creationId xmlns:a16="http://schemas.microsoft.com/office/drawing/2014/main" id="{763CD76A-E50A-42FB-9F5A-A6B7DA121544}"/>
                </a:ext>
              </a:extLst>
            </p:cNvPr>
            <p:cNvSpPr/>
            <p:nvPr/>
          </p:nvSpPr>
          <p:spPr>
            <a:xfrm>
              <a:off x="4904695" y="8547228"/>
              <a:ext cx="324000"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職名</a:t>
              </a:r>
            </a:p>
          </p:txBody>
        </p:sp>
        <p:grpSp>
          <p:nvGrpSpPr>
            <p:cNvPr id="75" name="グループ化 74">
              <a:extLst>
                <a:ext uri="{FF2B5EF4-FFF2-40B4-BE49-F238E27FC236}">
                  <a16:creationId xmlns:a16="http://schemas.microsoft.com/office/drawing/2014/main" id="{C3DF1BD5-C374-450E-944F-E2B090E5E43B}"/>
                </a:ext>
              </a:extLst>
            </p:cNvPr>
            <p:cNvGrpSpPr/>
            <p:nvPr/>
          </p:nvGrpSpPr>
          <p:grpSpPr>
            <a:xfrm>
              <a:off x="3428404" y="8056060"/>
              <a:ext cx="3283370" cy="848750"/>
              <a:chOff x="2732913" y="8312956"/>
              <a:chExt cx="3283370" cy="848750"/>
            </a:xfrm>
            <a:grpFill/>
          </p:grpSpPr>
          <p:sp>
            <p:nvSpPr>
              <p:cNvPr id="83" name="テキスト ボックス 82">
                <a:extLst>
                  <a:ext uri="{FF2B5EF4-FFF2-40B4-BE49-F238E27FC236}">
                    <a16:creationId xmlns:a16="http://schemas.microsoft.com/office/drawing/2014/main" id="{82A0D0AA-7A60-4D08-B219-AF30246F3F46}"/>
                  </a:ext>
                </a:extLst>
              </p:cNvPr>
              <p:cNvSpPr txBox="1"/>
              <p:nvPr/>
            </p:nvSpPr>
            <p:spPr>
              <a:xfrm>
                <a:off x="2732913" y="8319199"/>
                <a:ext cx="883920" cy="230832"/>
              </a:xfrm>
              <a:prstGeom prst="rect">
                <a:avLst/>
              </a:prstGeom>
              <a:grp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85" name="正方形/長方形 84">
                <a:extLst>
                  <a:ext uri="{FF2B5EF4-FFF2-40B4-BE49-F238E27FC236}">
                    <a16:creationId xmlns:a16="http://schemas.microsoft.com/office/drawing/2014/main" id="{049ABAEE-8032-47C5-ABAC-C74604F778C8}"/>
                  </a:ext>
                </a:extLst>
              </p:cNvPr>
              <p:cNvSpPr/>
              <p:nvPr/>
            </p:nvSpPr>
            <p:spPr>
              <a:xfrm>
                <a:off x="4545259" y="8568510"/>
                <a:ext cx="419974"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84" name="正方形/長方形 83">
                <a:extLst>
                  <a:ext uri="{FF2B5EF4-FFF2-40B4-BE49-F238E27FC236}">
                    <a16:creationId xmlns:a16="http://schemas.microsoft.com/office/drawing/2014/main" id="{04C5ECD4-DFE2-4D82-B7C2-47638DEC9965}"/>
                  </a:ext>
                </a:extLst>
              </p:cNvPr>
              <p:cNvSpPr/>
              <p:nvPr/>
            </p:nvSpPr>
            <p:spPr>
              <a:xfrm>
                <a:off x="3665296" y="8555985"/>
                <a:ext cx="801830"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86" name="正方形/長方形 85">
                <a:extLst>
                  <a:ext uri="{FF2B5EF4-FFF2-40B4-BE49-F238E27FC236}">
                    <a16:creationId xmlns:a16="http://schemas.microsoft.com/office/drawing/2014/main" id="{8476233F-5262-4B96-8671-77C02271F33E}"/>
                  </a:ext>
                </a:extLst>
              </p:cNvPr>
              <p:cNvSpPr/>
              <p:nvPr/>
            </p:nvSpPr>
            <p:spPr>
              <a:xfrm>
                <a:off x="5028562" y="8575620"/>
                <a:ext cx="447415" cy="135760"/>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87" name="正方形/長方形 86">
                <a:extLst>
                  <a:ext uri="{FF2B5EF4-FFF2-40B4-BE49-F238E27FC236}">
                    <a16:creationId xmlns:a16="http://schemas.microsoft.com/office/drawing/2014/main" id="{2CD5007A-10A8-4544-8B91-E972A391A812}"/>
                  </a:ext>
                </a:extLst>
              </p:cNvPr>
              <p:cNvSpPr/>
              <p:nvPr/>
            </p:nvSpPr>
            <p:spPr>
              <a:xfrm>
                <a:off x="5568868" y="8575620"/>
                <a:ext cx="44741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88" name="正方形/長方形 87">
                <a:extLst>
                  <a:ext uri="{FF2B5EF4-FFF2-40B4-BE49-F238E27FC236}">
                    <a16:creationId xmlns:a16="http://schemas.microsoft.com/office/drawing/2014/main" id="{078F4F98-725F-4645-9432-F971F9F81914}"/>
                  </a:ext>
                </a:extLst>
              </p:cNvPr>
              <p:cNvSpPr/>
              <p:nvPr/>
            </p:nvSpPr>
            <p:spPr>
              <a:xfrm>
                <a:off x="4628951" y="8787158"/>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92" name="正方形/長方形 91">
                <a:extLst>
                  <a:ext uri="{FF2B5EF4-FFF2-40B4-BE49-F238E27FC236}">
                    <a16:creationId xmlns:a16="http://schemas.microsoft.com/office/drawing/2014/main" id="{DA7DB0FA-1B3A-4459-8EAC-6413F535FC2F}"/>
                  </a:ext>
                </a:extLst>
              </p:cNvPr>
              <p:cNvSpPr/>
              <p:nvPr/>
            </p:nvSpPr>
            <p:spPr>
              <a:xfrm>
                <a:off x="4868425" y="8312956"/>
                <a:ext cx="1096903"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福祉事務所住所</a:t>
                </a:r>
              </a:p>
            </p:txBody>
          </p:sp>
          <p:sp>
            <p:nvSpPr>
              <p:cNvPr id="89" name="正方形/長方形 88">
                <a:extLst>
                  <a:ext uri="{FF2B5EF4-FFF2-40B4-BE49-F238E27FC236}">
                    <a16:creationId xmlns:a16="http://schemas.microsoft.com/office/drawing/2014/main" id="{16B10ABA-E7D8-40C4-A6D7-C11E14EF8127}"/>
                  </a:ext>
                </a:extLst>
              </p:cNvPr>
              <p:cNvSpPr/>
              <p:nvPr/>
            </p:nvSpPr>
            <p:spPr>
              <a:xfrm>
                <a:off x="3665296" y="9022898"/>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電話番号</a:t>
                </a:r>
              </a:p>
            </p:txBody>
          </p:sp>
          <p:sp>
            <p:nvSpPr>
              <p:cNvPr id="90" name="正方形/長方形 89">
                <a:extLst>
                  <a:ext uri="{FF2B5EF4-FFF2-40B4-BE49-F238E27FC236}">
                    <a16:creationId xmlns:a16="http://schemas.microsoft.com/office/drawing/2014/main" id="{F622917F-4A5D-4355-B3C9-8978524346E6}"/>
                  </a:ext>
                </a:extLst>
              </p:cNvPr>
              <p:cNvSpPr/>
              <p:nvPr/>
            </p:nvSpPr>
            <p:spPr>
              <a:xfrm>
                <a:off x="3665296" y="8799014"/>
                <a:ext cx="419974" cy="138808"/>
              </a:xfrm>
              <a:prstGeom prst="rect">
                <a:avLst/>
              </a:prstGeom>
              <a:grp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91" name="正方形/長方形 90">
                <a:extLst>
                  <a:ext uri="{FF2B5EF4-FFF2-40B4-BE49-F238E27FC236}">
                    <a16:creationId xmlns:a16="http://schemas.microsoft.com/office/drawing/2014/main" id="{6779816D-16F4-4D38-8E81-B54BAA6D8373}"/>
                  </a:ext>
                </a:extLst>
              </p:cNvPr>
              <p:cNvSpPr/>
              <p:nvPr/>
            </p:nvSpPr>
            <p:spPr>
              <a:xfrm>
                <a:off x="3665296" y="8312956"/>
                <a:ext cx="1089950"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福祉事務所郵便番号</a:t>
                </a:r>
              </a:p>
            </p:txBody>
          </p:sp>
        </p:grpSp>
      </p:grpSp>
      <p:sp>
        <p:nvSpPr>
          <p:cNvPr id="59" name="正方形/長方形 58">
            <a:extLst>
              <a:ext uri="{FF2B5EF4-FFF2-40B4-BE49-F238E27FC236}">
                <a16:creationId xmlns:a16="http://schemas.microsoft.com/office/drawing/2014/main" id="{F573C557-D5D9-464B-8B4C-56D26BB02B7F}"/>
              </a:ext>
            </a:extLst>
          </p:cNvPr>
          <p:cNvSpPr/>
          <p:nvPr/>
        </p:nvSpPr>
        <p:spPr>
          <a:xfrm>
            <a:off x="659805" y="2482251"/>
            <a:ext cx="56056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注意事項</a:t>
            </a:r>
          </a:p>
        </p:txBody>
      </p:sp>
      <p:grpSp>
        <p:nvGrpSpPr>
          <p:cNvPr id="5" name="グループ化 4">
            <a:extLst>
              <a:ext uri="{FF2B5EF4-FFF2-40B4-BE49-F238E27FC236}">
                <a16:creationId xmlns:a16="http://schemas.microsoft.com/office/drawing/2014/main" id="{CB38ED80-6716-8C08-E1A1-E1F86CF6BD3E}"/>
              </a:ext>
            </a:extLst>
          </p:cNvPr>
          <p:cNvGrpSpPr/>
          <p:nvPr/>
        </p:nvGrpSpPr>
        <p:grpSpPr>
          <a:xfrm>
            <a:off x="1341438" y="5899128"/>
            <a:ext cx="1218127" cy="131357"/>
            <a:chOff x="1341438" y="5961847"/>
            <a:chExt cx="1218127" cy="131357"/>
          </a:xfrm>
          <a:noFill/>
        </p:grpSpPr>
        <p:sp>
          <p:nvSpPr>
            <p:cNvPr id="48" name="正方形/長方形 47">
              <a:extLst>
                <a:ext uri="{FF2B5EF4-FFF2-40B4-BE49-F238E27FC236}">
                  <a16:creationId xmlns:a16="http://schemas.microsoft.com/office/drawing/2014/main" id="{5C797AB9-401F-46AE-AB09-321045779F6C}"/>
                </a:ext>
              </a:extLst>
            </p:cNvPr>
            <p:cNvSpPr/>
            <p:nvPr/>
          </p:nvSpPr>
          <p:spPr>
            <a:xfrm>
              <a:off x="2228146" y="5964616"/>
              <a:ext cx="331419" cy="128588"/>
            </a:xfrm>
            <a:prstGeom prst="rect">
              <a:avLst/>
            </a:prstGeom>
            <a:grp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現在</a:t>
              </a:r>
            </a:p>
          </p:txBody>
        </p:sp>
        <p:sp>
          <p:nvSpPr>
            <p:cNvPr id="3" name="正方形/長方形 2">
              <a:extLst>
                <a:ext uri="{FF2B5EF4-FFF2-40B4-BE49-F238E27FC236}">
                  <a16:creationId xmlns:a16="http://schemas.microsoft.com/office/drawing/2014/main" id="{3EC527BF-77E9-F494-7B9E-65C192E54E1B}"/>
                </a:ext>
              </a:extLst>
            </p:cNvPr>
            <p:cNvSpPr/>
            <p:nvPr/>
          </p:nvSpPr>
          <p:spPr>
            <a:xfrm>
              <a:off x="1341438" y="5961847"/>
              <a:ext cx="864000"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調査時点年月日</a:t>
              </a:r>
            </a:p>
          </p:txBody>
        </p:sp>
      </p:grpSp>
      <p:grpSp>
        <p:nvGrpSpPr>
          <p:cNvPr id="6" name="グループ化 5">
            <a:extLst>
              <a:ext uri="{FF2B5EF4-FFF2-40B4-BE49-F238E27FC236}">
                <a16:creationId xmlns:a16="http://schemas.microsoft.com/office/drawing/2014/main" id="{6C5481F0-FA8E-F4DF-E80B-2C7A12492EB2}"/>
              </a:ext>
            </a:extLst>
          </p:cNvPr>
          <p:cNvGrpSpPr/>
          <p:nvPr/>
        </p:nvGrpSpPr>
        <p:grpSpPr>
          <a:xfrm>
            <a:off x="543874" y="5421069"/>
            <a:ext cx="4719955" cy="383487"/>
            <a:chOff x="581074" y="5706948"/>
            <a:chExt cx="2830959" cy="383487"/>
          </a:xfrm>
          <a:noFill/>
        </p:grpSpPr>
        <p:sp>
          <p:nvSpPr>
            <p:cNvPr id="7" name="正方形/長方形 6">
              <a:extLst>
                <a:ext uri="{FF2B5EF4-FFF2-40B4-BE49-F238E27FC236}">
                  <a16:creationId xmlns:a16="http://schemas.microsoft.com/office/drawing/2014/main" id="{0AA08E6C-E93A-B383-742C-A944E08C8451}"/>
                </a:ext>
              </a:extLst>
            </p:cNvPr>
            <p:cNvSpPr/>
            <p:nvPr/>
          </p:nvSpPr>
          <p:spPr>
            <a:xfrm>
              <a:off x="1055352" y="5956938"/>
              <a:ext cx="331419" cy="128588"/>
            </a:xfrm>
            <a:prstGeom prst="rect">
              <a:avLst/>
            </a:prstGeom>
            <a:grp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調査事項</a:t>
              </a:r>
            </a:p>
          </p:txBody>
        </p:sp>
        <p:sp>
          <p:nvSpPr>
            <p:cNvPr id="8" name="正方形/長方形 7">
              <a:extLst>
                <a:ext uri="{FF2B5EF4-FFF2-40B4-BE49-F238E27FC236}">
                  <a16:creationId xmlns:a16="http://schemas.microsoft.com/office/drawing/2014/main" id="{8F4ED765-E3A3-3D2F-F5A9-A23BBEBE6854}"/>
                </a:ext>
              </a:extLst>
            </p:cNvPr>
            <p:cNvSpPr/>
            <p:nvPr/>
          </p:nvSpPr>
          <p:spPr>
            <a:xfrm>
              <a:off x="1386770" y="5961847"/>
              <a:ext cx="2025263"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調査事項</a:t>
              </a:r>
            </a:p>
          </p:txBody>
        </p:sp>
        <p:sp>
          <p:nvSpPr>
            <p:cNvPr id="9" name="正方形/長方形 8">
              <a:extLst>
                <a:ext uri="{FF2B5EF4-FFF2-40B4-BE49-F238E27FC236}">
                  <a16:creationId xmlns:a16="http://schemas.microsoft.com/office/drawing/2014/main" id="{13BC1ED5-E534-9CCE-EFC8-25D24477F516}"/>
                </a:ext>
              </a:extLst>
            </p:cNvPr>
            <p:cNvSpPr/>
            <p:nvPr/>
          </p:nvSpPr>
          <p:spPr>
            <a:xfrm>
              <a:off x="581074" y="5706948"/>
              <a:ext cx="443220" cy="128588"/>
            </a:xfrm>
            <a:prstGeom prst="rect">
              <a:avLst/>
            </a:prstGeom>
            <a:grp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把握済み口座</a:t>
              </a:r>
            </a:p>
          </p:txBody>
        </p:sp>
      </p:grpSp>
    </p:spTree>
    <p:extLst>
      <p:ext uri="{BB962C8B-B14F-4D97-AF65-F5344CB8AC3E}">
        <p14:creationId xmlns:p14="http://schemas.microsoft.com/office/powerpoint/2010/main" val="3227519735"/>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332</TotalTime>
  <Words>821</Words>
  <Application>Microsoft Office PowerPoint</Application>
  <PresentationFormat>A4 210 x 297 mm</PresentationFormat>
  <Paragraphs>70</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Okano, Takumi (JP - AB 岡野 匠)</cp:lastModifiedBy>
  <cp:revision>90</cp:revision>
  <dcterms:created xsi:type="dcterms:W3CDTF">2022-01-20T04:34:58Z</dcterms:created>
  <dcterms:modified xsi:type="dcterms:W3CDTF">2023-03-22T23:08:29Z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2022-04-22T02:11:11Z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5ba86f99-d0e5-426a-8a00-4039ad7b11f2</vt:lpwstr>
  </property>
  <property fmtid="{D5CDD505-2E9C-101B-9397-08002B2CF9AE}" pid="15" name="MSIP_Label_436fffe2-e74d-4f21-833f-6f054a10cb50_ContentBits">
    <vt:lpwstr>0</vt:lpwstr>
  </property>
</Properties>
</file>

<file path=docProps/thumbnail.jpeg>
</file>