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7A19EFE-7816-4F9D-B4DB-C18BFDDD9F5C}" v="30" dt="2022-08-18T01:44:12.93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43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558" y="96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C6F6FDD2-779F-4E17-9729-CBDFE08DFECC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2620765594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C6F6FDD2-779F-4E17-9729-CBDFE08DFECC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DC44C4D0-E257-4784-AC51-A214B797DFC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4261931"/>
              </p:ext>
            </p:extLst>
          </p:nvPr>
        </p:nvGraphicFramePr>
        <p:xfrm>
          <a:off x="558634" y="7176599"/>
          <a:ext cx="5758355" cy="1578401"/>
        </p:xfrm>
        <a:graphic>
          <a:graphicData uri="http://schemas.openxmlformats.org/drawingml/2006/table">
            <a:tbl>
              <a:tblPr/>
              <a:tblGrid>
                <a:gridCol w="431817">
                  <a:extLst>
                    <a:ext uri="{9D8B030D-6E8A-4147-A177-3AD203B41FA5}">
                      <a16:colId xmlns:a16="http://schemas.microsoft.com/office/drawing/2014/main" val="4113960002"/>
                    </a:ext>
                  </a:extLst>
                </a:gridCol>
                <a:gridCol w="2505421">
                  <a:extLst>
                    <a:ext uri="{9D8B030D-6E8A-4147-A177-3AD203B41FA5}">
                      <a16:colId xmlns:a16="http://schemas.microsoft.com/office/drawing/2014/main" val="3768798673"/>
                    </a:ext>
                  </a:extLst>
                </a:gridCol>
                <a:gridCol w="2821117">
                  <a:extLst>
                    <a:ext uri="{9D8B030D-6E8A-4147-A177-3AD203B41FA5}">
                      <a16:colId xmlns:a16="http://schemas.microsoft.com/office/drawing/2014/main" val="4238606514"/>
                    </a:ext>
                  </a:extLst>
                </a:gridCol>
              </a:tblGrid>
              <a:tr h="570401">
                <a:tc gridSpan="3">
                  <a:txBody>
                    <a:bodyPr/>
                    <a:lstStyle/>
                    <a:p>
                      <a:pPr marL="113030" indent="-113030" algn="just" hangingPunct="0">
                        <a:lnSpc>
                          <a:spcPts val="1045"/>
                        </a:lnSpc>
                        <a:spcAft>
                          <a:spcPts val="200"/>
                        </a:spcAft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               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 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66671297"/>
                  </a:ext>
                </a:extLst>
              </a:tr>
              <a:tr h="252000">
                <a:tc rowSpan="4"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備</a:t>
                      </a: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ctr" hangingPunct="0">
                        <a:lnSpc>
                          <a:spcPts val="136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介護保険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hangingPunct="0">
                        <a:lnSpc>
                          <a:spcPts val="1045"/>
                        </a:lnSpc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　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あ　　り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な　　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87661698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その他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85712064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30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30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51147568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40098418"/>
                  </a:ext>
                </a:extLst>
              </a:tr>
            </a:tbl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251D0B1B-8CFB-432B-900D-92A3553131C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4344710"/>
              </p:ext>
            </p:extLst>
          </p:nvPr>
        </p:nvGraphicFramePr>
        <p:xfrm>
          <a:off x="558630" y="1057784"/>
          <a:ext cx="5758360" cy="1152000"/>
        </p:xfrm>
        <a:graphic>
          <a:graphicData uri="http://schemas.openxmlformats.org/drawingml/2006/table">
            <a:tbl>
              <a:tblPr/>
              <a:tblGrid>
                <a:gridCol w="1085872">
                  <a:extLst>
                    <a:ext uri="{9D8B030D-6E8A-4147-A177-3AD203B41FA5}">
                      <a16:colId xmlns:a16="http://schemas.microsoft.com/office/drawing/2014/main" val="1836658092"/>
                    </a:ext>
                  </a:extLst>
                </a:gridCol>
                <a:gridCol w="194821">
                  <a:extLst>
                    <a:ext uri="{9D8B030D-6E8A-4147-A177-3AD203B41FA5}">
                      <a16:colId xmlns:a16="http://schemas.microsoft.com/office/drawing/2014/main" val="537925494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1287720897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26263962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3388865647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999949903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202974198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2243826043"/>
                    </a:ext>
                  </a:extLst>
                </a:gridCol>
                <a:gridCol w="223883">
                  <a:extLst>
                    <a:ext uri="{9D8B030D-6E8A-4147-A177-3AD203B41FA5}">
                      <a16:colId xmlns:a16="http://schemas.microsoft.com/office/drawing/2014/main" val="3731963370"/>
                    </a:ext>
                  </a:extLst>
                </a:gridCol>
                <a:gridCol w="870132">
                  <a:extLst>
                    <a:ext uri="{9D8B030D-6E8A-4147-A177-3AD203B41FA5}">
                      <a16:colId xmlns:a16="http://schemas.microsoft.com/office/drawing/2014/main" val="3988834533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1104245045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4084011713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3078353745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4109747556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4090666944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4103456219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3739892178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228353372"/>
                    </a:ext>
                  </a:extLst>
                </a:gridCol>
                <a:gridCol w="226706">
                  <a:extLst>
                    <a:ext uri="{9D8B030D-6E8A-4147-A177-3AD203B41FA5}">
                      <a16:colId xmlns:a16="http://schemas.microsoft.com/office/drawing/2014/main" val="2287867305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公費負担者</a:t>
                      </a:r>
                      <a:endParaRPr kumimoji="1" lang="en-US" altLang="ja-JP" sz="900" b="0" i="0" u="none" strike="noStrike" kern="1200" cap="none" spc="7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番号</a:t>
                      </a:r>
                      <a:endParaRPr kumimoji="1" lang="ja-JP" altLang="ja-JP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spc="6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有効期間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9">
                  <a:txBody>
                    <a:bodyPr/>
                    <a:lstStyle/>
                    <a:p>
                      <a:pPr marL="0" indent="628650"/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から　　</a:t>
                      </a: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   </a:t>
                      </a:r>
                      <a:r>
                        <a:rPr lang="ja-JP" alt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 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まで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958961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受給者番号</a:t>
                      </a:r>
                      <a:endParaRPr kumimoji="1" lang="ja-JP" altLang="ja-JP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spc="22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単独・併用別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9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29957788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保険者番号</a:t>
                      </a:r>
                      <a:endParaRPr kumimoji="1" lang="ja-JP" altLang="ja-JP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spc="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被保険者番号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7100710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交付番号</a:t>
                      </a:r>
                      <a:endParaRPr kumimoji="1" lang="ja-JP" altLang="ja-JP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8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75248418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1606563" y="792304"/>
            <a:ext cx="3664684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生活保護法介護券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　　　）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4777629-0752-46DC-A7F4-6B5A3A6CD33B}"/>
              </a:ext>
            </a:extLst>
          </p:cNvPr>
          <p:cNvSpPr/>
          <p:nvPr/>
        </p:nvSpPr>
        <p:spPr>
          <a:xfrm>
            <a:off x="633397" y="9031321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05CAA16-77BB-4C31-86E2-9D24AB799EEF}"/>
              </a:ext>
            </a:extLst>
          </p:cNvPr>
          <p:cNvSpPr/>
          <p:nvPr/>
        </p:nvSpPr>
        <p:spPr>
          <a:xfrm>
            <a:off x="1412647" y="9031321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1680762F-EA66-4FCF-928D-0AE4670C7FC4}"/>
              </a:ext>
            </a:extLst>
          </p:cNvPr>
          <p:cNvSpPr/>
          <p:nvPr/>
        </p:nvSpPr>
        <p:spPr>
          <a:xfrm>
            <a:off x="1815243" y="7411349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53938BC4-5307-44FC-AF30-84B75D343B23}"/>
              </a:ext>
            </a:extLst>
          </p:cNvPr>
          <p:cNvSpPr/>
          <p:nvPr/>
        </p:nvSpPr>
        <p:spPr>
          <a:xfrm>
            <a:off x="2759965" y="7411349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AB95C7FF-F517-46F3-A025-2FB58AE2CFA3}"/>
              </a:ext>
            </a:extLst>
          </p:cNvPr>
          <p:cNvSpPr/>
          <p:nvPr/>
        </p:nvSpPr>
        <p:spPr>
          <a:xfrm>
            <a:off x="3450037" y="7411349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E41DC7D6-299B-44E3-9475-AFE74547C0FB}"/>
              </a:ext>
            </a:extLst>
          </p:cNvPr>
          <p:cNvSpPr/>
          <p:nvPr/>
        </p:nvSpPr>
        <p:spPr>
          <a:xfrm>
            <a:off x="551577" y="8817737"/>
            <a:ext cx="2808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　この用紙は、Ａ列４番白色紙黒色刷りとすること。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6589AC00-1884-4353-9FE8-AF60C87588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06913" y="7209166"/>
            <a:ext cx="468000" cy="468000"/>
          </a:xfrm>
          <a:prstGeom prst="rect">
            <a:avLst/>
          </a:prstGeom>
          <a:noFill/>
          <a:ln w="12700" algn="ctr">
            <a:solidFill>
              <a:schemeClr val="tx1"/>
            </a:solidFill>
            <a:miter lim="800000"/>
            <a:headEnd/>
            <a:tailEnd/>
          </a:ln>
        </p:spPr>
        <p:txBody>
          <a:bodyPr rot="0" vert="horz" wrap="square" lIns="0" tIns="0" rIns="0" bIns="0" anchor="ctr" anchorCtr="0" upright="1">
            <a:noAutofit/>
          </a:bodyPr>
          <a:lstStyle/>
          <a:p>
            <a:pPr algn="ctr" hangingPunct="0">
              <a:lnSpc>
                <a:spcPct val="75000"/>
              </a:lnSpc>
            </a:pPr>
            <a:r>
              <a:rPr lang="ja-JP" sz="90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ＭＳ Ｐゴシック" panose="020B0600070205080204" pitchFamily="50" charset="-128"/>
                <a:cs typeface="ＭＳ 明朝" panose="02020609040205080304" pitchFamily="17" charset="-128"/>
              </a:rPr>
              <a:t>印</a:t>
            </a:r>
            <a:endParaRPr lang="ja-JP" sz="1050">
              <a:solidFill>
                <a:srgbClr val="000000"/>
              </a:solidFill>
              <a:effectLst/>
              <a:latin typeface="Times New Roman" panose="02020603050405020304" pitchFamily="18" charset="0"/>
              <a:ea typeface="ＭＳ 明朝" panose="02020609040205080304" pitchFamily="17" charset="-128"/>
              <a:cs typeface="ＭＳ 明朝" panose="02020609040205080304" pitchFamily="17" charset="-128"/>
            </a:endParaRPr>
          </a:p>
        </p:txBody>
      </p:sp>
      <p:graphicFrame>
        <p:nvGraphicFramePr>
          <p:cNvPr id="20" name="表 19">
            <a:extLst>
              <a:ext uri="{FF2B5EF4-FFF2-40B4-BE49-F238E27FC236}">
                <a16:creationId xmlns:a16="http://schemas.microsoft.com/office/drawing/2014/main" id="{1D35F33C-BA5A-4291-87E1-0E39E74D777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2073340"/>
              </p:ext>
            </p:extLst>
          </p:nvPr>
        </p:nvGraphicFramePr>
        <p:xfrm>
          <a:off x="558634" y="2209784"/>
          <a:ext cx="5758356" cy="1440000"/>
        </p:xfrm>
        <a:graphic>
          <a:graphicData uri="http://schemas.openxmlformats.org/drawingml/2006/table">
            <a:tbl>
              <a:tblPr/>
              <a:tblGrid>
                <a:gridCol w="1090758">
                  <a:extLst>
                    <a:ext uri="{9D8B030D-6E8A-4147-A177-3AD203B41FA5}">
                      <a16:colId xmlns:a16="http://schemas.microsoft.com/office/drawing/2014/main" val="1836658092"/>
                    </a:ext>
                  </a:extLst>
                </a:gridCol>
                <a:gridCol w="2293958">
                  <a:extLst>
                    <a:ext uri="{9D8B030D-6E8A-4147-A177-3AD203B41FA5}">
                      <a16:colId xmlns:a16="http://schemas.microsoft.com/office/drawing/2014/main" val="537925494"/>
                    </a:ext>
                  </a:extLst>
                </a:gridCol>
                <a:gridCol w="134807">
                  <a:extLst>
                    <a:ext uri="{9D8B030D-6E8A-4147-A177-3AD203B41FA5}">
                      <a16:colId xmlns:a16="http://schemas.microsoft.com/office/drawing/2014/main" val="3199726268"/>
                    </a:ext>
                  </a:extLst>
                </a:gridCol>
                <a:gridCol w="1422693">
                  <a:extLst>
                    <a:ext uri="{9D8B030D-6E8A-4147-A177-3AD203B41FA5}">
                      <a16:colId xmlns:a16="http://schemas.microsoft.com/office/drawing/2014/main" val="2440345066"/>
                    </a:ext>
                  </a:extLst>
                </a:gridCol>
                <a:gridCol w="816140">
                  <a:extLst>
                    <a:ext uri="{9D8B030D-6E8A-4147-A177-3AD203B41FA5}">
                      <a16:colId xmlns:a16="http://schemas.microsoft.com/office/drawing/2014/main" val="660766982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20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（フリガナ）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 hangingPunct="0">
                        <a:lnSpc>
                          <a:spcPts val="1200"/>
                        </a:lnSpc>
                      </a:pPr>
                      <a:r>
                        <a:rPr lang="en-US" sz="900" dirty="0">
                          <a:solidFill>
                            <a:srgbClr val="4472C4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200"/>
                        </a:lnSpc>
                      </a:pPr>
                      <a:r>
                        <a:rPr lang="ja-JP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生年月日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20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性別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0745922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0">
                        <a:lnSpc>
                          <a:spcPts val="1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氏　　　　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 hangingPunct="0">
                        <a:lnSpc>
                          <a:spcPts val="12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hangingPunct="0">
                        <a:lnSpc>
                          <a:spcPts val="1100"/>
                        </a:lnSpc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2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20842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要介護状態等区分</a:t>
                      </a:r>
                      <a:endParaRPr kumimoji="1" lang="en-US" altLang="ja-JP" sz="900" b="0" i="0" u="none" strike="noStrike" kern="1200" cap="none" spc="7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just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2123910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認定有効期間</a:t>
                      </a:r>
                      <a:endParaRPr kumimoji="1" lang="en-US" altLang="ja-JP" sz="900" b="0" i="0" u="none" strike="noStrike" kern="1200" cap="none" spc="7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228600" algn="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から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indent="228600" algn="r" hangingPunct="0">
                        <a:lnSpc>
                          <a:spcPts val="1045"/>
                        </a:lnSpc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まで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27530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0">
                        <a:lnSpc>
                          <a:spcPts val="1045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7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居住地</a:t>
                      </a:r>
                      <a:endParaRPr kumimoji="1" lang="en-US" altLang="ja-JP" sz="900" b="0" i="0" u="none" strike="noStrike" kern="1200" cap="none" spc="7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39124049"/>
                  </a:ext>
                </a:extLst>
              </a:tr>
            </a:tbl>
          </a:graphicData>
        </a:graphic>
      </p:graphicFrame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3C0E8ACE-3288-47AD-BB5B-D39594F4F9A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2554703"/>
              </p:ext>
            </p:extLst>
          </p:nvPr>
        </p:nvGraphicFramePr>
        <p:xfrm>
          <a:off x="558634" y="3649784"/>
          <a:ext cx="5758356" cy="1728000"/>
        </p:xfrm>
        <a:graphic>
          <a:graphicData uri="http://schemas.openxmlformats.org/drawingml/2006/table">
            <a:tbl>
              <a:tblPr/>
              <a:tblGrid>
                <a:gridCol w="1090758">
                  <a:extLst>
                    <a:ext uri="{9D8B030D-6E8A-4147-A177-3AD203B41FA5}">
                      <a16:colId xmlns:a16="http://schemas.microsoft.com/office/drawing/2014/main" val="1836658092"/>
                    </a:ext>
                  </a:extLst>
                </a:gridCol>
                <a:gridCol w="864448">
                  <a:extLst>
                    <a:ext uri="{9D8B030D-6E8A-4147-A177-3AD203B41FA5}">
                      <a16:colId xmlns:a16="http://schemas.microsoft.com/office/drawing/2014/main" val="537925494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901525808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4037188873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428887455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3965159915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3988834533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153835791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125028689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394423873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2724472819"/>
                    </a:ext>
                  </a:extLst>
                </a:gridCol>
                <a:gridCol w="220403">
                  <a:extLst>
                    <a:ext uri="{9D8B030D-6E8A-4147-A177-3AD203B41FA5}">
                      <a16:colId xmlns:a16="http://schemas.microsoft.com/office/drawing/2014/main" val="4084011713"/>
                    </a:ext>
                  </a:extLst>
                </a:gridCol>
                <a:gridCol w="1599120">
                  <a:extLst>
                    <a:ext uri="{9D8B030D-6E8A-4147-A177-3AD203B41FA5}">
                      <a16:colId xmlns:a16="http://schemas.microsoft.com/office/drawing/2014/main" val="3403246710"/>
                    </a:ext>
                  </a:extLst>
                </a:gridCol>
              </a:tblGrid>
              <a:tr h="288000">
                <a:tc rowSpan="3"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-3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指定</a:t>
                      </a:r>
                      <a:r>
                        <a:rPr lang="ja-JP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居宅介護支援事業者</a:t>
                      </a: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・指定介護予防</a:t>
                      </a:r>
                      <a:r>
                        <a:rPr lang="ja-JP" altLang="en-US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支援</a:t>
                      </a:r>
                      <a:r>
                        <a:rPr lang="ja-JP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事業者</a:t>
                      </a: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・地域包括支援センター名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事業所番号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kumimoji="1" lang="ja-JP" altLang="en-US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220736675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1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356071765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2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707349543"/>
                  </a:ext>
                </a:extLst>
              </a:tr>
              <a:tr h="288000">
                <a:tc rowSpan="3">
                  <a:txBody>
                    <a:bodyPr/>
                    <a:lstStyle/>
                    <a:p>
                      <a:pPr algn="ctr" hangingPunct="0">
                        <a:lnSpc>
                          <a:spcPts val="1500"/>
                        </a:lnSpc>
                      </a:pPr>
                      <a:r>
                        <a:rPr lang="ja-JP" sz="900" spc="9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指定介護機関名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事業所番号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kumimoji="1" lang="ja-JP" altLang="en-US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514807380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1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783854196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2">
                  <a:txBody>
                    <a:bodyPr/>
                    <a:lstStyle/>
                    <a:p>
                      <a:pPr algn="just" hangingPunct="0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2532543507"/>
                  </a:ext>
                </a:extLst>
              </a:tr>
            </a:tbl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70D97404-3A20-4195-BDE1-D4BB96F67C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6271687"/>
              </p:ext>
            </p:extLst>
          </p:nvPr>
        </p:nvGraphicFramePr>
        <p:xfrm>
          <a:off x="558634" y="5371546"/>
          <a:ext cx="5759616" cy="1800000"/>
        </p:xfrm>
        <a:graphic>
          <a:graphicData uri="http://schemas.openxmlformats.org/drawingml/2006/table">
            <a:tbl>
              <a:tblPr/>
              <a:tblGrid>
                <a:gridCol w="1090758">
                  <a:extLst>
                    <a:ext uri="{9D8B030D-6E8A-4147-A177-3AD203B41FA5}">
                      <a16:colId xmlns:a16="http://schemas.microsoft.com/office/drawing/2014/main" val="3467415038"/>
                    </a:ext>
                  </a:extLst>
                </a:gridCol>
                <a:gridCol w="1497846">
                  <a:extLst>
                    <a:ext uri="{9D8B030D-6E8A-4147-A177-3AD203B41FA5}">
                      <a16:colId xmlns:a16="http://schemas.microsoft.com/office/drawing/2014/main" val="1789845038"/>
                    </a:ext>
                  </a:extLst>
                </a:gridCol>
                <a:gridCol w="1044000">
                  <a:extLst>
                    <a:ext uri="{9D8B030D-6E8A-4147-A177-3AD203B41FA5}">
                      <a16:colId xmlns:a16="http://schemas.microsoft.com/office/drawing/2014/main" val="1096949936"/>
                    </a:ext>
                  </a:extLst>
                </a:gridCol>
                <a:gridCol w="2127012">
                  <a:extLst>
                    <a:ext uri="{9D8B030D-6E8A-4147-A177-3AD203B41FA5}">
                      <a16:colId xmlns:a16="http://schemas.microsoft.com/office/drawing/2014/main" val="3900893969"/>
                    </a:ext>
                  </a:extLst>
                </a:gridCol>
              </a:tblGrid>
              <a:tr h="432000">
                <a:tc rowSpan="4"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endParaRPr lang="en-US" altLang="ja-JP" sz="900" spc="645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18000" marR="18000" marT="288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endParaRPr lang="ja-JP" sz="900" spc="-15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18000" marR="1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72673494"/>
                  </a:ext>
                </a:extLst>
              </a:tr>
              <a:tr h="43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4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施設介護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18000" marR="1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7476613"/>
                  </a:ext>
                </a:extLst>
              </a:tr>
              <a:tr h="64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1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居宅介護支援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1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介護予防支援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spc="-15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介護予防・日常生活支援</a:t>
                      </a:r>
                    </a:p>
                  </a:txBody>
                  <a:tcPr marL="18000" marR="1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21891346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本人支払額</a:t>
                      </a:r>
                    </a:p>
                  </a:txBody>
                  <a:tcPr marL="18000" marR="1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                       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ctr" hangingPunct="0">
                        <a:lnSpc>
                          <a:spcPts val="1045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02254311"/>
                  </a:ext>
                </a:extLst>
              </a:tr>
            </a:tbl>
          </a:graphicData>
        </a:graphic>
      </p:graphicFrame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E0ED7982-5E66-45FA-90FE-9904F44E342E}"/>
              </a:ext>
            </a:extLst>
          </p:cNvPr>
          <p:cNvSpPr/>
          <p:nvPr/>
        </p:nvSpPr>
        <p:spPr>
          <a:xfrm>
            <a:off x="5017107" y="1424984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単独・併用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6405B261-47BA-477A-A7E8-72F84814A012}"/>
              </a:ext>
            </a:extLst>
          </p:cNvPr>
          <p:cNvSpPr/>
          <p:nvPr/>
        </p:nvSpPr>
        <p:spPr>
          <a:xfrm>
            <a:off x="571331" y="854038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再発行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8E45AE25-C372-4A4B-8A9E-F32F8E0890DC}"/>
              </a:ext>
            </a:extLst>
          </p:cNvPr>
          <p:cNvSpPr/>
          <p:nvPr/>
        </p:nvSpPr>
        <p:spPr>
          <a:xfrm>
            <a:off x="1725243" y="1147052"/>
            <a:ext cx="152992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442B1524-328E-4F2F-AD60-A0B87C71C7E6}"/>
              </a:ext>
            </a:extLst>
          </p:cNvPr>
          <p:cNvSpPr/>
          <p:nvPr/>
        </p:nvSpPr>
        <p:spPr>
          <a:xfrm>
            <a:off x="3608018" y="860858"/>
            <a:ext cx="76078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介護対象年月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E3D14F33-9FDF-42ED-AE32-07BA290E27CF}"/>
              </a:ext>
            </a:extLst>
          </p:cNvPr>
          <p:cNvSpPr/>
          <p:nvPr/>
        </p:nvSpPr>
        <p:spPr>
          <a:xfrm>
            <a:off x="1725243" y="1439384"/>
            <a:ext cx="152992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790A7BD7-8E3A-4628-B7D0-2139E70E55F2}"/>
              </a:ext>
            </a:extLst>
          </p:cNvPr>
          <p:cNvSpPr/>
          <p:nvPr/>
        </p:nvSpPr>
        <p:spPr>
          <a:xfrm>
            <a:off x="1725243" y="1696367"/>
            <a:ext cx="152992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保険者番号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78BD11F6-1D25-4915-9ABC-0C0B6432D465}"/>
              </a:ext>
            </a:extLst>
          </p:cNvPr>
          <p:cNvSpPr/>
          <p:nvPr/>
        </p:nvSpPr>
        <p:spPr>
          <a:xfrm>
            <a:off x="4368799" y="1709114"/>
            <a:ext cx="180611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被保険者番号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A63352F1-6CF3-4CAF-B177-50851327D193}"/>
              </a:ext>
            </a:extLst>
          </p:cNvPr>
          <p:cNvSpPr/>
          <p:nvPr/>
        </p:nvSpPr>
        <p:spPr>
          <a:xfrm>
            <a:off x="1736648" y="2016183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交付番号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147F965E-BA08-46CE-9A95-BDACAEDAE1FD}"/>
              </a:ext>
            </a:extLst>
          </p:cNvPr>
          <p:cNvSpPr/>
          <p:nvPr/>
        </p:nvSpPr>
        <p:spPr>
          <a:xfrm>
            <a:off x="1736647" y="2278784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DAF8CAA5-072B-4355-93CA-3F4A966F18E7}"/>
              </a:ext>
            </a:extLst>
          </p:cNvPr>
          <p:cNvSpPr/>
          <p:nvPr/>
        </p:nvSpPr>
        <p:spPr>
          <a:xfrm>
            <a:off x="1725243" y="2559294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53131C36-33CC-4A2C-81C9-1F3E15494EB8}"/>
              </a:ext>
            </a:extLst>
          </p:cNvPr>
          <p:cNvSpPr/>
          <p:nvPr/>
        </p:nvSpPr>
        <p:spPr>
          <a:xfrm>
            <a:off x="4481122" y="2576984"/>
            <a:ext cx="59851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AB3B213E-49D4-4426-ABF9-74545C160D9C}"/>
              </a:ext>
            </a:extLst>
          </p:cNvPr>
          <p:cNvSpPr/>
          <p:nvPr/>
        </p:nvSpPr>
        <p:spPr>
          <a:xfrm>
            <a:off x="5772767" y="2576984"/>
            <a:ext cx="33629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C1B69853-8B4C-41EE-96C2-DFDBFC17EF66}"/>
              </a:ext>
            </a:extLst>
          </p:cNvPr>
          <p:cNvSpPr/>
          <p:nvPr/>
        </p:nvSpPr>
        <p:spPr>
          <a:xfrm>
            <a:off x="1725243" y="2868814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要介護状態等区分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77EFF6D3-A81F-43C0-9C8A-99CA4CCECFC9}"/>
              </a:ext>
            </a:extLst>
          </p:cNvPr>
          <p:cNvSpPr/>
          <p:nvPr/>
        </p:nvSpPr>
        <p:spPr>
          <a:xfrm>
            <a:off x="1736647" y="3168910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認定有効開始日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A7505E4C-C494-4B0A-BFC0-24758C136A58}"/>
              </a:ext>
            </a:extLst>
          </p:cNvPr>
          <p:cNvSpPr/>
          <p:nvPr/>
        </p:nvSpPr>
        <p:spPr>
          <a:xfrm>
            <a:off x="4098037" y="3168910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認定有効終了日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4267AC94-EBD7-4DD9-BC37-558951DA5772}"/>
              </a:ext>
            </a:extLst>
          </p:cNvPr>
          <p:cNvSpPr/>
          <p:nvPr/>
        </p:nvSpPr>
        <p:spPr>
          <a:xfrm>
            <a:off x="4307682" y="1134069"/>
            <a:ext cx="70942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有効期間開始日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39216259-0528-4B84-812D-9560C19754B4}"/>
              </a:ext>
            </a:extLst>
          </p:cNvPr>
          <p:cNvSpPr/>
          <p:nvPr/>
        </p:nvSpPr>
        <p:spPr>
          <a:xfrm>
            <a:off x="5324543" y="1134069"/>
            <a:ext cx="70942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有効期間終了日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02A863D9-7EE9-4611-AC4A-350B32E21344}"/>
              </a:ext>
            </a:extLst>
          </p:cNvPr>
          <p:cNvSpPr/>
          <p:nvPr/>
        </p:nvSpPr>
        <p:spPr>
          <a:xfrm>
            <a:off x="1736647" y="3431684"/>
            <a:ext cx="151852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597E2B77-FEB4-4278-8B9A-A93C8EF66798}"/>
              </a:ext>
            </a:extLst>
          </p:cNvPr>
          <p:cNvSpPr/>
          <p:nvPr/>
        </p:nvSpPr>
        <p:spPr>
          <a:xfrm>
            <a:off x="2600315" y="3717659"/>
            <a:ext cx="198120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事業所番号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B726BAAD-AC74-4D16-B812-ED6C4FE6AEA0}"/>
              </a:ext>
            </a:extLst>
          </p:cNvPr>
          <p:cNvSpPr/>
          <p:nvPr/>
        </p:nvSpPr>
        <p:spPr>
          <a:xfrm>
            <a:off x="2600314" y="4601146"/>
            <a:ext cx="198120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事業所番号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90CA992A-FE21-4101-AA1D-1ED3DEAF183C}"/>
              </a:ext>
            </a:extLst>
          </p:cNvPr>
          <p:cNvSpPr/>
          <p:nvPr/>
        </p:nvSpPr>
        <p:spPr>
          <a:xfrm>
            <a:off x="1769360" y="4059036"/>
            <a:ext cx="90081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関連介護機関名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5A5718C4-9BCE-444D-93E9-4BE03918911C}"/>
              </a:ext>
            </a:extLst>
          </p:cNvPr>
          <p:cNvSpPr/>
          <p:nvPr/>
        </p:nvSpPr>
        <p:spPr>
          <a:xfrm>
            <a:off x="1753474" y="4922929"/>
            <a:ext cx="90081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指定介護機関名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B893B5C-4F87-42A7-BAB1-F4169D226E51}"/>
              </a:ext>
            </a:extLst>
          </p:cNvPr>
          <p:cNvSpPr txBox="1"/>
          <p:nvPr/>
        </p:nvSpPr>
        <p:spPr>
          <a:xfrm>
            <a:off x="603094" y="6086880"/>
            <a:ext cx="1003469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　宅　介　護</a:t>
            </a: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CB10DC7C-41A7-4077-9E4E-325DD57B9D13}"/>
              </a:ext>
            </a:extLst>
          </p:cNvPr>
          <p:cNvSpPr txBox="1"/>
          <p:nvPr/>
        </p:nvSpPr>
        <p:spPr>
          <a:xfrm>
            <a:off x="3164261" y="5503077"/>
            <a:ext cx="1003469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　宅　介　護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EA227A44-F2F1-40F0-B337-1E9C78027F85}"/>
              </a:ext>
            </a:extLst>
          </p:cNvPr>
          <p:cNvSpPr/>
          <p:nvPr/>
        </p:nvSpPr>
        <p:spPr>
          <a:xfrm>
            <a:off x="1701799" y="5438276"/>
            <a:ext cx="1327151" cy="166126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居宅介護</a:t>
            </a: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BBBC82DE-A21B-4FF0-9DAC-C391AA1A7B7A}"/>
              </a:ext>
            </a:extLst>
          </p:cNvPr>
          <p:cNvSpPr/>
          <p:nvPr/>
        </p:nvSpPr>
        <p:spPr>
          <a:xfrm>
            <a:off x="4248122" y="5421791"/>
            <a:ext cx="1974878" cy="30726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居宅介護</a:t>
            </a: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EABCA19A-087A-45DF-AD7E-174A426E93D7}"/>
              </a:ext>
            </a:extLst>
          </p:cNvPr>
          <p:cNvSpPr/>
          <p:nvPr/>
        </p:nvSpPr>
        <p:spPr>
          <a:xfrm>
            <a:off x="4248122" y="5882404"/>
            <a:ext cx="1974878" cy="30726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施設介護</a:t>
            </a: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9A7888BC-C8C4-4DC0-883A-876CAF20F58F}"/>
              </a:ext>
            </a:extLst>
          </p:cNvPr>
          <p:cNvSpPr/>
          <p:nvPr/>
        </p:nvSpPr>
        <p:spPr>
          <a:xfrm>
            <a:off x="4248122" y="6255033"/>
            <a:ext cx="1974878" cy="57543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居宅介護支援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介護予防支援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介護予防・日常生活支援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14A666D0-03C2-46EF-BEA3-DCD6B67D9410}"/>
              </a:ext>
            </a:extLst>
          </p:cNvPr>
          <p:cNvSpPr/>
          <p:nvPr/>
        </p:nvSpPr>
        <p:spPr>
          <a:xfrm>
            <a:off x="4255386" y="6974224"/>
            <a:ext cx="90081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4176D726-060E-4804-AE97-ECC8191D556F}"/>
              </a:ext>
            </a:extLst>
          </p:cNvPr>
          <p:cNvSpPr/>
          <p:nvPr/>
        </p:nvSpPr>
        <p:spPr>
          <a:xfrm>
            <a:off x="3534826" y="7759699"/>
            <a:ext cx="592674" cy="21907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介護保険あり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記号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DA3318BD-8C03-4690-A482-430FD19DAEB8}"/>
              </a:ext>
            </a:extLst>
          </p:cNvPr>
          <p:cNvSpPr/>
          <p:nvPr/>
        </p:nvSpPr>
        <p:spPr>
          <a:xfrm>
            <a:off x="4829173" y="7759699"/>
            <a:ext cx="592674" cy="21907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介護保険なし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記号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4A4427C0-8ADB-4A6A-9B74-4548AD219416}"/>
              </a:ext>
            </a:extLst>
          </p:cNvPr>
          <p:cNvSpPr/>
          <p:nvPr/>
        </p:nvSpPr>
        <p:spPr>
          <a:xfrm>
            <a:off x="3534827" y="8054299"/>
            <a:ext cx="59267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4812BA52-6A77-465A-A8B3-3F52DB4BE495}"/>
              </a:ext>
            </a:extLst>
          </p:cNvPr>
          <p:cNvSpPr/>
          <p:nvPr/>
        </p:nvSpPr>
        <p:spPr>
          <a:xfrm>
            <a:off x="2060648" y="8304320"/>
            <a:ext cx="31107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E6924911-8DD9-4F6D-B5D2-08390A0DABDD}"/>
              </a:ext>
            </a:extLst>
          </p:cNvPr>
          <p:cNvSpPr/>
          <p:nvPr/>
        </p:nvSpPr>
        <p:spPr>
          <a:xfrm>
            <a:off x="1815243" y="7216972"/>
            <a:ext cx="900000" cy="11596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取扱担当者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5E142139-7815-4E11-BAD4-DD3F9F299654}"/>
              </a:ext>
            </a:extLst>
          </p:cNvPr>
          <p:cNvSpPr/>
          <p:nvPr/>
        </p:nvSpPr>
        <p:spPr>
          <a:xfrm>
            <a:off x="603094" y="7216971"/>
            <a:ext cx="900000" cy="11596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F1F49FCF-54BF-4DCC-ACA1-2066E7F72919}"/>
              </a:ext>
            </a:extLst>
          </p:cNvPr>
          <p:cNvSpPr/>
          <p:nvPr/>
        </p:nvSpPr>
        <p:spPr>
          <a:xfrm>
            <a:off x="3534825" y="8304320"/>
            <a:ext cx="59267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備考内容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32DF453F-BBE9-4C74-9C20-9CB5A72BA147}"/>
              </a:ext>
            </a:extLst>
          </p:cNvPr>
          <p:cNvSpPr/>
          <p:nvPr/>
        </p:nvSpPr>
        <p:spPr>
          <a:xfrm>
            <a:off x="5776989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415344202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135</TotalTime>
  <Words>315</Words>
  <Application>Microsoft Office PowerPoint</Application>
  <PresentationFormat>A4 210 x 297 mm</PresentationFormat>
  <Paragraphs>164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Times New Roman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65</cp:revision>
  <dcterms:created xsi:type="dcterms:W3CDTF">2022-01-20T04:34:58Z</dcterms:created>
  <dcterms:modified xsi:type="dcterms:W3CDTF">2023-03-14T06:09:01Z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2022-04-22T02:11:25Z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553508d7-ac5f-45ee-b234-9241d418afce</vt:lpwstr>
  </property>
  <property fmtid="{D5CDD505-2E9C-101B-9397-08002B2CF9AE}" pid="15" name="MSIP_Label_436fffe2-e74d-4f21-833f-6f054a10cb50_ContentBits">
    <vt:lpwstr>0</vt:lpwstr>
  </property>
</Properties>
</file>

<file path=docProps/thumbnail.jpeg>
</file>