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804530648"/>
              </p:ext>
            </p:extLst>
          </p:nvPr>
        </p:nvGraphicFramePr>
        <p:xfrm>
          <a:off x="248118" y="2509240"/>
          <a:ext cx="6423893" cy="5426175"/>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80">
                  <a:extLst>
                    <a:ext uri="{9D8B030D-6E8A-4147-A177-3AD203B41FA5}">
                      <a16:colId xmlns:a16="http://schemas.microsoft.com/office/drawing/2014/main" val="4264540572"/>
                    </a:ext>
                  </a:extLst>
                </a:gridCol>
                <a:gridCol w="323279">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651">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194856">
                  <a:extLst>
                    <a:ext uri="{9D8B030D-6E8A-4147-A177-3AD203B41FA5}">
                      <a16:colId xmlns:a16="http://schemas.microsoft.com/office/drawing/2014/main" val="1126530990"/>
                    </a:ext>
                  </a:extLst>
                </a:gridCol>
                <a:gridCol w="326936">
                  <a:extLst>
                    <a:ext uri="{9D8B030D-6E8A-4147-A177-3AD203B41FA5}">
                      <a16:colId xmlns:a16="http://schemas.microsoft.com/office/drawing/2014/main" val="2257429755"/>
                    </a:ext>
                  </a:extLst>
                </a:gridCol>
                <a:gridCol w="206648">
                  <a:extLst>
                    <a:ext uri="{9D8B030D-6E8A-4147-A177-3AD203B41FA5}">
                      <a16:colId xmlns:a16="http://schemas.microsoft.com/office/drawing/2014/main" val="3814419069"/>
                    </a:ext>
                  </a:extLst>
                </a:gridCol>
                <a:gridCol w="195054">
                  <a:extLst>
                    <a:ext uri="{9D8B030D-6E8A-4147-A177-3AD203B41FA5}">
                      <a16:colId xmlns:a16="http://schemas.microsoft.com/office/drawing/2014/main" val="2065128955"/>
                    </a:ext>
                  </a:extLst>
                </a:gridCol>
                <a:gridCol w="179903">
                  <a:extLst>
                    <a:ext uri="{9D8B030D-6E8A-4147-A177-3AD203B41FA5}">
                      <a16:colId xmlns:a16="http://schemas.microsoft.com/office/drawing/2014/main" val="4035723039"/>
                    </a:ext>
                  </a:extLst>
                </a:gridCol>
                <a:gridCol w="179903">
                  <a:extLst>
                    <a:ext uri="{9D8B030D-6E8A-4147-A177-3AD203B41FA5}">
                      <a16:colId xmlns:a16="http://schemas.microsoft.com/office/drawing/2014/main" val="2601505997"/>
                    </a:ext>
                  </a:extLst>
                </a:gridCol>
                <a:gridCol w="179903">
                  <a:extLst>
                    <a:ext uri="{9D8B030D-6E8A-4147-A177-3AD203B41FA5}">
                      <a16:colId xmlns:a16="http://schemas.microsoft.com/office/drawing/2014/main" val="445930130"/>
                    </a:ext>
                  </a:extLst>
                </a:gridCol>
                <a:gridCol w="150676">
                  <a:extLst>
                    <a:ext uri="{9D8B030D-6E8A-4147-A177-3AD203B41FA5}">
                      <a16:colId xmlns:a16="http://schemas.microsoft.com/office/drawing/2014/main" val="2086859598"/>
                    </a:ext>
                  </a:extLst>
                </a:gridCol>
                <a:gridCol w="444065">
                  <a:extLst>
                    <a:ext uri="{9D8B030D-6E8A-4147-A177-3AD203B41FA5}">
                      <a16:colId xmlns:a16="http://schemas.microsoft.com/office/drawing/2014/main" val="2692277988"/>
                    </a:ext>
                  </a:extLst>
                </a:gridCol>
                <a:gridCol w="179903">
                  <a:extLst>
                    <a:ext uri="{9D8B030D-6E8A-4147-A177-3AD203B41FA5}">
                      <a16:colId xmlns:a16="http://schemas.microsoft.com/office/drawing/2014/main" val="374757492"/>
                    </a:ext>
                  </a:extLst>
                </a:gridCol>
                <a:gridCol w="179903">
                  <a:extLst>
                    <a:ext uri="{9D8B030D-6E8A-4147-A177-3AD203B41FA5}">
                      <a16:colId xmlns:a16="http://schemas.microsoft.com/office/drawing/2014/main" val="986994797"/>
                    </a:ext>
                  </a:extLst>
                </a:gridCol>
                <a:gridCol w="179903">
                  <a:extLst>
                    <a:ext uri="{9D8B030D-6E8A-4147-A177-3AD203B41FA5}">
                      <a16:colId xmlns:a16="http://schemas.microsoft.com/office/drawing/2014/main" val="1740763603"/>
                    </a:ext>
                  </a:extLst>
                </a:gridCol>
                <a:gridCol w="191312">
                  <a:extLst>
                    <a:ext uri="{9D8B030D-6E8A-4147-A177-3AD203B41FA5}">
                      <a16:colId xmlns:a16="http://schemas.microsoft.com/office/drawing/2014/main" val="1648458712"/>
                    </a:ext>
                  </a:extLst>
                </a:gridCol>
                <a:gridCol w="225086">
                  <a:extLst>
                    <a:ext uri="{9D8B030D-6E8A-4147-A177-3AD203B41FA5}">
                      <a16:colId xmlns:a16="http://schemas.microsoft.com/office/drawing/2014/main" val="3120370170"/>
                    </a:ext>
                  </a:extLst>
                </a:gridCol>
                <a:gridCol w="172478">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72478">
                  <a:extLst>
                    <a:ext uri="{9D8B030D-6E8A-4147-A177-3AD203B41FA5}">
                      <a16:colId xmlns:a16="http://schemas.microsoft.com/office/drawing/2014/main" val="3730151838"/>
                    </a:ext>
                  </a:extLst>
                </a:gridCol>
                <a:gridCol w="172478">
                  <a:extLst>
                    <a:ext uri="{9D8B030D-6E8A-4147-A177-3AD203B41FA5}">
                      <a16:colId xmlns:a16="http://schemas.microsoft.com/office/drawing/2014/main" val="1368725685"/>
                    </a:ext>
                  </a:extLst>
                </a:gridCol>
                <a:gridCol w="172478">
                  <a:extLst>
                    <a:ext uri="{9D8B030D-6E8A-4147-A177-3AD203B41FA5}">
                      <a16:colId xmlns:a16="http://schemas.microsoft.com/office/drawing/2014/main" val="2272668068"/>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172478">
                  <a:extLst>
                    <a:ext uri="{9D8B030D-6E8A-4147-A177-3AD203B41FA5}">
                      <a16:colId xmlns:a16="http://schemas.microsoft.com/office/drawing/2014/main" val="2529836585"/>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lnSpc>
                          <a:spcPts val="1200"/>
                        </a:lnSpc>
                      </a:pPr>
                      <a:r>
                        <a:rPr lang="ja-JP" sz="900" kern="0" spc="5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転　　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4">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6">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gridSpan="5">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加算（夜間・難路・暴風防雪）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kumimoji="1" lang="ja-JP" altLang="en-US" dirty="0"/>
                    </a:p>
                  </a:txBody>
                  <a:tcPr marL="18000" marR="1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3">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5">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gridSpan="5"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vMerge="1">
                  <a:txBody>
                    <a:bodyPr/>
                    <a:lstStyle/>
                    <a:p>
                      <a:endParaRPr kumimoji="1" lang="ja-JP" altLang="en-US"/>
                    </a:p>
                  </a:txBody>
                  <a:tcPr/>
                </a:tc>
                <a:tc gridSpan="5"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3">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latinLnBrk="1">
                        <a:lnSpc>
                          <a:spcPts val="9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6">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latinLnBrk="1">
                        <a:lnSpc>
                          <a:spcPts val="9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2772305240"/>
              </p:ext>
            </p:extLst>
          </p:nvPr>
        </p:nvGraphicFramePr>
        <p:xfrm>
          <a:off x="246018" y="1200272"/>
          <a:ext cx="6422183"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548107">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3395259904"/>
              </p:ext>
            </p:extLst>
          </p:nvPr>
        </p:nvGraphicFramePr>
        <p:xfrm>
          <a:off x="249828" y="7934851"/>
          <a:ext cx="6422183" cy="1012249"/>
        </p:xfrm>
        <a:graphic>
          <a:graphicData uri="http://schemas.openxmlformats.org/drawingml/2006/table">
            <a:tbl>
              <a:tblPr firstRow="1" firstCol="1" bandRow="1"/>
              <a:tblGrid>
                <a:gridCol w="192132">
                  <a:extLst>
                    <a:ext uri="{9D8B030D-6E8A-4147-A177-3AD203B41FA5}">
                      <a16:colId xmlns:a16="http://schemas.microsoft.com/office/drawing/2014/main" val="145213234"/>
                    </a:ext>
                  </a:extLst>
                </a:gridCol>
                <a:gridCol w="6230051">
                  <a:extLst>
                    <a:ext uri="{9D8B030D-6E8A-4147-A177-3AD203B41FA5}">
                      <a16:colId xmlns:a16="http://schemas.microsoft.com/office/drawing/2014/main" val="2848080915"/>
                    </a:ext>
                  </a:extLst>
                </a:gridCol>
              </a:tblGrid>
              <a:tr h="904009">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所</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名　称</a:t>
                      </a: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　話</a:t>
                      </a:r>
                    </a:p>
                    <a:p>
                      <a:pPr algn="l">
                        <a:lnSpc>
                          <a:spcPct val="150000"/>
                        </a:lnSpc>
                        <a:spcAft>
                          <a:spcPts val="100"/>
                        </a:spcAft>
                        <a:tabLst>
                          <a:tab pos="2725420" algn="l"/>
                          <a:tab pos="3446780" algn="l"/>
                          <a:tab pos="53721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指定施術者</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2725420" algn="l"/>
                          <a:tab pos="3446780" algn="l"/>
                          <a:tab pos="537210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8205" y="13392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3388713" y="723662"/>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4081673" y="723662"/>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9440" y="104004"/>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7540" y="1216029"/>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併給</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83687" y="178362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222591" y="9519941"/>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34690" y="6987649"/>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174276" y="9032403"/>
            <a:ext cx="5755454" cy="173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この用紙は、日本工業規格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67565" y="6867800"/>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66327" y="611987"/>
            <a:ext cx="3222386" cy="461369"/>
            <a:chOff x="208926" y="711298"/>
            <a:chExt cx="3222386" cy="46136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208926" y="711298"/>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941835"/>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72908"/>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63175" y="133920"/>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691772" y="10660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691771" y="26214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5203" y="1294586"/>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62084" y="1294586"/>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53881" y="1294586"/>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93475" y="1294586"/>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9696" y="132761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51778" y="17836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21530" y="178141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83503" y="177954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5790" y="2269035"/>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41716" y="2279266"/>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77272" y="6987649"/>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76728" y="7187446"/>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707065" y="8304915"/>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aphicFrame>
        <p:nvGraphicFramePr>
          <p:cNvPr id="6" name="表 5">
            <a:extLst>
              <a:ext uri="{FF2B5EF4-FFF2-40B4-BE49-F238E27FC236}">
                <a16:creationId xmlns:a16="http://schemas.microsoft.com/office/drawing/2014/main" id="{BA4AB5B3-9A6A-48FD-833C-304D2BE00F8E}"/>
              </a:ext>
            </a:extLst>
          </p:cNvPr>
          <p:cNvGraphicFramePr>
            <a:graphicFrameLocks noGrp="1"/>
          </p:cNvGraphicFramePr>
          <p:nvPr>
            <p:extLst>
              <p:ext uri="{D42A27DB-BD31-4B8C-83A1-F6EECF244321}">
                <p14:modId xmlns:p14="http://schemas.microsoft.com/office/powerpoint/2010/main" val="3164481146"/>
              </p:ext>
            </p:extLst>
          </p:nvPr>
        </p:nvGraphicFramePr>
        <p:xfrm>
          <a:off x="3383952" y="946870"/>
          <a:ext cx="3284249" cy="254441"/>
        </p:xfrm>
        <a:graphic>
          <a:graphicData uri="http://schemas.openxmlformats.org/drawingml/2006/table">
            <a:tbl>
              <a:tblPr>
                <a:tableStyleId>{5C22544A-7EE6-4342-B048-85BDC9FD1C3A}</a:tableStyleId>
              </a:tblPr>
              <a:tblGrid>
                <a:gridCol w="581099">
                  <a:extLst>
                    <a:ext uri="{9D8B030D-6E8A-4147-A177-3AD203B41FA5}">
                      <a16:colId xmlns:a16="http://schemas.microsoft.com/office/drawing/2014/main" val="2637603077"/>
                    </a:ext>
                  </a:extLst>
                </a:gridCol>
                <a:gridCol w="565596">
                  <a:extLst>
                    <a:ext uri="{9D8B030D-6E8A-4147-A177-3AD203B41FA5}">
                      <a16:colId xmlns:a16="http://schemas.microsoft.com/office/drawing/2014/main" val="3076878978"/>
                    </a:ext>
                  </a:extLst>
                </a:gridCol>
                <a:gridCol w="465434">
                  <a:extLst>
                    <a:ext uri="{9D8B030D-6E8A-4147-A177-3AD203B41FA5}">
                      <a16:colId xmlns:a16="http://schemas.microsoft.com/office/drawing/2014/main" val="1529193"/>
                    </a:ext>
                  </a:extLst>
                </a:gridCol>
                <a:gridCol w="517151">
                  <a:extLst>
                    <a:ext uri="{9D8B030D-6E8A-4147-A177-3AD203B41FA5}">
                      <a16:colId xmlns:a16="http://schemas.microsoft.com/office/drawing/2014/main" val="3627553411"/>
                    </a:ext>
                  </a:extLst>
                </a:gridCol>
                <a:gridCol w="590587">
                  <a:extLst>
                    <a:ext uri="{9D8B030D-6E8A-4147-A177-3AD203B41FA5}">
                      <a16:colId xmlns:a16="http://schemas.microsoft.com/office/drawing/2014/main" val="3299163365"/>
                    </a:ext>
                  </a:extLst>
                </a:gridCol>
                <a:gridCol w="564382">
                  <a:extLst>
                    <a:ext uri="{9D8B030D-6E8A-4147-A177-3AD203B41FA5}">
                      <a16:colId xmlns:a16="http://schemas.microsoft.com/office/drawing/2014/main" val="3029505042"/>
                    </a:ext>
                  </a:extLst>
                </a:gridCol>
              </a:tblGrid>
              <a:tr h="254441">
                <a:tc>
                  <a:txBody>
                    <a:bodyPr/>
                    <a:lstStyle/>
                    <a:p>
                      <a:pPr marR="71755" algn="l">
                        <a:lnSpc>
                          <a:spcPts val="1000"/>
                        </a:lnSpc>
                      </a:pPr>
                      <a:r>
                        <a:rPr lang="ja-JP" altLang="en-US" sz="700" kern="100" dirty="0">
                          <a:effectLst/>
                          <a:latin typeface="ＭＳ Ｐゴシック" panose="020B0600070205080204" pitchFamily="50" charset="-128"/>
                          <a:ea typeface="ＭＳ Ｐゴシック" panose="020B0600070205080204" pitchFamily="50" charset="-128"/>
                        </a:rPr>
                        <a:t>地区</a:t>
                      </a:r>
                      <a:endParaRPr lang="en-US" altLang="ja-JP" sz="700" kern="100" dirty="0">
                        <a:effectLst/>
                        <a:latin typeface="ＭＳ Ｐゴシック" panose="020B0600070205080204" pitchFamily="50" charset="-128"/>
                        <a:ea typeface="ＭＳ Ｐゴシック" panose="020B0600070205080204" pitchFamily="50" charset="-128"/>
                      </a:endParaRPr>
                    </a:p>
                    <a:p>
                      <a:pPr marR="71755" algn="l">
                        <a:lnSpc>
                          <a:spcPts val="1000"/>
                        </a:lnSpc>
                      </a:pPr>
                      <a:r>
                        <a:rPr lang="ja-JP" altLang="en-US" sz="700" kern="100" dirty="0">
                          <a:effectLst/>
                          <a:latin typeface="ＭＳ Ｐゴシック" panose="020B0600070205080204" pitchFamily="50" charset="-128"/>
                          <a:ea typeface="ＭＳ Ｐゴシック" panose="020B0600070205080204" pitchFamily="50" charset="-128"/>
                        </a:rPr>
                        <a:t>担当員</a:t>
                      </a:r>
                      <a:r>
                        <a:rPr lang="ja-JP" sz="700" kern="100" dirty="0">
                          <a:effectLst/>
                          <a:latin typeface="ＭＳ Ｐゴシック" panose="020B0600070205080204" pitchFamily="50" charset="-128"/>
                          <a:ea typeface="ＭＳ Ｐゴシック" panose="020B0600070205080204" pitchFamily="50" charset="-128"/>
                        </a:rPr>
                        <a:t>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R="71755" algn="l"/>
                      <a:r>
                        <a:rPr lang="en-US" sz="700" kern="100" dirty="0">
                          <a:effectLst/>
                          <a:latin typeface="ＭＳ Ｐゴシック" panose="020B0600070205080204" pitchFamily="50" charset="-128"/>
                          <a:ea typeface="ＭＳ Ｐゴシック" panose="020B0600070205080204" pitchFamily="50" charset="-128"/>
                        </a:rPr>
                        <a:t> </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R="20955" algn="l">
                        <a:lnSpc>
                          <a:spcPts val="1000"/>
                        </a:lnSpc>
                      </a:pPr>
                      <a:r>
                        <a:rPr lang="ja-JP" sz="700" kern="100" dirty="0">
                          <a:effectLst/>
                          <a:latin typeface="ＭＳ Ｐゴシック" panose="020B0600070205080204" pitchFamily="50" charset="-128"/>
                          <a:ea typeface="ＭＳ Ｐゴシック" panose="020B0600070205080204" pitchFamily="50" charset="-128"/>
                        </a:rPr>
                        <a:t>取扱担当者印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r>
                        <a:rPr lang="en-US" sz="700" kern="100" dirty="0">
                          <a:effectLst/>
                          <a:latin typeface="ＭＳ Ｐゴシック" panose="020B0600070205080204" pitchFamily="50" charset="-128"/>
                          <a:ea typeface="ＭＳ Ｐゴシック" panose="020B0600070205080204" pitchFamily="50" charset="-128"/>
                        </a:rPr>
                        <a:t> </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r>
                        <a:rPr lang="ja-JP" sz="700" kern="100" dirty="0">
                          <a:effectLst/>
                          <a:latin typeface="ＭＳ Ｐゴシック" panose="020B0600070205080204" pitchFamily="50" charset="-128"/>
                          <a:ea typeface="ＭＳ Ｐゴシック" panose="020B0600070205080204" pitchFamily="50" charset="-128"/>
                        </a:rPr>
                        <a:t>福祉事務所長印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1365885" marR="71755" algn="l">
                        <a:spcAft>
                          <a:spcPts val="0"/>
                        </a:spcAft>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7035894"/>
                  </a:ext>
                </a:extLst>
              </a:tr>
            </a:tbl>
          </a:graphicData>
        </a:graphic>
      </p:graphicFrame>
      <p:grpSp>
        <p:nvGrpSpPr>
          <p:cNvPr id="39" name="グループ化 38">
            <a:extLst>
              <a:ext uri="{FF2B5EF4-FFF2-40B4-BE49-F238E27FC236}">
                <a16:creationId xmlns:a16="http://schemas.microsoft.com/office/drawing/2014/main" id="{2D108EAF-6D6A-47A8-BC59-F065C97A178F}"/>
              </a:ext>
            </a:extLst>
          </p:cNvPr>
          <p:cNvGrpSpPr/>
          <p:nvPr/>
        </p:nvGrpSpPr>
        <p:grpSpPr>
          <a:xfrm>
            <a:off x="1862771" y="86381"/>
            <a:ext cx="3031804" cy="365760"/>
            <a:chOff x="3277196" y="384766"/>
            <a:chExt cx="3031804" cy="365760"/>
          </a:xfrm>
          <a:noFill/>
        </p:grpSpPr>
        <p:grpSp>
          <p:nvGrpSpPr>
            <p:cNvPr id="40" name="グループ化 39">
              <a:extLst>
                <a:ext uri="{FF2B5EF4-FFF2-40B4-BE49-F238E27FC236}">
                  <a16:creationId xmlns:a16="http://schemas.microsoft.com/office/drawing/2014/main" id="{113D0AA7-2B7D-4676-B52F-EAFCEE520F45}"/>
                </a:ext>
              </a:extLst>
            </p:cNvPr>
            <p:cNvGrpSpPr/>
            <p:nvPr/>
          </p:nvGrpSpPr>
          <p:grpSpPr>
            <a:xfrm>
              <a:off x="4074393" y="384766"/>
              <a:ext cx="2234607" cy="365760"/>
              <a:chOff x="3645000" y="1370007"/>
              <a:chExt cx="2234607" cy="365760"/>
            </a:xfrm>
            <a:grp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3277196" y="435242"/>
              <a:ext cx="509333"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5423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要するときは、この場合記入がないと減額されることがありますから注意してください。請求明細書の「適用」欄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134</TotalTime>
  <Words>1310</Words>
  <Application>Microsoft Office PowerPoint</Application>
  <PresentationFormat>A4 210 x 297 mm</PresentationFormat>
  <Paragraphs>295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111</cp:revision>
  <dcterms:created xsi:type="dcterms:W3CDTF">2022-01-20T04:34:58Z</dcterms:created>
  <dcterms:modified xsi:type="dcterms:W3CDTF">2024-03-22T03:02:58Z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ies>
</file>