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4"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原 信太郎(nishihara-shintarou.ss0)" initials="西原" lastIdx="1" clrIdx="0">
    <p:extLst>
      <p:ext uri="{19B8F6BF-5375-455C-9EA6-DF929625EA0E}">
        <p15:presenceInfo xmlns:p15="http://schemas.microsoft.com/office/powerpoint/2012/main" userId="S-1-5-21-4175116151-3849908774-3845857867-61323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6"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0" name="表 9">
            <a:extLst>
              <a:ext uri="{FF2B5EF4-FFF2-40B4-BE49-F238E27FC236}">
                <a16:creationId xmlns:a16="http://schemas.microsoft.com/office/drawing/2014/main" id="{8DBCCEDE-75F4-47DF-9AF1-5F20B4B89736}"/>
              </a:ext>
            </a:extLst>
          </p:cNvPr>
          <p:cNvGraphicFramePr>
            <a:graphicFrameLocks noGrp="1"/>
          </p:cNvGraphicFramePr>
          <p:nvPr>
            <p:extLst>
              <p:ext uri="{D42A27DB-BD31-4B8C-83A1-F6EECF244321}">
                <p14:modId xmlns:p14="http://schemas.microsoft.com/office/powerpoint/2010/main" val="4275128553"/>
              </p:ext>
            </p:extLst>
          </p:nvPr>
        </p:nvGraphicFramePr>
        <p:xfrm>
          <a:off x="561806" y="2777043"/>
          <a:ext cx="5748901" cy="5408453"/>
        </p:xfrm>
        <a:graphic>
          <a:graphicData uri="http://schemas.openxmlformats.org/drawingml/2006/table">
            <a:tbl>
              <a:tblPr firstRow="1" firstCol="1" bandRow="1"/>
              <a:tblGrid>
                <a:gridCol w="296722">
                  <a:extLst>
                    <a:ext uri="{9D8B030D-6E8A-4147-A177-3AD203B41FA5}">
                      <a16:colId xmlns:a16="http://schemas.microsoft.com/office/drawing/2014/main" val="2406470120"/>
                    </a:ext>
                  </a:extLst>
                </a:gridCol>
                <a:gridCol w="332097">
                  <a:extLst>
                    <a:ext uri="{9D8B030D-6E8A-4147-A177-3AD203B41FA5}">
                      <a16:colId xmlns:a16="http://schemas.microsoft.com/office/drawing/2014/main" val="223743366"/>
                    </a:ext>
                  </a:extLst>
                </a:gridCol>
                <a:gridCol w="219075">
                  <a:extLst>
                    <a:ext uri="{9D8B030D-6E8A-4147-A177-3AD203B41FA5}">
                      <a16:colId xmlns:a16="http://schemas.microsoft.com/office/drawing/2014/main" val="701079746"/>
                    </a:ext>
                  </a:extLst>
                </a:gridCol>
                <a:gridCol w="209550">
                  <a:extLst>
                    <a:ext uri="{9D8B030D-6E8A-4147-A177-3AD203B41FA5}">
                      <a16:colId xmlns:a16="http://schemas.microsoft.com/office/drawing/2014/main" val="1308329195"/>
                    </a:ext>
                  </a:extLst>
                </a:gridCol>
                <a:gridCol w="370929">
                  <a:extLst>
                    <a:ext uri="{9D8B030D-6E8A-4147-A177-3AD203B41FA5}">
                      <a16:colId xmlns:a16="http://schemas.microsoft.com/office/drawing/2014/main" val="685817469"/>
                    </a:ext>
                  </a:extLst>
                </a:gridCol>
                <a:gridCol w="457746">
                  <a:extLst>
                    <a:ext uri="{9D8B030D-6E8A-4147-A177-3AD203B41FA5}">
                      <a16:colId xmlns:a16="http://schemas.microsoft.com/office/drawing/2014/main" val="3035921718"/>
                    </a:ext>
                  </a:extLst>
                </a:gridCol>
                <a:gridCol w="752475">
                  <a:extLst>
                    <a:ext uri="{9D8B030D-6E8A-4147-A177-3AD203B41FA5}">
                      <a16:colId xmlns:a16="http://schemas.microsoft.com/office/drawing/2014/main" val="4084313874"/>
                    </a:ext>
                  </a:extLst>
                </a:gridCol>
                <a:gridCol w="161925">
                  <a:extLst>
                    <a:ext uri="{9D8B030D-6E8A-4147-A177-3AD203B41FA5}">
                      <a16:colId xmlns:a16="http://schemas.microsoft.com/office/drawing/2014/main" val="2881659467"/>
                    </a:ext>
                  </a:extLst>
                </a:gridCol>
                <a:gridCol w="400050">
                  <a:extLst>
                    <a:ext uri="{9D8B030D-6E8A-4147-A177-3AD203B41FA5}">
                      <a16:colId xmlns:a16="http://schemas.microsoft.com/office/drawing/2014/main" val="587587293"/>
                    </a:ext>
                  </a:extLst>
                </a:gridCol>
                <a:gridCol w="752475">
                  <a:extLst>
                    <a:ext uri="{9D8B030D-6E8A-4147-A177-3AD203B41FA5}">
                      <a16:colId xmlns:a16="http://schemas.microsoft.com/office/drawing/2014/main" val="3243951391"/>
                    </a:ext>
                  </a:extLst>
                </a:gridCol>
                <a:gridCol w="238125">
                  <a:extLst>
                    <a:ext uri="{9D8B030D-6E8A-4147-A177-3AD203B41FA5}">
                      <a16:colId xmlns:a16="http://schemas.microsoft.com/office/drawing/2014/main" val="1169909502"/>
                    </a:ext>
                  </a:extLst>
                </a:gridCol>
                <a:gridCol w="228600">
                  <a:extLst>
                    <a:ext uri="{9D8B030D-6E8A-4147-A177-3AD203B41FA5}">
                      <a16:colId xmlns:a16="http://schemas.microsoft.com/office/drawing/2014/main" val="743502879"/>
                    </a:ext>
                  </a:extLst>
                </a:gridCol>
                <a:gridCol w="231775">
                  <a:extLst>
                    <a:ext uri="{9D8B030D-6E8A-4147-A177-3AD203B41FA5}">
                      <a16:colId xmlns:a16="http://schemas.microsoft.com/office/drawing/2014/main" val="199143594"/>
                    </a:ext>
                  </a:extLst>
                </a:gridCol>
                <a:gridCol w="406400">
                  <a:extLst>
                    <a:ext uri="{9D8B030D-6E8A-4147-A177-3AD203B41FA5}">
                      <a16:colId xmlns:a16="http://schemas.microsoft.com/office/drawing/2014/main" val="2661758247"/>
                    </a:ext>
                  </a:extLst>
                </a:gridCol>
                <a:gridCol w="690957">
                  <a:extLst>
                    <a:ext uri="{9D8B030D-6E8A-4147-A177-3AD203B41FA5}">
                      <a16:colId xmlns:a16="http://schemas.microsoft.com/office/drawing/2014/main" val="320356130"/>
                    </a:ext>
                  </a:extLst>
                </a:gridCol>
              </a:tblGrid>
              <a:tr h="216000">
                <a:tc rowSpan="13">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費 給 付 請 求 明 細 書</a:t>
                      </a:r>
                    </a:p>
                  </a:txBody>
                  <a:tcPr marL="65928" marR="65928"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sz="900" dirty="0">
                        <a:latin typeface="ＭＳ Ｐゴシック" panose="020B0600070205080204" pitchFamily="50" charset="-128"/>
                        <a:ea typeface="ＭＳ Ｐゴシック" panose="020B0600070205080204" pitchFamily="50" charset="-128"/>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523585191"/>
                  </a:ext>
                </a:extLst>
              </a:tr>
              <a:tr h="718672">
                <a:tc vMerge="1">
                  <a:txBody>
                    <a:bodyPr/>
                    <a:lstStyle/>
                    <a:p>
                      <a:endParaRPr kumimoji="1" lang="ja-JP" altLang="en-US"/>
                    </a:p>
                  </a:txBody>
                  <a:tcPr/>
                </a:tc>
                <a:tc gridSpan="5">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①マッサージ</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躯　幹</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6" gridSpan="4">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6" hMerge="1">
                  <a:txBody>
                    <a:bodyPr/>
                    <a:lstStyle/>
                    <a:p>
                      <a:endParaRPr kumimoji="1" lang="ja-JP" altLang="en-US"/>
                    </a:p>
                  </a:txBody>
                  <a:tcPr/>
                </a:tc>
                <a:tc rowSpan="6" hMerge="1">
                  <a:txBody>
                    <a:bodyPr/>
                    <a:lstStyle/>
                    <a:p>
                      <a:endParaRPr kumimoji="1" lang="ja-JP" altLang="en-US"/>
                    </a:p>
                  </a:txBody>
                  <a:tcPr/>
                </a:tc>
                <a:tc rowSpan="6" hMerge="1">
                  <a:txBody>
                    <a:bodyPr/>
                    <a:lstStyle/>
                    <a:p>
                      <a:endParaRPr kumimoji="1" lang="ja-JP" altLang="en-US"/>
                    </a:p>
                  </a:txBody>
                  <a:tcPr/>
                </a:tc>
                <a:extLst>
                  <a:ext uri="{0D108BD9-81ED-4DB2-BD59-A6C34878D82A}">
                    <a16:rowId xmlns:a16="http://schemas.microsoft.com/office/drawing/2014/main" val="3182315220"/>
                  </a:ext>
                </a:extLst>
              </a:tr>
              <a:tr h="216000">
                <a:tc vMerge="1">
                  <a:txBody>
                    <a:bodyPr/>
                    <a:lstStyle/>
                    <a:p>
                      <a:endParaRPr kumimoji="1" lang="ja-JP" altLang="en-US"/>
                    </a:p>
                  </a:txBody>
                  <a:tcPr/>
                </a:tc>
                <a:tc rowSpan="2">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②温罨法（加算）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回＝　　円</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9909221"/>
                  </a:ext>
                </a:extLst>
              </a:tr>
              <a:tr h="360000">
                <a:tc vMerge="1">
                  <a:txBody>
                    <a:bodyPr/>
                    <a:lstStyle/>
                    <a:p>
                      <a:endParaRPr kumimoji="1" lang="ja-JP" altLang="en-US"/>
                    </a:p>
                  </a:txBody>
                  <a:tcPr/>
                </a:tc>
                <a:tc vMerge="1">
                  <a:txBody>
                    <a:bodyPr/>
                    <a:lstStyle/>
                    <a:p>
                      <a:endParaRPr kumimoji="1" lang="ja-JP" altLang="en-US"/>
                    </a:p>
                  </a:txBody>
                  <a:tcPr/>
                </a:tc>
                <a:tc gridSpan="4">
                  <a:txBody>
                    <a:bodyPr/>
                    <a:lstStyle/>
                    <a:p>
                      <a:pPr marL="114300" indent="-114300"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③温罨</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・電気光線器具（加算）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114300" indent="-114300"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回＝　　円</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815898445"/>
                  </a:ext>
                </a:extLst>
              </a:tr>
              <a:tr h="572166">
                <a:tc vMerge="1">
                  <a:txBody>
                    <a:bodyPr/>
                    <a:lstStyle/>
                    <a:p>
                      <a:endParaRPr kumimoji="1" lang="ja-JP" altLang="en-US"/>
                    </a:p>
                  </a:txBody>
                  <a:tcPr/>
                </a:tc>
                <a:tc gridSpan="5">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④変形徒手矯正術</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　　　　円×　　回＝　　円</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　　　　円×　　回＝　　円</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　　　　円×　　回＝　　円</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　　　　円×　　回＝　　円</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50272289"/>
                  </a:ext>
                </a:extLst>
              </a:tr>
              <a:tr h="360000">
                <a:tc vMerge="1">
                  <a:txBody>
                    <a:bodyPr/>
                    <a:lstStyle/>
                    <a:p>
                      <a:endParaRPr kumimoji="1" lang="ja-JP" altLang="en-US"/>
                    </a:p>
                  </a:txBody>
                  <a:tcPr/>
                </a:tc>
                <a:tc gridSpan="5">
                  <a:txBody>
                    <a:bodyPr/>
                    <a:lstStyle/>
                    <a:p>
                      <a:pPr indent="-6604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⑤往　療　料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66040"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超</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indent="800100"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indent="800100"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95312168"/>
                  </a:ext>
                </a:extLst>
              </a:tr>
              <a:tr h="360000">
                <a:tc vMerge="1">
                  <a:txBody>
                    <a:bodyPr/>
                    <a:lstStyle/>
                    <a:p>
                      <a:endParaRPr kumimoji="1" lang="ja-JP" altLang="en-US"/>
                    </a:p>
                  </a:txBody>
                  <a:tcPr/>
                </a:tc>
                <a:tc gridSpan="5">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⑥施術報告書交付料</a:t>
                      </a:r>
                    </a:p>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回＝　　円</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590206498"/>
                  </a:ext>
                </a:extLst>
              </a:tr>
              <a:tr h="425660">
                <a:tc vMerge="1">
                  <a:txBody>
                    <a:bodyPr/>
                    <a:lstStyle/>
                    <a:p>
                      <a:endParaRPr kumimoji="1" lang="ja-JP" altLang="en-US"/>
                    </a:p>
                  </a:txBody>
                  <a:tcPr/>
                </a:tc>
                <a:tc gridSpan="2">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lnSpc>
                          <a:spcPts val="12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1">
                  <a:txBody>
                    <a:bodyPr/>
                    <a:lstStyle/>
                    <a:p>
                      <a:pPr algn="ctr">
                        <a:lnSpc>
                          <a:spcPts val="1200"/>
                        </a:lnSpc>
                      </a:pPr>
                      <a:r>
                        <a:rPr lang="en-US" sz="900" kern="0" spc="4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1 2 3 4 5 6 7 8 9 10 11 12 13 14 15 16 17 18 19 20 21 22 23 24 25 26 27 28 29 30 31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en-US" sz="900" kern="0" spc="45">
                          <a:effectLst/>
                          <a:latin typeface="ＭＳ Ｐゴシック" panose="020B0600070205080204" pitchFamily="50" charset="-128"/>
                          <a:ea typeface="ＭＳ Ｐゴシック" panose="020B0600070205080204" pitchFamily="50" charset="-128"/>
                          <a:cs typeface="Times New Roman" panose="02020603050405020304" pitchFamily="18" charset="0"/>
                        </a:rPr>
                        <a:t>1 2 3 4 5 6 7 8 9 10 11 12 13 14 15 16 17 18 19 20 21 22 23 24 25 26 27 28 29 30 31</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56600916"/>
                  </a:ext>
                </a:extLst>
              </a:tr>
              <a:tr h="144000">
                <a:tc vMerge="1">
                  <a:txBody>
                    <a:bodyPr/>
                    <a:lstStyle/>
                    <a:p>
                      <a:endParaRPr kumimoji="1" lang="ja-JP" altLang="en-US"/>
                    </a:p>
                  </a:txBody>
                  <a:tcPr/>
                </a:tc>
                <a:tc rowSpan="2" gridSpan="11">
                  <a:txBody>
                    <a:bodyPr/>
                    <a:lstStyle/>
                    <a:p>
                      <a:pPr indent="228600"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　合　計　金　額　（①＋②＋③＋④＋⑤＋⑥）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2">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099513"/>
                  </a:ext>
                </a:extLst>
              </a:tr>
              <a:tr h="216000">
                <a:tc vMerge="1">
                  <a:txBody>
                    <a:bodyPr/>
                    <a:lstStyle/>
                    <a:p>
                      <a:endParaRPr kumimoji="1" lang="ja-JP" altLang="en-US"/>
                    </a:p>
                  </a:txBody>
                  <a:tcPr/>
                </a:tc>
                <a:tc gridSpan="1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7342160"/>
                  </a:ext>
                </a:extLst>
              </a:tr>
              <a:tr h="216000">
                <a:tc vMerge="1">
                  <a:txBody>
                    <a:bodyPr/>
                    <a:lstStyle/>
                    <a:p>
                      <a:endParaRPr kumimoji="1" lang="ja-JP" altLang="en-US"/>
                    </a:p>
                  </a:txBody>
                  <a:tcPr/>
                </a:tc>
                <a:tc gridSpan="7">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⑧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just">
                        <a:lnSpc>
                          <a:spcPts val="1200"/>
                        </a:lnSpc>
                      </a:pPr>
                      <a:endParaRPr lang="ja-JP" sz="12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4">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2930069"/>
                  </a:ext>
                </a:extLst>
              </a:tr>
              <a:tr h="216000">
                <a:tc vMerge="1">
                  <a:txBody>
                    <a:bodyPr/>
                    <a:lstStyle/>
                    <a:p>
                      <a:endParaRPr kumimoji="1" lang="ja-JP" altLang="en-US"/>
                    </a:p>
                  </a:txBody>
                  <a:tcPr/>
                </a:tc>
                <a:tc gridSpan="7">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⑨　本　人　支　払　額</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just">
                        <a:lnSpc>
                          <a:spcPts val="1200"/>
                        </a:lnSpc>
                      </a:pPr>
                      <a:endParaRPr lang="ja-JP" sz="12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4">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6518117"/>
                  </a:ext>
                </a:extLst>
              </a:tr>
              <a:tr h="216000">
                <a:tc vMerge="1">
                  <a:txBody>
                    <a:bodyPr/>
                    <a:lstStyle/>
                    <a:p>
                      <a:endParaRPr kumimoji="1" lang="ja-JP" altLang="en-US"/>
                    </a:p>
                  </a:txBody>
                  <a:tcPr/>
                </a:tc>
                <a:tc gridSpan="1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⑩　差引請求（支払）金額　（⑦－⑧－⑨）</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8758142"/>
                  </a:ext>
                </a:extLst>
              </a:tr>
              <a:tr h="900041">
                <a:tc>
                  <a:txBody>
                    <a:bodyPr/>
                    <a:lstStyle/>
                    <a:p>
                      <a:pPr marL="71755" marR="71755" algn="ctr">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　書</a:t>
                      </a:r>
                    </a:p>
                  </a:txBody>
                  <a:tcPr marL="65928" marR="65928"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4">
                  <a:txBody>
                    <a:bodyPr/>
                    <a:lstStyle/>
                    <a:p>
                      <a:pPr algn="just">
                        <a:spcAft>
                          <a:spcPts val="200"/>
                        </a:spcAft>
                      </a:pP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にかかる上記明細書による施術料を請求します。</a:t>
                      </a:r>
                    </a:p>
                    <a:p>
                      <a:pPr indent="1219200" algn="just">
                        <a:spcAft>
                          <a:spcPts val="200"/>
                        </a:spcAf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867025" algn="just">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　所</a:t>
                      </a:r>
                    </a:p>
                    <a:p>
                      <a:pPr marL="0" indent="2236788" algn="just">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指定施術者</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　名　　　　　　　　　　　</a:t>
                      </a:r>
                    </a:p>
                  </a:txBody>
                  <a:tcPr marL="65928"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81890533"/>
                  </a:ext>
                </a:extLst>
              </a:tr>
            </a:tbl>
          </a:graphicData>
        </a:graphic>
      </p:graphicFrame>
      <p:graphicFrame>
        <p:nvGraphicFramePr>
          <p:cNvPr id="3" name="表 2">
            <a:extLst>
              <a:ext uri="{FF2B5EF4-FFF2-40B4-BE49-F238E27FC236}">
                <a16:creationId xmlns:a16="http://schemas.microsoft.com/office/drawing/2014/main" id="{29934B6D-BF18-41DF-B8A3-C19E317BBAE6}"/>
              </a:ext>
            </a:extLst>
          </p:cNvPr>
          <p:cNvGraphicFramePr>
            <a:graphicFrameLocks noGrp="1"/>
          </p:cNvGraphicFramePr>
          <p:nvPr>
            <p:extLst>
              <p:ext uri="{D42A27DB-BD31-4B8C-83A1-F6EECF244321}">
                <p14:modId xmlns:p14="http://schemas.microsoft.com/office/powerpoint/2010/main" val="3129708336"/>
              </p:ext>
            </p:extLst>
          </p:nvPr>
        </p:nvGraphicFramePr>
        <p:xfrm>
          <a:off x="561806" y="1552607"/>
          <a:ext cx="5748903" cy="1224000"/>
        </p:xfrm>
        <a:graphic>
          <a:graphicData uri="http://schemas.openxmlformats.org/drawingml/2006/table">
            <a:tbl>
              <a:tblPr/>
              <a:tblGrid>
                <a:gridCol w="296796">
                  <a:extLst>
                    <a:ext uri="{9D8B030D-6E8A-4147-A177-3AD203B41FA5}">
                      <a16:colId xmlns:a16="http://schemas.microsoft.com/office/drawing/2014/main" val="1703130"/>
                    </a:ext>
                  </a:extLst>
                </a:gridCol>
                <a:gridCol w="1068467">
                  <a:extLst>
                    <a:ext uri="{9D8B030D-6E8A-4147-A177-3AD203B41FA5}">
                      <a16:colId xmlns:a16="http://schemas.microsoft.com/office/drawing/2014/main" val="2492279941"/>
                    </a:ext>
                  </a:extLst>
                </a:gridCol>
                <a:gridCol w="1271296">
                  <a:extLst>
                    <a:ext uri="{9D8B030D-6E8A-4147-A177-3AD203B41FA5}">
                      <a16:colId xmlns:a16="http://schemas.microsoft.com/office/drawing/2014/main" val="1248600279"/>
                    </a:ext>
                  </a:extLst>
                </a:gridCol>
                <a:gridCol w="2144458">
                  <a:extLst>
                    <a:ext uri="{9D8B030D-6E8A-4147-A177-3AD203B41FA5}">
                      <a16:colId xmlns:a16="http://schemas.microsoft.com/office/drawing/2014/main" val="1472770666"/>
                    </a:ext>
                  </a:extLst>
                </a:gridCol>
                <a:gridCol w="967886">
                  <a:extLst>
                    <a:ext uri="{9D8B030D-6E8A-4147-A177-3AD203B41FA5}">
                      <a16:colId xmlns:a16="http://schemas.microsoft.com/office/drawing/2014/main" val="3487495214"/>
                    </a:ext>
                  </a:extLst>
                </a:gridCol>
              </a:tblGrid>
              <a:tr h="360000">
                <a:tc rowSpan="3">
                  <a:txBody>
                    <a:bodyPr/>
                    <a:lstStyle/>
                    <a:p>
                      <a:pPr algn="dist" fontAlgn="ct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生活保護法</a:t>
                      </a:r>
                      <a:endParaRPr lang="en-US" altLang="zh-TW"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dist"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施術</a:t>
                      </a: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券</a:t>
                      </a:r>
                    </a:p>
                  </a:txBody>
                  <a:tcPr marL="0" marR="0" marT="180000" marB="180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交付番号</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この券の</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有効期限</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9202727"/>
                  </a:ext>
                </a:extLst>
              </a:tr>
              <a:tr h="504000">
                <a:tc vMerge="1">
                  <a:txBody>
                    <a:bodyPr/>
                    <a:lstStyle/>
                    <a:p>
                      <a:endParaRPr kumimoji="1" lang="ja-JP" altLang="en-US"/>
                    </a:p>
                  </a:txBody>
                  <a:tcPr/>
                </a:tc>
                <a:tc gridSpan="2">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患者氏名</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生まれ）</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居住地</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8126945"/>
                  </a:ext>
                </a:extLst>
              </a:tr>
              <a:tr h="360000">
                <a:tc v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指定施術者名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傷病名（部位）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9442608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444217" y="74792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2787" y="4497169"/>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896450" y="225391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629435" y="225391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13834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64416" y="9442332"/>
            <a:ext cx="1617028"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9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52807" y="1662483"/>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792083"/>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765222" y="1022069"/>
            <a:ext cx="332755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あん摩・マッサージ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0AA691ED-D5DA-42C2-BD25-EDBE9DEE86CF}"/>
              </a:ext>
            </a:extLst>
          </p:cNvPr>
          <p:cNvSpPr/>
          <p:nvPr/>
        </p:nvSpPr>
        <p:spPr>
          <a:xfrm>
            <a:off x="1244342" y="208043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2796653" y="2074278"/>
            <a:ext cx="308940" cy="1465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2579479"/>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5882" y="3114875"/>
            <a:ext cx="144000" cy="6406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6CABE92E-2094-4CB7-A15F-B46701397AB8}"/>
              </a:ext>
            </a:extLst>
          </p:cNvPr>
          <p:cNvSpPr/>
          <p:nvPr/>
        </p:nvSpPr>
        <p:spPr>
          <a:xfrm>
            <a:off x="6465882" y="1590483"/>
            <a:ext cx="144000" cy="14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25" name="テキスト ボックス 24">
            <a:extLst>
              <a:ext uri="{FF2B5EF4-FFF2-40B4-BE49-F238E27FC236}">
                <a16:creationId xmlns:a16="http://schemas.microsoft.com/office/drawing/2014/main" id="{8DBE3BFC-6D1D-40E9-86A9-659D67EF9EBA}"/>
              </a:ext>
            </a:extLst>
          </p:cNvPr>
          <p:cNvSpPr txBox="1"/>
          <p:nvPr/>
        </p:nvSpPr>
        <p:spPr>
          <a:xfrm>
            <a:off x="3156731" y="7898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61842" y="1349534"/>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2055317" y="667827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1057150" y="730657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927712" y="7652807"/>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1882083" y="765280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1882083" y="783568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2654225" y="7835687"/>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5030289" y="7521784"/>
            <a:ext cx="107047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aphicFrame>
        <p:nvGraphicFramePr>
          <p:cNvPr id="36" name="表 35">
            <a:extLst>
              <a:ext uri="{FF2B5EF4-FFF2-40B4-BE49-F238E27FC236}">
                <a16:creationId xmlns:a16="http://schemas.microsoft.com/office/drawing/2014/main" id="{BFE72368-F78E-46DE-AB5F-F7277A8B84F6}"/>
              </a:ext>
            </a:extLst>
          </p:cNvPr>
          <p:cNvGraphicFramePr>
            <a:graphicFrameLocks noGrp="1"/>
          </p:cNvGraphicFramePr>
          <p:nvPr>
            <p:extLst>
              <p:ext uri="{D42A27DB-BD31-4B8C-83A1-F6EECF244321}">
                <p14:modId xmlns:p14="http://schemas.microsoft.com/office/powerpoint/2010/main" val="3494392270"/>
              </p:ext>
            </p:extLst>
          </p:nvPr>
        </p:nvGraphicFramePr>
        <p:xfrm>
          <a:off x="552280" y="8340922"/>
          <a:ext cx="5740400" cy="519430"/>
        </p:xfrm>
        <a:graphic>
          <a:graphicData uri="http://schemas.openxmlformats.org/drawingml/2006/table">
            <a:tbl>
              <a:tblPr firstRow="1" firstCol="1" bandRow="1"/>
              <a:tblGrid>
                <a:gridCol w="308697">
                  <a:extLst>
                    <a:ext uri="{9D8B030D-6E8A-4147-A177-3AD203B41FA5}">
                      <a16:colId xmlns:a16="http://schemas.microsoft.com/office/drawing/2014/main" val="1719117572"/>
                    </a:ext>
                  </a:extLst>
                </a:gridCol>
                <a:gridCol w="1704423">
                  <a:extLst>
                    <a:ext uri="{9D8B030D-6E8A-4147-A177-3AD203B41FA5}">
                      <a16:colId xmlns:a16="http://schemas.microsoft.com/office/drawing/2014/main" val="1569814812"/>
                    </a:ext>
                  </a:extLst>
                </a:gridCol>
                <a:gridCol w="711200">
                  <a:extLst>
                    <a:ext uri="{9D8B030D-6E8A-4147-A177-3AD203B41FA5}">
                      <a16:colId xmlns:a16="http://schemas.microsoft.com/office/drawing/2014/main" val="395759475"/>
                    </a:ext>
                  </a:extLst>
                </a:gridCol>
                <a:gridCol w="274674">
                  <a:extLst>
                    <a:ext uri="{9D8B030D-6E8A-4147-A177-3AD203B41FA5}">
                      <a16:colId xmlns:a16="http://schemas.microsoft.com/office/drawing/2014/main" val="3258383162"/>
                    </a:ext>
                  </a:extLst>
                </a:gridCol>
                <a:gridCol w="1283193">
                  <a:extLst>
                    <a:ext uri="{9D8B030D-6E8A-4147-A177-3AD203B41FA5}">
                      <a16:colId xmlns:a16="http://schemas.microsoft.com/office/drawing/2014/main" val="107681898"/>
                    </a:ext>
                  </a:extLst>
                </a:gridCol>
                <a:gridCol w="1458213">
                  <a:extLst>
                    <a:ext uri="{9D8B030D-6E8A-4147-A177-3AD203B41FA5}">
                      <a16:colId xmlns:a16="http://schemas.microsoft.com/office/drawing/2014/main" val="824349465"/>
                    </a:ext>
                  </a:extLst>
                </a:gridCol>
              </a:tblGrid>
              <a:tr h="394980">
                <a:tc>
                  <a:txBody>
                    <a:bodyPr/>
                    <a:lstStyle/>
                    <a:p>
                      <a:pPr marL="73152" algn="ctr" rtl="0" eaLnBrk="1" fontAlgn="ctr" latinLnBrk="0" hangingPunct="1">
                        <a:spcBef>
                          <a:spcPts val="0"/>
                        </a:spcBef>
                        <a:spcAft>
                          <a:spcPts val="0"/>
                        </a:spcAft>
                      </a:pPr>
                      <a:r>
                        <a:rPr kumimoji="1" lang="ja-JP" altLang="en-US" sz="900" b="0" i="0" u="none" strike="noStrike"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altLang="en-US" sz="1800" b="0" i="0" u="none" strike="noStrike" dirty="0">
                        <a:solidFill>
                          <a:schemeClr val="accent1"/>
                        </a:solidFill>
                        <a:effectLst/>
                        <a:latin typeface="Arial" panose="020B0604020202020204" pitchFamily="34" charset="0"/>
                      </a:endParaRPr>
                    </a:p>
                  </a:txBody>
                  <a:tcPr marL="6350" marR="6350" marT="6350" marB="0" vert="eaVert"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zh-TW"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altLang="en-US" sz="1800" b="0" i="0" u="none" strike="noStrike">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ctr"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altLang="en-US" sz="1800" b="0" i="0" u="none" strike="noStrike">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2573456"/>
                  </a:ext>
                </a:extLst>
              </a:tr>
            </a:tbl>
          </a:graphicData>
        </a:graphic>
      </p:graphicFrame>
      <p:sp>
        <p:nvSpPr>
          <p:cNvPr id="39" name="正方形/長方形 38">
            <a:extLst>
              <a:ext uri="{FF2B5EF4-FFF2-40B4-BE49-F238E27FC236}">
                <a16:creationId xmlns:a16="http://schemas.microsoft.com/office/drawing/2014/main" id="{F7CEAC64-8AEB-474B-A249-7C4B95D5F367}"/>
              </a:ext>
            </a:extLst>
          </p:cNvPr>
          <p:cNvSpPr/>
          <p:nvPr/>
        </p:nvSpPr>
        <p:spPr>
          <a:xfrm>
            <a:off x="5030288" y="8531182"/>
            <a:ext cx="107047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40" name="正方形/長方形 39">
            <a:extLst>
              <a:ext uri="{FF2B5EF4-FFF2-40B4-BE49-F238E27FC236}">
                <a16:creationId xmlns:a16="http://schemas.microsoft.com/office/drawing/2014/main" id="{11D7C196-9949-40AC-A8F4-A320B5355677}"/>
              </a:ext>
            </a:extLst>
          </p:cNvPr>
          <p:cNvSpPr/>
          <p:nvPr/>
        </p:nvSpPr>
        <p:spPr>
          <a:xfrm>
            <a:off x="5030288" y="8702558"/>
            <a:ext cx="104820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8" name="正方形/長方形 37">
            <a:extLst>
              <a:ext uri="{FF2B5EF4-FFF2-40B4-BE49-F238E27FC236}">
                <a16:creationId xmlns:a16="http://schemas.microsoft.com/office/drawing/2014/main" id="{DE2AC099-56D6-42B5-BD1F-AF679D2DC12E}"/>
              </a:ext>
            </a:extLst>
          </p:cNvPr>
          <p:cNvSpPr/>
          <p:nvPr/>
        </p:nvSpPr>
        <p:spPr>
          <a:xfrm>
            <a:off x="927712" y="139943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37" name="正方形/長方形 36">
            <a:extLst>
              <a:ext uri="{FF2B5EF4-FFF2-40B4-BE49-F238E27FC236}">
                <a16:creationId xmlns:a16="http://schemas.microsoft.com/office/drawing/2014/main" id="{03859B46-102E-448D-8F9F-51AAC99C0F6C}"/>
              </a:ext>
            </a:extLst>
          </p:cNvPr>
          <p:cNvSpPr/>
          <p:nvPr/>
        </p:nvSpPr>
        <p:spPr>
          <a:xfrm>
            <a:off x="555480" y="747920"/>
            <a:ext cx="81744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751434BA-47E1-40E4-9BA8-A7C4B2F2A002}"/>
              </a:ext>
            </a:extLst>
          </p:cNvPr>
          <p:cNvSpPr/>
          <p:nvPr/>
        </p:nvSpPr>
        <p:spPr>
          <a:xfrm>
            <a:off x="947150" y="174323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2" name="正方形/長方形 41">
            <a:extLst>
              <a:ext uri="{FF2B5EF4-FFF2-40B4-BE49-F238E27FC236}">
                <a16:creationId xmlns:a16="http://schemas.microsoft.com/office/drawing/2014/main" id="{51384349-8BA2-4E12-A6EE-496A31A7DC47}"/>
              </a:ext>
            </a:extLst>
          </p:cNvPr>
          <p:cNvSpPr/>
          <p:nvPr/>
        </p:nvSpPr>
        <p:spPr>
          <a:xfrm>
            <a:off x="3364256" y="1571776"/>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3" name="正方形/長方形 42">
            <a:extLst>
              <a:ext uri="{FF2B5EF4-FFF2-40B4-BE49-F238E27FC236}">
                <a16:creationId xmlns:a16="http://schemas.microsoft.com/office/drawing/2014/main" id="{A6323B53-DF99-424D-AF30-5E7E2531C803}"/>
              </a:ext>
            </a:extLst>
          </p:cNvPr>
          <p:cNvSpPr/>
          <p:nvPr/>
        </p:nvSpPr>
        <p:spPr>
          <a:xfrm>
            <a:off x="3358929" y="1735266"/>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4" name="正方形/長方形 43">
            <a:extLst>
              <a:ext uri="{FF2B5EF4-FFF2-40B4-BE49-F238E27FC236}">
                <a16:creationId xmlns:a16="http://schemas.microsoft.com/office/drawing/2014/main" id="{C77A8F78-570E-490F-9E6D-87BE57B94975}"/>
              </a:ext>
            </a:extLst>
          </p:cNvPr>
          <p:cNvSpPr/>
          <p:nvPr/>
        </p:nvSpPr>
        <p:spPr>
          <a:xfrm>
            <a:off x="1372930" y="191846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7" name="正方形/長方形 46">
            <a:extLst>
              <a:ext uri="{FF2B5EF4-FFF2-40B4-BE49-F238E27FC236}">
                <a16:creationId xmlns:a16="http://schemas.microsoft.com/office/drawing/2014/main" id="{6E8B8241-E826-4ED2-80F6-9787BE6E92B6}"/>
              </a:ext>
            </a:extLst>
          </p:cNvPr>
          <p:cNvSpPr/>
          <p:nvPr/>
        </p:nvSpPr>
        <p:spPr>
          <a:xfrm>
            <a:off x="2248479" y="2080434"/>
            <a:ext cx="2446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8" name="正方形/長方形 47">
            <a:extLst>
              <a:ext uri="{FF2B5EF4-FFF2-40B4-BE49-F238E27FC236}">
                <a16:creationId xmlns:a16="http://schemas.microsoft.com/office/drawing/2014/main" id="{FC137D83-7211-4F24-99A2-610E08C89B2C}"/>
              </a:ext>
            </a:extLst>
          </p:cNvPr>
          <p:cNvSpPr/>
          <p:nvPr/>
        </p:nvSpPr>
        <p:spPr>
          <a:xfrm>
            <a:off x="3292256" y="2124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53" name="正方形/長方形 52">
            <a:extLst>
              <a:ext uri="{FF2B5EF4-FFF2-40B4-BE49-F238E27FC236}">
                <a16:creationId xmlns:a16="http://schemas.microsoft.com/office/drawing/2014/main" id="{83B23DF1-2455-41C0-94F0-4BD8ACB431DB}"/>
              </a:ext>
            </a:extLst>
          </p:cNvPr>
          <p:cNvSpPr/>
          <p:nvPr/>
        </p:nvSpPr>
        <p:spPr>
          <a:xfrm>
            <a:off x="896450" y="2600310"/>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4" name="正方形/長方形 53">
            <a:extLst>
              <a:ext uri="{FF2B5EF4-FFF2-40B4-BE49-F238E27FC236}">
                <a16:creationId xmlns:a16="http://schemas.microsoft.com/office/drawing/2014/main" id="{18749D02-FD20-4AD8-8A82-84F54F892B27}"/>
              </a:ext>
            </a:extLst>
          </p:cNvPr>
          <p:cNvSpPr/>
          <p:nvPr/>
        </p:nvSpPr>
        <p:spPr>
          <a:xfrm>
            <a:off x="3242385" y="2606377"/>
            <a:ext cx="45434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55" name="正方形/長方形 54">
            <a:extLst>
              <a:ext uri="{FF2B5EF4-FFF2-40B4-BE49-F238E27FC236}">
                <a16:creationId xmlns:a16="http://schemas.microsoft.com/office/drawing/2014/main" id="{14562B42-ECD3-4785-B4C1-FE265269AF5C}"/>
              </a:ext>
            </a:extLst>
          </p:cNvPr>
          <p:cNvSpPr/>
          <p:nvPr/>
        </p:nvSpPr>
        <p:spPr>
          <a:xfrm>
            <a:off x="3764000" y="2597939"/>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00E20F4-3C41-4A23-A5D2-B12326C401C5}"/>
              </a:ext>
            </a:extLst>
          </p:cNvPr>
          <p:cNvSpPr/>
          <p:nvPr/>
        </p:nvSpPr>
        <p:spPr>
          <a:xfrm>
            <a:off x="3922577" y="6680804"/>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9" name="正方形/長方形 58">
            <a:extLst>
              <a:ext uri="{FF2B5EF4-FFF2-40B4-BE49-F238E27FC236}">
                <a16:creationId xmlns:a16="http://schemas.microsoft.com/office/drawing/2014/main" id="{F3FB1D68-3E42-40DC-9978-8D03B09B825D}"/>
              </a:ext>
            </a:extLst>
          </p:cNvPr>
          <p:cNvSpPr/>
          <p:nvPr/>
        </p:nvSpPr>
        <p:spPr>
          <a:xfrm>
            <a:off x="3922577" y="6901030"/>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0" name="正方形/長方形 59">
            <a:extLst>
              <a:ext uri="{FF2B5EF4-FFF2-40B4-BE49-F238E27FC236}">
                <a16:creationId xmlns:a16="http://schemas.microsoft.com/office/drawing/2014/main" id="{D333556D-C0B9-4A75-9D5B-423E76BDD452}"/>
              </a:ext>
            </a:extLst>
          </p:cNvPr>
          <p:cNvSpPr/>
          <p:nvPr/>
        </p:nvSpPr>
        <p:spPr>
          <a:xfrm>
            <a:off x="963048" y="8456940"/>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1" name="正方形/長方形 60">
            <a:extLst>
              <a:ext uri="{FF2B5EF4-FFF2-40B4-BE49-F238E27FC236}">
                <a16:creationId xmlns:a16="http://schemas.microsoft.com/office/drawing/2014/main" id="{14486C15-D498-4B68-A719-84A9F1DFDC22}"/>
              </a:ext>
            </a:extLst>
          </p:cNvPr>
          <p:cNvSpPr/>
          <p:nvPr/>
        </p:nvSpPr>
        <p:spPr>
          <a:xfrm>
            <a:off x="963048" y="8702558"/>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2" name="正方形/長方形 61">
            <a:extLst>
              <a:ext uri="{FF2B5EF4-FFF2-40B4-BE49-F238E27FC236}">
                <a16:creationId xmlns:a16="http://schemas.microsoft.com/office/drawing/2014/main" id="{D1AE34E8-74A3-46CB-83CF-6E93BF53CE50}"/>
              </a:ext>
            </a:extLst>
          </p:cNvPr>
          <p:cNvSpPr/>
          <p:nvPr/>
        </p:nvSpPr>
        <p:spPr>
          <a:xfrm>
            <a:off x="2598657" y="8536719"/>
            <a:ext cx="643728" cy="2667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3" name="正方形/長方形 62">
            <a:extLst>
              <a:ext uri="{FF2B5EF4-FFF2-40B4-BE49-F238E27FC236}">
                <a16:creationId xmlns:a16="http://schemas.microsoft.com/office/drawing/2014/main" id="{44EF9A5F-69F0-4FB9-92DB-53D73FB3F9B7}"/>
              </a:ext>
            </a:extLst>
          </p:cNvPr>
          <p:cNvSpPr/>
          <p:nvPr/>
        </p:nvSpPr>
        <p:spPr>
          <a:xfrm>
            <a:off x="3656741" y="8568529"/>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64" name="正方形/長方形 63">
            <a:extLst>
              <a:ext uri="{FF2B5EF4-FFF2-40B4-BE49-F238E27FC236}">
                <a16:creationId xmlns:a16="http://schemas.microsoft.com/office/drawing/2014/main" id="{79FF6467-439A-4EE4-8325-234C50D689D6}"/>
              </a:ext>
            </a:extLst>
          </p:cNvPr>
          <p:cNvSpPr/>
          <p:nvPr/>
        </p:nvSpPr>
        <p:spPr>
          <a:xfrm>
            <a:off x="2349042" y="1410940"/>
            <a:ext cx="7629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E8237C55-97C8-41B5-BF99-FE4084090503}"/>
              </a:ext>
            </a:extLst>
          </p:cNvPr>
          <p:cNvSpPr/>
          <p:nvPr/>
        </p:nvSpPr>
        <p:spPr>
          <a:xfrm>
            <a:off x="3764000" y="1394196"/>
            <a:ext cx="66765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66" name="正方形/長方形 65">
            <a:extLst>
              <a:ext uri="{FF2B5EF4-FFF2-40B4-BE49-F238E27FC236}">
                <a16:creationId xmlns:a16="http://schemas.microsoft.com/office/drawing/2014/main" id="{AFDDAA99-11E8-4919-97F5-03EF899369A7}"/>
              </a:ext>
            </a:extLst>
          </p:cNvPr>
          <p:cNvSpPr/>
          <p:nvPr/>
        </p:nvSpPr>
        <p:spPr>
          <a:xfrm>
            <a:off x="4205910" y="7900487"/>
            <a:ext cx="15217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指定施術機関</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施術者名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p>
        </p:txBody>
      </p:sp>
      <p:sp>
        <p:nvSpPr>
          <p:cNvPr id="69" name="正方形/長方形 68">
            <a:extLst>
              <a:ext uri="{FF2B5EF4-FFF2-40B4-BE49-F238E27FC236}">
                <a16:creationId xmlns:a16="http://schemas.microsoft.com/office/drawing/2014/main" id="{9DA61DED-34E3-4141-8B1E-0A0D14AA6047}"/>
              </a:ext>
            </a:extLst>
          </p:cNvPr>
          <p:cNvSpPr/>
          <p:nvPr/>
        </p:nvSpPr>
        <p:spPr>
          <a:xfrm>
            <a:off x="4205909" y="7717607"/>
            <a:ext cx="9598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指定施術者住所</a:t>
            </a:r>
          </a:p>
        </p:txBody>
      </p:sp>
      <p:grpSp>
        <p:nvGrpSpPr>
          <p:cNvPr id="56" name="グループ化 55">
            <a:extLst>
              <a:ext uri="{FF2B5EF4-FFF2-40B4-BE49-F238E27FC236}">
                <a16:creationId xmlns:a16="http://schemas.microsoft.com/office/drawing/2014/main" id="{AD351F01-2598-4DA6-B187-1FAF2B9B2238}"/>
              </a:ext>
            </a:extLst>
          </p:cNvPr>
          <p:cNvGrpSpPr/>
          <p:nvPr/>
        </p:nvGrpSpPr>
        <p:grpSpPr>
          <a:xfrm>
            <a:off x="4076100" y="216963"/>
            <a:ext cx="2234607" cy="365760"/>
            <a:chOff x="3645000" y="1370007"/>
            <a:chExt cx="2234607" cy="365760"/>
          </a:xfrm>
          <a:noFill/>
        </p:grpSpPr>
        <p:sp>
          <p:nvSpPr>
            <p:cNvPr id="67" name="正方形/長方形 66">
              <a:extLst>
                <a:ext uri="{FF2B5EF4-FFF2-40B4-BE49-F238E27FC236}">
                  <a16:creationId xmlns:a16="http://schemas.microsoft.com/office/drawing/2014/main" id="{DB19CFD0-886F-4E34-BC1D-99A1D4E3478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0" name="正方形/長方形 69">
              <a:extLst>
                <a:ext uri="{FF2B5EF4-FFF2-40B4-BE49-F238E27FC236}">
                  <a16:creationId xmlns:a16="http://schemas.microsoft.com/office/drawing/2014/main" id="{DB2470E6-40E5-4057-9352-9063721E064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1" name="正方形/長方形 70">
            <a:extLst>
              <a:ext uri="{FF2B5EF4-FFF2-40B4-BE49-F238E27FC236}">
                <a16:creationId xmlns:a16="http://schemas.microsoft.com/office/drawing/2014/main" id="{A93CB976-8434-4624-AAD6-C5694207C51C}"/>
              </a:ext>
            </a:extLst>
          </p:cNvPr>
          <p:cNvSpPr/>
          <p:nvPr/>
        </p:nvSpPr>
        <p:spPr>
          <a:xfrm>
            <a:off x="5750367" y="8805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5CE70D9E-0BFE-CC3B-B6AC-9E70E38F7284}"/>
              </a:ext>
            </a:extLst>
          </p:cNvPr>
          <p:cNvSpPr/>
          <p:nvPr/>
        </p:nvSpPr>
        <p:spPr>
          <a:xfrm>
            <a:off x="3358929" y="6678275"/>
            <a:ext cx="5315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428494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19"/>
            <a:ext cx="5755454" cy="567218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（あん摩）</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指定施術者</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1950"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要するときは、請求明細書の「摘要」欄にその傷病（部位）名又は往療を必要とした理由等を記入して下さい。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この場合記入がないと減額されることがありますから注意して下さい。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４</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施術券の所定事項及び請求明細書の「本人支払額」「社保負担」欄に必要事項の記入のないもの及び施術券に</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福祉事務所長印のないものは無効ですから福祉事務所に返送して下さい。</a:t>
            </a:r>
          </a:p>
          <a:p>
            <a:pPr marL="180975" defTabSz="179388">
              <a:spcAft>
                <a:spcPts val="300"/>
              </a:spcAft>
              <a:tabLst>
                <a:tab pos="361950"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「初回施術年月日」欄には費用負担関係の如何にかかわらず、その傷病（部位）についての初回施術年月日を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記入して下さい。また「①初検料」の施術内容欄には、該当する項目を○で囲んで下さい。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その他記載不備</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360363" marR="0" algn="l" rtl="0">
              <a:spcAft>
                <a:spcPts val="300"/>
              </a:spcAft>
            </a:pPr>
            <a:endPar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５</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3854931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392</TotalTime>
  <Words>987</Words>
  <Application>Microsoft Office PowerPoint</Application>
  <PresentationFormat>A4 210 x 297 mm</PresentationFormat>
  <Paragraphs>159</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88</cp:revision>
  <dcterms:created xsi:type="dcterms:W3CDTF">2022-01-20T04:34:58Z</dcterms:created>
  <dcterms:modified xsi:type="dcterms:W3CDTF">2024-03-22T03:02:30Z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502d60de-7a97-4660-bed0-6aaadf786b82</vt:lpwstr>
  </property>
  <property fmtid="{D5CDD505-2E9C-101B-9397-08002B2CF9AE}" pid="15" name="MSIP_Label_436fffe2-e74d-4f21-833f-6f054a10cb50_ContentBits">
    <vt:lpwstr>0</vt:lpwstr>
  </property>
</Properties>
</file>