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797675" cy="9926638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5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渡部 俊(watabe-shun.ik4)" initials="渡部" lastIdx="1" clrIdx="1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3" name="Okano, Takumi (JP - AB 岡野 匠)" initials="OT(A岡匠" lastIdx="4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40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2988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920458"/>
            <a:ext cx="5760000" cy="6001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登記事項証明書</a:t>
            </a:r>
            <a:endParaRPr lang="en-US" altLang="zh-TW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　　　　　　　　　　　　　　　　　　請求書</a:t>
            </a:r>
            <a:endParaRPr kumimoji="0" lang="en-US" altLang="ja-JP" sz="1100" b="0" i="0" u="none" strike="sng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閉鎖謄本・抄本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842CED9F-D8DA-4854-9A19-CD6189E924CC}"/>
              </a:ext>
            </a:extLst>
          </p:cNvPr>
          <p:cNvGrpSpPr/>
          <p:nvPr/>
        </p:nvGrpSpPr>
        <p:grpSpPr>
          <a:xfrm>
            <a:off x="4175959" y="162837"/>
            <a:ext cx="2234607" cy="365760"/>
            <a:chOff x="3645000" y="1370007"/>
            <a:chExt cx="2234607" cy="365760"/>
          </a:xfrm>
        </p:grpSpPr>
        <p:sp>
          <p:nvSpPr>
            <p:cNvPr id="44" name="正方形/長方形 43">
              <a:extLst>
                <a:ext uri="{FF2B5EF4-FFF2-40B4-BE49-F238E27FC236}">
                  <a16:creationId xmlns:a16="http://schemas.microsoft.com/office/drawing/2014/main" id="{87E4E52B-DEAC-4D82-B39A-87D4110517A4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49" name="正方形/長方形 48">
              <a:extLst>
                <a:ext uri="{FF2B5EF4-FFF2-40B4-BE49-F238E27FC236}">
                  <a16:creationId xmlns:a16="http://schemas.microsoft.com/office/drawing/2014/main" id="{2B7FBE1C-B7EF-48FC-A89D-6108978ACA7A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graphicFrame>
        <p:nvGraphicFramePr>
          <p:cNvPr id="45" name="表 4">
            <a:extLst>
              <a:ext uri="{FF2B5EF4-FFF2-40B4-BE49-F238E27FC236}">
                <a16:creationId xmlns:a16="http://schemas.microsoft.com/office/drawing/2014/main" id="{042BF7B0-BF27-47C7-B59A-180BD547B4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0479005"/>
              </p:ext>
            </p:extLst>
          </p:nvPr>
        </p:nvGraphicFramePr>
        <p:xfrm>
          <a:off x="624048" y="1690554"/>
          <a:ext cx="5772591" cy="5025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80455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4492136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</a:tblGrid>
              <a:tr h="251297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strike="noStrike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請求人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51297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77650175"/>
                  </a:ext>
                </a:extLst>
              </a:tr>
            </a:tbl>
          </a:graphicData>
        </a:graphic>
      </p:graphicFrame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C0F23CBA-ED34-4CCE-8438-D2E0F803E2A4}"/>
              </a:ext>
            </a:extLst>
          </p:cNvPr>
          <p:cNvSpPr/>
          <p:nvPr/>
        </p:nvSpPr>
        <p:spPr>
          <a:xfrm>
            <a:off x="2220735" y="1756971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A3A1C962-A249-4188-AE0B-86E0E158508B}"/>
              </a:ext>
            </a:extLst>
          </p:cNvPr>
          <p:cNvSpPr/>
          <p:nvPr/>
        </p:nvSpPr>
        <p:spPr>
          <a:xfrm>
            <a:off x="3087334" y="1759686"/>
            <a:ext cx="82426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zh-TW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9777B803-87E5-4A97-B39A-D9054FB71709}"/>
              </a:ext>
            </a:extLst>
          </p:cNvPr>
          <p:cNvSpPr/>
          <p:nvPr/>
        </p:nvSpPr>
        <p:spPr>
          <a:xfrm>
            <a:off x="4094867" y="1756971"/>
            <a:ext cx="101899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zh-CN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地区担当員所属課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80" name="表 4">
            <a:extLst>
              <a:ext uri="{FF2B5EF4-FFF2-40B4-BE49-F238E27FC236}">
                <a16:creationId xmlns:a16="http://schemas.microsoft.com/office/drawing/2014/main" id="{B70E6946-1E86-4ABB-A2DC-3F760E6D89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7445114"/>
              </p:ext>
            </p:extLst>
          </p:nvPr>
        </p:nvGraphicFramePr>
        <p:xfrm>
          <a:off x="624048" y="2190488"/>
          <a:ext cx="5772585" cy="2560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4655">
                  <a:extLst>
                    <a:ext uri="{9D8B030D-6E8A-4147-A177-3AD203B41FA5}">
                      <a16:colId xmlns:a16="http://schemas.microsoft.com/office/drawing/2014/main" val="2829480086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1566207346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3140039548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172354825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039856234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208831551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市・区・郡・町・村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町・大字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丁目・字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地番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家屋番号又は所有者名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請求通数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75539352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09479226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86277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33680665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0634511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4237985"/>
                  </a:ext>
                </a:extLst>
              </a:tr>
            </a:tbl>
          </a:graphicData>
        </a:graphic>
      </p:graphicFrame>
      <p:graphicFrame>
        <p:nvGraphicFramePr>
          <p:cNvPr id="81" name="表 4">
            <a:extLst>
              <a:ext uri="{FF2B5EF4-FFF2-40B4-BE49-F238E27FC236}">
                <a16:creationId xmlns:a16="http://schemas.microsoft.com/office/drawing/2014/main" id="{C4112F29-724D-4514-BBFE-9C213D71936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5114666"/>
              </p:ext>
            </p:extLst>
          </p:nvPr>
        </p:nvGraphicFramePr>
        <p:xfrm>
          <a:off x="624048" y="4744435"/>
          <a:ext cx="5772592" cy="195884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3752">
                  <a:extLst>
                    <a:ext uri="{9D8B030D-6E8A-4147-A177-3AD203B41FA5}">
                      <a16:colId xmlns:a16="http://schemas.microsoft.com/office/drawing/2014/main" val="2824107832"/>
                    </a:ext>
                  </a:extLst>
                </a:gridCol>
                <a:gridCol w="4948840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195884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求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事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</a:tbl>
          </a:graphicData>
        </a:graphic>
      </p:graphicFrame>
      <p:sp>
        <p:nvSpPr>
          <p:cNvPr id="83" name="Rectangle 109">
            <a:extLst>
              <a:ext uri="{FF2B5EF4-FFF2-40B4-BE49-F238E27FC236}">
                <a16:creationId xmlns:a16="http://schemas.microsoft.com/office/drawing/2014/main" id="{C057FEE0-09B1-4715-BCC1-E0E8BB7099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7293" y="4746194"/>
            <a:ext cx="156457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・　□登記事項証明書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4" name="Rectangle 109">
            <a:extLst>
              <a:ext uri="{FF2B5EF4-FFF2-40B4-BE49-F238E27FC236}">
                <a16:creationId xmlns:a16="http://schemas.microsoft.com/office/drawing/2014/main" id="{31A61D32-F955-465C-B400-EC02652E77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4756623"/>
            <a:ext cx="1744208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□全部事項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5" name="Rectangle 109">
            <a:extLst>
              <a:ext uri="{FF2B5EF4-FFF2-40B4-BE49-F238E27FC236}">
                <a16:creationId xmlns:a16="http://schemas.microsoft.com/office/drawing/2014/main" id="{7AB277F2-7BB0-46D6-A5EF-7DC9D15ADA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4981296"/>
            <a:ext cx="2021868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□区分建物全部事項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6" name="Rectangle 109">
            <a:extLst>
              <a:ext uri="{FF2B5EF4-FFF2-40B4-BE49-F238E27FC236}">
                <a16:creationId xmlns:a16="http://schemas.microsoft.com/office/drawing/2014/main" id="{0F80E00C-8D4E-4393-9A63-F1989F17A9C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5561447"/>
            <a:ext cx="1888834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□何区何番事項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7" name="Rectangle 109">
            <a:extLst>
              <a:ext uri="{FF2B5EF4-FFF2-40B4-BE49-F238E27FC236}">
                <a16:creationId xmlns:a16="http://schemas.microsoft.com/office/drawing/2014/main" id="{EBCDDCCD-F57B-48A1-AE65-4D7D7E0957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5959" y="5277630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zh-CN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　　　年　　月　　日第　　　　号</a:t>
            </a:r>
          </a:p>
        </p:txBody>
      </p:sp>
      <p:sp>
        <p:nvSpPr>
          <p:cNvPr id="88" name="Rectangle 109">
            <a:extLst>
              <a:ext uri="{FF2B5EF4-FFF2-40B4-BE49-F238E27FC236}">
                <a16:creationId xmlns:a16="http://schemas.microsoft.com/office/drawing/2014/main" id="{E7D3291A-08B9-4911-A20D-6411687C952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540" y="5569823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zh-CN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甲区　　　　　番、乙区　　　　　番</a:t>
            </a:r>
          </a:p>
        </p:txBody>
      </p:sp>
      <p:sp>
        <p:nvSpPr>
          <p:cNvPr id="89" name="Rectangle 109">
            <a:extLst>
              <a:ext uri="{FF2B5EF4-FFF2-40B4-BE49-F238E27FC236}">
                <a16:creationId xmlns:a16="http://schemas.microsoft.com/office/drawing/2014/main" id="{D6F79B18-ED16-4BB2-942D-B549F27A8A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58510" y="5862016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□共有者　　　　　　　持分について</a:t>
            </a:r>
            <a:endParaRPr lang="zh-CN" altLang="en-US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46B6140E-E23F-4EB4-99C9-789B4DA8593C}"/>
              </a:ext>
            </a:extLst>
          </p:cNvPr>
          <p:cNvCxnSpPr/>
          <p:nvPr/>
        </p:nvCxnSpPr>
        <p:spPr>
          <a:xfrm>
            <a:off x="3989493" y="5704769"/>
            <a:ext cx="287867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コネクタ: カギ線 5">
            <a:extLst>
              <a:ext uri="{FF2B5EF4-FFF2-40B4-BE49-F238E27FC236}">
                <a16:creationId xmlns:a16="http://schemas.microsoft.com/office/drawing/2014/main" id="{3FB952CA-9670-466A-AE05-5447241AEF73}"/>
              </a:ext>
            </a:extLst>
          </p:cNvPr>
          <p:cNvCxnSpPr>
            <a:cxnSpLocks/>
            <a:stCxn id="89" idx="1"/>
          </p:cNvCxnSpPr>
          <p:nvPr/>
        </p:nvCxnSpPr>
        <p:spPr>
          <a:xfrm rot="10800000">
            <a:off x="4133426" y="5408435"/>
            <a:ext cx="125084" cy="58438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直線コネクタ 89">
            <a:extLst>
              <a:ext uri="{FF2B5EF4-FFF2-40B4-BE49-F238E27FC236}">
                <a16:creationId xmlns:a16="http://schemas.microsoft.com/office/drawing/2014/main" id="{446F376E-D75D-4500-BBB7-0C696C5D35E6}"/>
              </a:ext>
            </a:extLst>
          </p:cNvPr>
          <p:cNvCxnSpPr>
            <a:cxnSpLocks/>
          </p:cNvCxnSpPr>
          <p:nvPr/>
        </p:nvCxnSpPr>
        <p:spPr>
          <a:xfrm>
            <a:off x="4130250" y="5408435"/>
            <a:ext cx="113138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Rectangle 109">
            <a:extLst>
              <a:ext uri="{FF2B5EF4-FFF2-40B4-BE49-F238E27FC236}">
                <a16:creationId xmlns:a16="http://schemas.microsoft.com/office/drawing/2014/main" id="{EAB0D630-757D-4139-B8D4-F531773567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7293" y="6235465"/>
            <a:ext cx="2024701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・　□閉鎖登記簿謄本・抄本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2" name="Rectangle 109">
            <a:extLst>
              <a:ext uri="{FF2B5EF4-FFF2-40B4-BE49-F238E27FC236}">
                <a16:creationId xmlns:a16="http://schemas.microsoft.com/office/drawing/2014/main" id="{66E6869F-D995-4505-B3F5-C338CAC930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74483" y="6226874"/>
            <a:ext cx="2169387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□コンピュータ化に伴う閉鎖謄本</a:t>
            </a:r>
          </a:p>
        </p:txBody>
      </p:sp>
      <p:sp>
        <p:nvSpPr>
          <p:cNvPr id="93" name="Rectangle 109">
            <a:extLst>
              <a:ext uri="{FF2B5EF4-FFF2-40B4-BE49-F238E27FC236}">
                <a16:creationId xmlns:a16="http://schemas.microsoft.com/office/drawing/2014/main" id="{0DBF2726-031E-4DF8-80EB-1670F7AF5D1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74483" y="6467354"/>
            <a:ext cx="239267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□コンピュータ化に伴う閉鎖抄本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94" name="表 4">
            <a:extLst>
              <a:ext uri="{FF2B5EF4-FFF2-40B4-BE49-F238E27FC236}">
                <a16:creationId xmlns:a16="http://schemas.microsoft.com/office/drawing/2014/main" id="{6EE6367A-90C9-4AFB-85B9-14EB3AB2DE4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7579874"/>
              </p:ext>
            </p:extLst>
          </p:nvPr>
        </p:nvGraphicFramePr>
        <p:xfrm>
          <a:off x="624042" y="6702590"/>
          <a:ext cx="5772591" cy="18148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72591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1814878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</a:tbl>
          </a:graphicData>
        </a:graphic>
      </p:graphicFrame>
      <p:sp>
        <p:nvSpPr>
          <p:cNvPr id="95" name="Rectangle 109">
            <a:extLst>
              <a:ext uri="{FF2B5EF4-FFF2-40B4-BE49-F238E27FC236}">
                <a16:creationId xmlns:a16="http://schemas.microsoft.com/office/drawing/2014/main" id="{466794DF-B7EB-4D7B-8CB3-6C9AD564F9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67995" y="6702076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証明書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6" name="Rectangle 109">
            <a:extLst>
              <a:ext uri="{FF2B5EF4-FFF2-40B4-BE49-F238E27FC236}">
                <a16:creationId xmlns:a16="http://schemas.microsoft.com/office/drawing/2014/main" id="{B04D16A3-881D-45A7-A565-C2D8D16483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1926" y="6939250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上記申請人は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E73A085A-338B-4308-BEAF-CB4FE1C4431A}"/>
              </a:ext>
            </a:extLst>
          </p:cNvPr>
          <p:cNvSpPr/>
          <p:nvPr/>
        </p:nvSpPr>
        <p:spPr>
          <a:xfrm>
            <a:off x="1914146" y="7013505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98" name="Rectangle 109">
            <a:extLst>
              <a:ext uri="{FF2B5EF4-FFF2-40B4-BE49-F238E27FC236}">
                <a16:creationId xmlns:a16="http://schemas.microsoft.com/office/drawing/2014/main" id="{DF53C902-D692-42AA-91E9-D45287DAAE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74552" y="6953946"/>
            <a:ext cx="3360254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職員であり、生活保護事務の実施上に必要なため</a:t>
            </a:r>
          </a:p>
        </p:txBody>
      </p:sp>
      <p:sp>
        <p:nvSpPr>
          <p:cNvPr id="99" name="Rectangle 109">
            <a:extLst>
              <a:ext uri="{FF2B5EF4-FFF2-40B4-BE49-F238E27FC236}">
                <a16:creationId xmlns:a16="http://schemas.microsoft.com/office/drawing/2014/main" id="{3818E64E-4C62-4F67-A1FD-C965917635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74552" y="7200860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□登記事項証明書の交付</a:t>
            </a:r>
          </a:p>
        </p:txBody>
      </p:sp>
      <p:sp>
        <p:nvSpPr>
          <p:cNvPr id="100" name="Rectangle 109">
            <a:extLst>
              <a:ext uri="{FF2B5EF4-FFF2-40B4-BE49-F238E27FC236}">
                <a16:creationId xmlns:a16="http://schemas.microsoft.com/office/drawing/2014/main" id="{E76CF0DC-0246-4DED-83E7-1D92266591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97477" y="7441340"/>
            <a:ext cx="2242371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□閉鎖登記簿謄本・抄本の交付</a:t>
            </a:r>
          </a:p>
        </p:txBody>
      </p:sp>
      <p:sp>
        <p:nvSpPr>
          <p:cNvPr id="101" name="Rectangle 109">
            <a:extLst>
              <a:ext uri="{FF2B5EF4-FFF2-40B4-BE49-F238E27FC236}">
                <a16:creationId xmlns:a16="http://schemas.microsoft.com/office/drawing/2014/main" id="{D982C585-D104-4294-BF1C-63136E1EC4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30250" y="7656678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を求めることを証明する。</a:t>
            </a:r>
          </a:p>
        </p:txBody>
      </p:sp>
      <p:sp>
        <p:nvSpPr>
          <p:cNvPr id="102" name="正方形/長方形 101">
            <a:extLst>
              <a:ext uri="{FF2B5EF4-FFF2-40B4-BE49-F238E27FC236}">
                <a16:creationId xmlns:a16="http://schemas.microsoft.com/office/drawing/2014/main" id="{513A2A19-2E27-4892-A6DC-FC62425A1FE9}"/>
              </a:ext>
            </a:extLst>
          </p:cNvPr>
          <p:cNvSpPr/>
          <p:nvPr/>
        </p:nvSpPr>
        <p:spPr>
          <a:xfrm>
            <a:off x="210267" y="7790302"/>
            <a:ext cx="2234607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年　　月　　日</a:t>
            </a:r>
          </a:p>
        </p:txBody>
      </p:sp>
      <p:sp>
        <p:nvSpPr>
          <p:cNvPr id="103" name="正方形/長方形 102">
            <a:extLst>
              <a:ext uri="{FF2B5EF4-FFF2-40B4-BE49-F238E27FC236}">
                <a16:creationId xmlns:a16="http://schemas.microsoft.com/office/drawing/2014/main" id="{1D11091C-10CA-43D0-A3B5-704622DD4498}"/>
              </a:ext>
            </a:extLst>
          </p:cNvPr>
          <p:cNvSpPr/>
          <p:nvPr/>
        </p:nvSpPr>
        <p:spPr>
          <a:xfrm>
            <a:off x="2220735" y="8127567"/>
            <a:ext cx="105374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証明者</a:t>
            </a:r>
          </a:p>
        </p:txBody>
      </p:sp>
      <p:graphicFrame>
        <p:nvGraphicFramePr>
          <p:cNvPr id="104" name="表 4">
            <a:extLst>
              <a:ext uri="{FF2B5EF4-FFF2-40B4-BE49-F238E27FC236}">
                <a16:creationId xmlns:a16="http://schemas.microsoft.com/office/drawing/2014/main" id="{B657EF8A-6421-4F29-8551-A05506369B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6702184"/>
              </p:ext>
            </p:extLst>
          </p:nvPr>
        </p:nvGraphicFramePr>
        <p:xfrm>
          <a:off x="624042" y="8520363"/>
          <a:ext cx="5772592" cy="4803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3148">
                  <a:extLst>
                    <a:ext uri="{9D8B030D-6E8A-4147-A177-3AD203B41FA5}">
                      <a16:colId xmlns:a16="http://schemas.microsoft.com/office/drawing/2014/main" val="4139859018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3643590760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3530538518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240195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手数料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登記手数料令第</a:t>
                      </a:r>
                      <a: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18</a:t>
                      </a: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条に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より免除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交付通数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交付枚数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4019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26604653"/>
                  </a:ext>
                </a:extLst>
              </a:tr>
            </a:tbl>
          </a:graphicData>
        </a:graphic>
      </p:graphicFrame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2E1E4336-1744-4F5B-B519-0B1BE59CFD88}"/>
              </a:ext>
            </a:extLst>
          </p:cNvPr>
          <p:cNvSpPr/>
          <p:nvPr/>
        </p:nvSpPr>
        <p:spPr>
          <a:xfrm>
            <a:off x="5727235" y="606197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224201463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1268</TotalTime>
  <Words>199</Words>
  <Application>Microsoft Office PowerPoint</Application>
  <PresentationFormat>A4 210 x 297 mm</PresentationFormat>
  <Paragraphs>66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117</cp:revision>
  <cp:lastPrinted>2022-12-23T06:35:12Z</cp:lastPrinted>
  <dcterms:created xsi:type="dcterms:W3CDTF">2022-01-20T04:34:58Z</dcterms:created>
  <dcterms:modified xsi:type="dcterms:W3CDTF">2023-03-10T00:22:51Z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