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2C13A21-3ABF-4303-B7D6-1B72323AF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91996"/>
              </p:ext>
            </p:extLst>
          </p:nvPr>
        </p:nvGraphicFramePr>
        <p:xfrm>
          <a:off x="573185" y="5482278"/>
          <a:ext cx="5759215" cy="3647556"/>
        </p:xfrm>
        <a:graphic>
          <a:graphicData uri="http://schemas.openxmlformats.org/drawingml/2006/table">
            <a:tbl>
              <a:tblPr/>
              <a:tblGrid>
                <a:gridCol w="151451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95531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56303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1169071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305816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862107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512605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418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961134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</a:tblGrid>
              <a:tr h="258112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２　現金・預貯金、有価証券等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163688"/>
                  </a:ext>
                </a:extLst>
              </a:tr>
              <a:tr h="5661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　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403860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417727"/>
                  </a:ext>
                </a:extLst>
              </a:tr>
              <a:tr h="302232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貯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金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番 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 貯 金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670755"/>
                  </a:ext>
                </a:extLst>
              </a:tr>
              <a:tr h="273546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21257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187758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474242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58165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537656"/>
                  </a:ext>
                </a:extLst>
              </a:tr>
              <a:tr h="3022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価 証 券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　　　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 価 概 算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62238"/>
                  </a:ext>
                </a:extLst>
              </a:tr>
              <a:tr h="5929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669003"/>
                  </a:ext>
                </a:extLst>
              </a:tr>
              <a:tr h="2581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027909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A79988-2C84-49FA-9566-D0B2EBD9C8F5}"/>
              </a:ext>
            </a:extLst>
          </p:cNvPr>
          <p:cNvSpPr txBox="1"/>
          <p:nvPr/>
        </p:nvSpPr>
        <p:spPr>
          <a:xfrm>
            <a:off x="555208" y="1352223"/>
            <a:ext cx="5759214" cy="8617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現在の私の世帯の資産の保有状況は、下記のとおり相違ありません。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3659C6C-1270-4D57-9593-0CF1B30E2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278061"/>
              </p:ext>
            </p:extLst>
          </p:nvPr>
        </p:nvGraphicFramePr>
        <p:xfrm>
          <a:off x="543578" y="2213997"/>
          <a:ext cx="5770846" cy="1796895"/>
        </p:xfrm>
        <a:graphic>
          <a:graphicData uri="http://schemas.openxmlformats.org/drawingml/2006/table">
            <a:tbl>
              <a:tblPr/>
              <a:tblGrid>
                <a:gridCol w="142222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2210">
                  <a:extLst>
                    <a:ext uri="{9D8B030D-6E8A-4147-A177-3AD203B41FA5}">
                      <a16:colId xmlns:a16="http://schemas.microsoft.com/office/drawing/2014/main" val="3355823171"/>
                    </a:ext>
                  </a:extLst>
                </a:gridCol>
                <a:gridCol w="261537">
                  <a:extLst>
                    <a:ext uri="{9D8B030D-6E8A-4147-A177-3AD203B41FA5}">
                      <a16:colId xmlns:a16="http://schemas.microsoft.com/office/drawing/2014/main" val="3645312744"/>
                    </a:ext>
                  </a:extLst>
                </a:gridCol>
                <a:gridCol w="708386">
                  <a:extLst>
                    <a:ext uri="{9D8B030D-6E8A-4147-A177-3AD203B41FA5}">
                      <a16:colId xmlns:a16="http://schemas.microsoft.com/office/drawing/2014/main" val="955437451"/>
                    </a:ext>
                  </a:extLst>
                </a:gridCol>
                <a:gridCol w="220303">
                  <a:extLst>
                    <a:ext uri="{9D8B030D-6E8A-4147-A177-3AD203B41FA5}">
                      <a16:colId xmlns:a16="http://schemas.microsoft.com/office/drawing/2014/main" val="2256619146"/>
                    </a:ext>
                  </a:extLst>
                </a:gridCol>
                <a:gridCol w="71350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523065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378840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398456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462178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27826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350285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6297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不動産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992825"/>
                  </a:ext>
                </a:extLst>
              </a:tr>
              <a:tr h="429973">
                <a:tc row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　　　　地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251249"/>
                  </a:ext>
                </a:extLst>
              </a:tr>
              <a:tr h="4299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466463"/>
                  </a:ext>
                </a:extLst>
              </a:tr>
              <a:tr h="4299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　 その他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 その他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676563"/>
                  </a:ext>
                </a:extLst>
              </a:tr>
              <a:tr h="1384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106845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AAAA4CF-2F16-4525-9E5A-3490E479A4A1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322679-B617-4A28-927D-B445474A145C}"/>
              </a:ext>
            </a:extLst>
          </p:cNvPr>
          <p:cNvSpPr txBox="1"/>
          <p:nvPr/>
        </p:nvSpPr>
        <p:spPr>
          <a:xfrm>
            <a:off x="2748975" y="800557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資産申告書</a:t>
            </a: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E11CD588-F29C-4D8E-96E4-46D182D84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22032"/>
              </p:ext>
            </p:extLst>
          </p:nvPr>
        </p:nvGraphicFramePr>
        <p:xfrm>
          <a:off x="568722" y="3685383"/>
          <a:ext cx="5745700" cy="1719265"/>
        </p:xfrm>
        <a:graphic>
          <a:graphicData uri="http://schemas.openxmlformats.org/drawingml/2006/table">
            <a:tbl>
              <a:tblPr/>
              <a:tblGrid>
                <a:gridCol w="118968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502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62387">
                  <a:extLst>
                    <a:ext uri="{9D8B030D-6E8A-4147-A177-3AD203B41FA5}">
                      <a16:colId xmlns:a16="http://schemas.microsoft.com/office/drawing/2014/main" val="2514072976"/>
                    </a:ext>
                  </a:extLst>
                </a:gridCol>
                <a:gridCol w="431480">
                  <a:extLst>
                    <a:ext uri="{9D8B030D-6E8A-4147-A177-3AD203B41FA5}">
                      <a16:colId xmlns:a16="http://schemas.microsoft.com/office/drawing/2014/main" val="2066373307"/>
                    </a:ext>
                  </a:extLst>
                </a:gridCol>
                <a:gridCol w="256556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234776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71872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216722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306118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650469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212491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513112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997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431912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0963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471"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47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　　　　物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3600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973029"/>
                  </a:ext>
                </a:extLst>
              </a:tr>
              <a:tr h="90021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居住用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（家賃　　　円）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005558"/>
                  </a:ext>
                </a:extLst>
              </a:tr>
              <a:tr h="45010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712054"/>
                  </a:ext>
                </a:extLst>
              </a:tr>
            </a:tbl>
          </a:graphicData>
        </a:graphic>
      </p:graphicFrame>
      <p:sp>
        <p:nvSpPr>
          <p:cNvPr id="22" name="大かっこ 21">
            <a:extLst>
              <a:ext uri="{FF2B5EF4-FFF2-40B4-BE49-F238E27FC236}">
                <a16:creationId xmlns:a16="http://schemas.microsoft.com/office/drawing/2014/main" id="{24AE5062-496F-451D-A20A-936E32562B98}"/>
              </a:ext>
            </a:extLst>
          </p:cNvPr>
          <p:cNvSpPr/>
          <p:nvPr/>
        </p:nvSpPr>
        <p:spPr>
          <a:xfrm>
            <a:off x="1325562" y="4433751"/>
            <a:ext cx="781050" cy="485776"/>
          </a:xfrm>
          <a:prstGeom prst="bracketPair">
            <a:avLst>
              <a:gd name="adj" fmla="val 4445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t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100"/>
              </a:lnSpc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いずれかを○で囲んで下さい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86D06-359E-4ED9-AAE0-639DA3796CF8}"/>
              </a:ext>
            </a:extLst>
          </p:cNvPr>
          <p:cNvGrpSpPr/>
          <p:nvPr/>
        </p:nvGrpSpPr>
        <p:grpSpPr>
          <a:xfrm>
            <a:off x="555206" y="1233318"/>
            <a:ext cx="1527587" cy="296099"/>
            <a:chOff x="4074450" y="1176404"/>
            <a:chExt cx="1527587" cy="296099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FA58CC5-EF3B-4B58-95C6-D401738F0E03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F48AB20-432E-45DF-881D-5B5E6CDABB3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3B942B6-797E-4E8C-947E-5F02378E2D18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7FFE7A6-CFD1-43E0-A2DF-3F050BAD694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79B9FF4-D3B2-4444-B564-2F81B53FDDCB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E29F50D-3E09-4CFB-A6A7-07F5CEB01FB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FC8B176-F599-4C10-B4AB-07DB456C8D20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089A8A5-D371-4D5A-BD45-BBFB7A97E3F4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6666579-2767-4703-B9A6-58D57215FD97}"/>
              </a:ext>
            </a:extLst>
          </p:cNvPr>
          <p:cNvSpPr/>
          <p:nvPr/>
        </p:nvSpPr>
        <p:spPr>
          <a:xfrm>
            <a:off x="4235209" y="152562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D2D9E5C-52FD-0E1C-F726-F18E71A96B31}"/>
              </a:ext>
            </a:extLst>
          </p:cNvPr>
          <p:cNvSpPr/>
          <p:nvPr/>
        </p:nvSpPr>
        <p:spPr>
          <a:xfrm>
            <a:off x="732970" y="9374281"/>
            <a:ext cx="1778731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348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315EF94-89D9-4C1E-B7CD-06486F2DA191}"/>
              </a:ext>
            </a:extLst>
          </p:cNvPr>
          <p:cNvGraphicFramePr>
            <a:graphicFrameLocks noGrp="1"/>
          </p:cNvGraphicFramePr>
          <p:nvPr/>
        </p:nvGraphicFramePr>
        <p:xfrm>
          <a:off x="546672" y="556150"/>
          <a:ext cx="5764656" cy="4412761"/>
        </p:xfrm>
        <a:graphic>
          <a:graphicData uri="http://schemas.openxmlformats.org/drawingml/2006/table">
            <a:tbl>
              <a:tblPr/>
              <a:tblGrid>
                <a:gridCol w="155144">
                  <a:extLst>
                    <a:ext uri="{9D8B030D-6E8A-4147-A177-3AD203B41FA5}">
                      <a16:colId xmlns:a16="http://schemas.microsoft.com/office/drawing/2014/main" val="2107863208"/>
                    </a:ext>
                  </a:extLst>
                </a:gridCol>
                <a:gridCol w="973452">
                  <a:extLst>
                    <a:ext uri="{9D8B030D-6E8A-4147-A177-3AD203B41FA5}">
                      <a16:colId xmlns:a16="http://schemas.microsoft.com/office/drawing/2014/main" val="654338302"/>
                    </a:ext>
                  </a:extLst>
                </a:gridCol>
                <a:gridCol w="267699">
                  <a:extLst>
                    <a:ext uri="{9D8B030D-6E8A-4147-A177-3AD203B41FA5}">
                      <a16:colId xmlns:a16="http://schemas.microsoft.com/office/drawing/2014/main" val="1722375154"/>
                    </a:ext>
                  </a:extLst>
                </a:gridCol>
                <a:gridCol w="155144">
                  <a:extLst>
                    <a:ext uri="{9D8B030D-6E8A-4147-A177-3AD203B41FA5}">
                      <a16:colId xmlns:a16="http://schemas.microsoft.com/office/drawing/2014/main" val="2930548115"/>
                    </a:ext>
                  </a:extLst>
                </a:gridCol>
                <a:gridCol w="638827">
                  <a:extLst>
                    <a:ext uri="{9D8B030D-6E8A-4147-A177-3AD203B41FA5}">
                      <a16:colId xmlns:a16="http://schemas.microsoft.com/office/drawing/2014/main" val="4228524659"/>
                    </a:ext>
                  </a:extLst>
                </a:gridCol>
                <a:gridCol w="894359">
                  <a:extLst>
                    <a:ext uri="{9D8B030D-6E8A-4147-A177-3AD203B41FA5}">
                      <a16:colId xmlns:a16="http://schemas.microsoft.com/office/drawing/2014/main" val="3620232948"/>
                    </a:ext>
                  </a:extLst>
                </a:gridCol>
                <a:gridCol w="255531">
                  <a:extLst>
                    <a:ext uri="{9D8B030D-6E8A-4147-A177-3AD203B41FA5}">
                      <a16:colId xmlns:a16="http://schemas.microsoft.com/office/drawing/2014/main" val="4074165503"/>
                    </a:ext>
                  </a:extLst>
                </a:gridCol>
                <a:gridCol w="644911">
                  <a:extLst>
                    <a:ext uri="{9D8B030D-6E8A-4147-A177-3AD203B41FA5}">
                      <a16:colId xmlns:a16="http://schemas.microsoft.com/office/drawing/2014/main" val="1957583425"/>
                    </a:ext>
                  </a:extLst>
                </a:gridCol>
                <a:gridCol w="462389">
                  <a:extLst>
                    <a:ext uri="{9D8B030D-6E8A-4147-A177-3AD203B41FA5}">
                      <a16:colId xmlns:a16="http://schemas.microsoft.com/office/drawing/2014/main" val="2212951612"/>
                    </a:ext>
                  </a:extLst>
                </a:gridCol>
                <a:gridCol w="486725">
                  <a:extLst>
                    <a:ext uri="{9D8B030D-6E8A-4147-A177-3AD203B41FA5}">
                      <a16:colId xmlns:a16="http://schemas.microsoft.com/office/drawing/2014/main" val="2645117826"/>
                    </a:ext>
                  </a:extLst>
                </a:gridCol>
                <a:gridCol w="830475">
                  <a:extLst>
                    <a:ext uri="{9D8B030D-6E8A-4147-A177-3AD203B41FA5}">
                      <a16:colId xmlns:a16="http://schemas.microsoft.com/office/drawing/2014/main" val="3430417264"/>
                    </a:ext>
                  </a:extLst>
                </a:gridCol>
              </a:tblGrid>
              <a:tr h="165401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45214"/>
                  </a:ext>
                </a:extLst>
              </a:tr>
              <a:tr h="1969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　約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約　　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　　険　　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97163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88299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その他の保険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24276"/>
                  </a:ext>
                </a:extLst>
              </a:tr>
              <a:tr h="11354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261852"/>
                  </a:ext>
                </a:extLst>
              </a:tr>
              <a:tr h="1732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その他の資産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94106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　動　車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（自動二輪・原動機付き自転車を含む）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　　　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排　気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89721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有・無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　　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628769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 使 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899890"/>
                  </a:ext>
                </a:extLst>
              </a:tr>
              <a:tr h="5198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貴　金　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名</a:t>
                      </a:r>
                    </a:p>
                  </a:txBody>
                  <a:tcPr marL="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150250"/>
                  </a:ext>
                </a:extLst>
              </a:tr>
              <a:tr h="24416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の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911940"/>
                  </a:ext>
                </a:extLst>
              </a:tr>
              <a:tr h="26779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高価なもの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590753"/>
                  </a:ext>
                </a:extLst>
              </a:tr>
              <a:tr h="1338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69134"/>
                  </a:ext>
                </a:extLst>
              </a:tr>
              <a:tr h="1961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　負債（借金）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262065"/>
                  </a:ext>
                </a:extLst>
              </a:tr>
              <a:tr h="3150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　　　　　入　　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649435"/>
                  </a:ext>
                </a:extLst>
              </a:tr>
              <a:tr h="70098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11108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968911"/>
            <a:ext cx="5759214" cy="21852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この申告書は、保護を受けようとする者及び現在受けている者が記入して下さい。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資産の種類ごとにその有無について○で囲んで下さい。土地については借地等の場合も記入して下さい。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有を○で囲んだ資産については、下記に従って記入して下さい。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defTabSz="541338">
              <a:spcAft>
                <a:spcPts val="100"/>
              </a:spcAft>
              <a:buFont typeface="+mj-ea"/>
              <a:buAutoNum type="circleNumDbPlain"/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同じ種類の資産を複数所有している場合は、そのすべてを記入して下さい。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有価証券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は、例えば「株券、国債」等と記入し、その評価概算額は現在売却した場合のおおよその金額を記入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36195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 startAt="3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貴金属は例えば「ダイヤの指輪」等と記入して下さい。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不実の申告をして不正に保護を受けた場合、生活保護法第８５条又は刑法の規定によって処罰されることがあり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5113" indent="-265113"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資産のうち証明書等の取れるもの（例えば預貯金通帳の写し、保険証書の写し等）は、この申告書に必ず添付して　　　　　　　　　　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endParaRPr kumimoji="1"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746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608</Words>
  <Application>Microsoft Office PowerPoint</Application>
  <PresentationFormat>A4 210 x 297 mm</PresentationFormat>
  <Paragraphs>169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36</cp:revision>
  <dcterms:created xsi:type="dcterms:W3CDTF">2022-01-20T04:34:58Z</dcterms:created>
  <dcterms:modified xsi:type="dcterms:W3CDTF">2024-03-22T02:00:37Z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71744daa-a25e-4114-bf33-6ffbe575ae54</vt:lpwstr>
  </property>
  <property fmtid="{D5CDD505-2E9C-101B-9397-08002B2CF9AE}" pid="15" name="MSIP_Label_436fffe2-e74d-4f21-833f-6f054a10cb50_ContentBits">
    <vt:lpwstr>0</vt:lpwstr>
  </property>
</Properties>
</file>