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 id="265" r:id="rId3"/>
  </p:sldIdLst>
  <p:sldSz cx="6858000" cy="9906000" type="A4"/>
  <p:notesSz cx="6858000" cy="9144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4" clrIdx="0">
    <p:extLst>
      <p:ext uri="{19B8F6BF-5375-455C-9EA6-DF929625EA0E}">
        <p15:presenceInfo xmlns:p15="http://schemas.microsoft.com/office/powerpoint/2012/main" userId="S-1-5-21-4175116151-3849908774-3845857867-619503" providerId="AD"/>
      </p:ext>
    </p:extLst>
  </p:cmAuthor>
  <p:cmAuthor id="2" name="西原 信太郎(nishihara-shintarou.ss0)" initials="西原" lastIdx="2" clrIdx="1">
    <p:extLst>
      <p:ext uri="{19B8F6BF-5375-455C-9EA6-DF929625EA0E}">
        <p15:presenceInfo xmlns:p15="http://schemas.microsoft.com/office/powerpoint/2012/main" userId="S-1-5-21-4175116151-3849908774-3845857867-613233" providerId="AD"/>
      </p:ext>
    </p:extLst>
  </p:cmAuthor>
  <p:cmAuthor id="3" name="Okano, Takumi (JP - AB 岡野 匠)" initials="OT(A岡匠" lastIdx="4"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0" autoAdjust="0"/>
    <p:restoredTop sz="94660"/>
  </p:normalViewPr>
  <p:slideViewPr>
    <p:cSldViewPr snapToGrid="0" showGuides="1">
      <p:cViewPr varScale="1">
        <p:scale>
          <a:sx n="73" d="100"/>
          <a:sy n="73" d="100"/>
        </p:scale>
        <p:origin x="3144" y="60"/>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正方形/長方形 15">
            <a:extLst>
              <a:ext uri="{FF2B5EF4-FFF2-40B4-BE49-F238E27FC236}">
                <a16:creationId xmlns:a16="http://schemas.microsoft.com/office/drawing/2014/main" id="{15F37CC2-E767-4D7A-9BB8-877DA41FFCFB}"/>
              </a:ext>
            </a:extLst>
          </p:cNvPr>
          <p:cNvSpPr/>
          <p:nvPr/>
        </p:nvSpPr>
        <p:spPr>
          <a:xfrm>
            <a:off x="564402" y="205504"/>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17" name="テキスト ボックス 16">
            <a:extLst>
              <a:ext uri="{FF2B5EF4-FFF2-40B4-BE49-F238E27FC236}">
                <a16:creationId xmlns:a16="http://schemas.microsoft.com/office/drawing/2014/main" id="{4219B572-69BF-4892-A362-CF99C8BF0A94}"/>
              </a:ext>
            </a:extLst>
          </p:cNvPr>
          <p:cNvSpPr txBox="1"/>
          <p:nvPr/>
        </p:nvSpPr>
        <p:spPr>
          <a:xfrm>
            <a:off x="2315976" y="335104"/>
            <a:ext cx="2232000" cy="261610"/>
          </a:xfrm>
          <a:prstGeom prst="rect">
            <a:avLst/>
          </a:prstGeom>
          <a:noFill/>
        </p:spPr>
        <p:txBody>
          <a:bodyPr wrap="square" rtlCol="0" anchor="ctr" anchorCtr="0">
            <a:spAutoFit/>
          </a:bodyPr>
          <a:lstStyle/>
          <a:p>
            <a:pPr algn="dist" defTabSz="541338"/>
            <a:r>
              <a:rPr kumimoji="1" lang="ja-JP" altLang="en-US" sz="1100" dirty="0">
                <a:latin typeface="ＭＳ Ｐゴシック" panose="020B0600070205080204" pitchFamily="50" charset="-128"/>
                <a:ea typeface="ＭＳ Ｐゴシック" panose="020B0600070205080204" pitchFamily="50" charset="-128"/>
              </a:rPr>
              <a:t>医療要否意見書</a:t>
            </a:r>
          </a:p>
        </p:txBody>
      </p:sp>
      <p:graphicFrame>
        <p:nvGraphicFramePr>
          <p:cNvPr id="3" name="表 2">
            <a:extLst>
              <a:ext uri="{FF2B5EF4-FFF2-40B4-BE49-F238E27FC236}">
                <a16:creationId xmlns:a16="http://schemas.microsoft.com/office/drawing/2014/main" id="{21093B59-3CB1-41A2-BE31-DC03AD949CC6}"/>
              </a:ext>
            </a:extLst>
          </p:cNvPr>
          <p:cNvGraphicFramePr>
            <a:graphicFrameLocks noGrp="1"/>
          </p:cNvGraphicFramePr>
          <p:nvPr>
            <p:extLst>
              <p:ext uri="{D42A27DB-BD31-4B8C-83A1-F6EECF244321}">
                <p14:modId xmlns:p14="http://schemas.microsoft.com/office/powerpoint/2010/main" val="1308291860"/>
              </p:ext>
            </p:extLst>
          </p:nvPr>
        </p:nvGraphicFramePr>
        <p:xfrm>
          <a:off x="533571" y="870121"/>
          <a:ext cx="5793360" cy="1389896"/>
        </p:xfrm>
        <a:graphic>
          <a:graphicData uri="http://schemas.openxmlformats.org/drawingml/2006/table">
            <a:tbl>
              <a:tblPr/>
              <a:tblGrid>
                <a:gridCol w="503208">
                  <a:extLst>
                    <a:ext uri="{9D8B030D-6E8A-4147-A177-3AD203B41FA5}">
                      <a16:colId xmlns:a16="http://schemas.microsoft.com/office/drawing/2014/main" val="422392626"/>
                    </a:ext>
                  </a:extLst>
                </a:gridCol>
                <a:gridCol w="308085">
                  <a:extLst>
                    <a:ext uri="{9D8B030D-6E8A-4147-A177-3AD203B41FA5}">
                      <a16:colId xmlns:a16="http://schemas.microsoft.com/office/drawing/2014/main" val="555043645"/>
                    </a:ext>
                  </a:extLst>
                </a:gridCol>
                <a:gridCol w="500641">
                  <a:extLst>
                    <a:ext uri="{9D8B030D-6E8A-4147-A177-3AD203B41FA5}">
                      <a16:colId xmlns:a16="http://schemas.microsoft.com/office/drawing/2014/main" val="2345962559"/>
                    </a:ext>
                  </a:extLst>
                </a:gridCol>
                <a:gridCol w="220059">
                  <a:extLst>
                    <a:ext uri="{9D8B030D-6E8A-4147-A177-3AD203B41FA5}">
                      <a16:colId xmlns:a16="http://schemas.microsoft.com/office/drawing/2014/main" val="765336786"/>
                    </a:ext>
                  </a:extLst>
                </a:gridCol>
                <a:gridCol w="816428">
                  <a:extLst>
                    <a:ext uri="{9D8B030D-6E8A-4147-A177-3AD203B41FA5}">
                      <a16:colId xmlns:a16="http://schemas.microsoft.com/office/drawing/2014/main" val="3971672884"/>
                    </a:ext>
                  </a:extLst>
                </a:gridCol>
                <a:gridCol w="318356">
                  <a:extLst>
                    <a:ext uri="{9D8B030D-6E8A-4147-A177-3AD203B41FA5}">
                      <a16:colId xmlns:a16="http://schemas.microsoft.com/office/drawing/2014/main" val="3735490906"/>
                    </a:ext>
                  </a:extLst>
                </a:gridCol>
                <a:gridCol w="554555">
                  <a:extLst>
                    <a:ext uri="{9D8B030D-6E8A-4147-A177-3AD203B41FA5}">
                      <a16:colId xmlns:a16="http://schemas.microsoft.com/office/drawing/2014/main" val="2361498887"/>
                    </a:ext>
                  </a:extLst>
                </a:gridCol>
                <a:gridCol w="369703">
                  <a:extLst>
                    <a:ext uri="{9D8B030D-6E8A-4147-A177-3AD203B41FA5}">
                      <a16:colId xmlns:a16="http://schemas.microsoft.com/office/drawing/2014/main" val="4057488332"/>
                    </a:ext>
                  </a:extLst>
                </a:gridCol>
                <a:gridCol w="331193">
                  <a:extLst>
                    <a:ext uri="{9D8B030D-6E8A-4147-A177-3AD203B41FA5}">
                      <a16:colId xmlns:a16="http://schemas.microsoft.com/office/drawing/2014/main" val="1725303775"/>
                    </a:ext>
                  </a:extLst>
                </a:gridCol>
                <a:gridCol w="331193">
                  <a:extLst>
                    <a:ext uri="{9D8B030D-6E8A-4147-A177-3AD203B41FA5}">
                      <a16:colId xmlns:a16="http://schemas.microsoft.com/office/drawing/2014/main" val="2576930693"/>
                    </a:ext>
                  </a:extLst>
                </a:gridCol>
                <a:gridCol w="331193">
                  <a:extLst>
                    <a:ext uri="{9D8B030D-6E8A-4147-A177-3AD203B41FA5}">
                      <a16:colId xmlns:a16="http://schemas.microsoft.com/office/drawing/2014/main" val="3126449588"/>
                    </a:ext>
                  </a:extLst>
                </a:gridCol>
                <a:gridCol w="137004">
                  <a:extLst>
                    <a:ext uri="{9D8B030D-6E8A-4147-A177-3AD203B41FA5}">
                      <a16:colId xmlns:a16="http://schemas.microsoft.com/office/drawing/2014/main" val="340800201"/>
                    </a:ext>
                  </a:extLst>
                </a:gridCol>
                <a:gridCol w="314086">
                  <a:extLst>
                    <a:ext uri="{9D8B030D-6E8A-4147-A177-3AD203B41FA5}">
                      <a16:colId xmlns:a16="http://schemas.microsoft.com/office/drawing/2014/main" val="911670677"/>
                    </a:ext>
                  </a:extLst>
                </a:gridCol>
                <a:gridCol w="252552">
                  <a:extLst>
                    <a:ext uri="{9D8B030D-6E8A-4147-A177-3AD203B41FA5}">
                      <a16:colId xmlns:a16="http://schemas.microsoft.com/office/drawing/2014/main" val="181692855"/>
                    </a:ext>
                  </a:extLst>
                </a:gridCol>
                <a:gridCol w="252552">
                  <a:extLst>
                    <a:ext uri="{9D8B030D-6E8A-4147-A177-3AD203B41FA5}">
                      <a16:colId xmlns:a16="http://schemas.microsoft.com/office/drawing/2014/main" val="3630955761"/>
                    </a:ext>
                  </a:extLst>
                </a:gridCol>
                <a:gridCol w="252552">
                  <a:extLst>
                    <a:ext uri="{9D8B030D-6E8A-4147-A177-3AD203B41FA5}">
                      <a16:colId xmlns:a16="http://schemas.microsoft.com/office/drawing/2014/main" val="2572023532"/>
                    </a:ext>
                  </a:extLst>
                </a:gridCol>
              </a:tblGrid>
              <a:tr h="226257">
                <a:tc>
                  <a:txBody>
                    <a:bodyPr/>
                    <a:lstStyle/>
                    <a:p>
                      <a:pPr algn="ctr"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tcPr>
                </a:tc>
                <a:tc gridSpan="3">
                  <a:txBody>
                    <a:bodyPr/>
                    <a:lstStyle/>
                    <a:p>
                      <a:pPr marL="0" indent="180975"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gridSpan="5">
                  <a:txBody>
                    <a:bodyPr/>
                    <a:lstStyle/>
                    <a:p>
                      <a:pPr marL="0" indent="361950"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endParaRPr kumimoji="1" lang="ja-JP" altLang="en-US"/>
                    </a:p>
                  </a:txBody>
                  <a:tcPr/>
                </a:tc>
                <a:tc gridSpan="3">
                  <a:txBody>
                    <a:bodyPr/>
                    <a:lstStyle/>
                    <a:p>
                      <a:pPr algn="ctr"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受理年月日</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dis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endParaRPr kumimoji="1" lang="ja-JP" altLang="en-US" dirty="0"/>
                    </a:p>
                  </a:txBody>
                  <a:tcPr marL="216000" marR="72000" marT="0" marB="0" anchor="ctr">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888229971"/>
                  </a:ext>
                </a:extLst>
              </a:tr>
              <a:tr h="258611">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6350" cap="flat" cmpd="sng" algn="ctr">
                      <a:no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生年月日</a:t>
                      </a:r>
                    </a:p>
                  </a:txBody>
                  <a:tcPr marL="0" marR="0" marT="0" marB="0" anchor="ctr">
                    <a:lnL>
                      <a:noFill/>
                    </a:lnL>
                    <a:lnR>
                      <a:noFill/>
                    </a:lnR>
                    <a:lnT w="6350" cap="flat" cmpd="sng" algn="ctr">
                      <a:solidFill>
                        <a:srgbClr val="000000"/>
                      </a:solidFill>
                      <a:prstDash val="solid"/>
                      <a:round/>
                      <a:headEnd type="none" w="med" len="med"/>
                      <a:tailEnd type="none" w="med" len="med"/>
                    </a:lnT>
                    <a:lnB>
                      <a:noFill/>
                    </a:lnB>
                  </a:tcPr>
                </a:tc>
                <a:tc gridSpan="2">
                  <a:txBody>
                    <a:bodyPr/>
                    <a:lstStyle/>
                    <a:p>
                      <a:endParaRPr kumimoji="1" lang="ja-JP" altLang="en-US" dirty="0"/>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endParaRPr kumimoji="1" lang="ja-JP" altLang="en-US"/>
                    </a:p>
                  </a:txBody>
                  <a:tcPr>
                    <a:lnL w="12700" cmpd="sng">
                      <a:noFill/>
                      <a:prstDash val="solid"/>
                    </a:lnL>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extLst>
                  <a:ext uri="{0D108BD9-81ED-4DB2-BD59-A6C34878D82A}">
                    <a16:rowId xmlns:a16="http://schemas.microsoft.com/office/drawing/2014/main" val="851435159"/>
                  </a:ext>
                </a:extLst>
              </a:tr>
              <a:tr h="226257">
                <a:tc gridSpan="16">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以降の）</a:t>
                      </a:r>
                      <a:r>
                        <a:rPr lang="ja-JP" altLang="en-US" sz="900" b="0" i="0" u="sng" strike="noStrike" dirty="0">
                          <a:solidFill>
                            <a:srgbClr val="000000"/>
                          </a:solidFill>
                          <a:effectLst/>
                          <a:latin typeface="ＭＳ Ｐゴシック" panose="020B0600070205080204" pitchFamily="50" charset="-128"/>
                          <a:ea typeface="ＭＳ Ｐゴシック" panose="020B0600070205080204" pitchFamily="50" charset="-128"/>
                        </a:rPr>
                        <a:t>（氏名）　　　　　　　　　　　　　　　　　　（　　　　　　　　生まれ）（　　　　歳）</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に係る</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12700" cmpd="sng">
                      <a:noFill/>
                      <a:prstDash val="soli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12700" cmpd="sng">
                      <a:noFill/>
                      <a:prstDash val="soli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12700" cmpd="sng">
                      <a:noFill/>
                      <a:prstDash val="solid"/>
                    </a:lnT>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12700" cmpd="sng">
                      <a:noFill/>
                      <a:prstDash val="solid"/>
                    </a:lnT>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736778454"/>
                  </a:ext>
                </a:extLst>
              </a:tr>
              <a:tr h="226257">
                <a:tc gridSpan="8">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医療の要否について意見を求めます。　　</a:t>
                      </a:r>
                    </a:p>
                  </a:txBody>
                  <a:tcPr marL="3600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tcPr>
                </a:tc>
                <a:tc gridSpan="8">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926714895"/>
                  </a:ext>
                </a:extLst>
              </a:tr>
              <a:tr h="226257">
                <a:tc gridSpan="4">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tcPr>
                </a:tc>
                <a:tc>
                  <a:txBody>
                    <a:bodyPr/>
                    <a:lstStyle/>
                    <a:p>
                      <a:pPr algn="l" fontAlgn="ctr"/>
                      <a:r>
                        <a:rPr lang="zh-TW"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院（所）長殿</a:t>
                      </a:r>
                    </a:p>
                  </a:txBody>
                  <a:tcPr marL="36000" marR="0" marT="0" marB="0" anchor="ctr">
                    <a:lnL w="6350" cap="flat" cmpd="sng" algn="ctr">
                      <a:noFill/>
                      <a:prstDash val="solid"/>
                      <a:round/>
                      <a:headEnd type="none" w="med" len="med"/>
                      <a:tailEnd type="none" w="med" len="med"/>
                    </a:lnL>
                    <a:lnR>
                      <a:noFill/>
                    </a:lnR>
                    <a:lnT>
                      <a:noFill/>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12700" cmpd="sng">
                      <a:noFill/>
                      <a:prstDash val="solid"/>
                    </a:lnT>
                    <a:lnB>
                      <a:noFill/>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B>
                      <a:noFill/>
                    </a:lnB>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hMerge="1">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mpd="sng">
                      <a:noFill/>
                      <a:prstDash val="solid"/>
                    </a:lnL>
                    <a:lnR>
                      <a:noFill/>
                    </a:lnR>
                    <a:lnB>
                      <a:noFill/>
                    </a:lnB>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12700" cmpd="sng">
                      <a:noFill/>
                      <a:prstDash val="solid"/>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w="6350" cap="flat" cmpd="sng" algn="ctr">
                      <a:solidFill>
                        <a:schemeClr val="tx1"/>
                      </a:solidFill>
                      <a:prstDash val="solid"/>
                      <a:round/>
                      <a:headEnd type="none" w="med" len="med"/>
                      <a:tailEnd type="none" w="med" len="med"/>
                    </a:lnR>
                    <a:lnT>
                      <a:noFill/>
                    </a:lnT>
                    <a:lnB>
                      <a:noFill/>
                    </a:lnB>
                    <a:lnTlToBr w="12700" cmpd="sng">
                      <a:noFill/>
                      <a:prstDash val="solid"/>
                    </a:lnTlToBr>
                    <a:lnBlToTr w="12700" cmpd="sng">
                      <a:noFill/>
                      <a:prstDash val="solid"/>
                    </a:lnBlToTr>
                  </a:tcPr>
                </a:tc>
                <a:extLst>
                  <a:ext uri="{0D108BD9-81ED-4DB2-BD59-A6C34878D82A}">
                    <a16:rowId xmlns:a16="http://schemas.microsoft.com/office/drawing/2014/main" val="3713421738"/>
                  </a:ext>
                </a:extLst>
              </a:tr>
              <a:tr h="226257">
                <a:tc gridSpan="5">
                  <a:txBody>
                    <a:bodyPr/>
                    <a:lstStyle/>
                    <a:p>
                      <a:pPr algn="ctr" fontAlgn="ct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6350" cap="flat" cmpd="sng" algn="ctr">
                      <a:solidFill>
                        <a:schemeClr val="tx1"/>
                      </a:solidFill>
                      <a:prstDash val="solid"/>
                      <a:round/>
                      <a:headEnd type="none" w="med" len="med"/>
                      <a:tailEnd type="none" w="med" len="med"/>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tcPr>
                </a:tc>
                <a:tc hMerge="1">
                  <a:txBody>
                    <a:bodyPr/>
                    <a:lstStyle/>
                    <a:p>
                      <a:endParaRPr kumimoji="1" lang="ja-JP" altLang="en-US"/>
                    </a:p>
                  </a:txBody>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mpd="sng">
                      <a:noFill/>
                      <a:prstDash val="solid"/>
                    </a:lnL>
                    <a:lnR>
                      <a:noFill/>
                    </a:lnR>
                    <a:lnT>
                      <a:noFill/>
                    </a:lnT>
                    <a:lnB w="6350" cap="flat" cmpd="sng" algn="ctr">
                      <a:solidFill>
                        <a:srgbClr val="000000"/>
                      </a:solidFill>
                      <a:prstDash val="solid"/>
                      <a:round/>
                      <a:headEnd type="none" w="med" len="med"/>
                      <a:tailEnd type="none" w="med" len="med"/>
                    </a:lnB>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284584656"/>
                  </a:ext>
                </a:extLst>
              </a:tr>
            </a:tbl>
          </a:graphicData>
        </a:graphic>
      </p:graphicFrame>
      <p:sp>
        <p:nvSpPr>
          <p:cNvPr id="9" name="正方形/長方形 8">
            <a:extLst>
              <a:ext uri="{FF2B5EF4-FFF2-40B4-BE49-F238E27FC236}">
                <a16:creationId xmlns:a16="http://schemas.microsoft.com/office/drawing/2014/main" id="{4D5D94DA-E765-427B-9FFF-7095E87C1569}"/>
              </a:ext>
            </a:extLst>
          </p:cNvPr>
          <p:cNvSpPr/>
          <p:nvPr/>
        </p:nvSpPr>
        <p:spPr>
          <a:xfrm>
            <a:off x="5690376" y="1467611"/>
            <a:ext cx="468313" cy="468313"/>
          </a:xfrm>
          <a:prstGeom prst="rect">
            <a:avLst/>
          </a:prstGeom>
          <a:noFill/>
          <a:ln w="12700">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29" name="正方形/長方形 28">
            <a:extLst>
              <a:ext uri="{FF2B5EF4-FFF2-40B4-BE49-F238E27FC236}">
                <a16:creationId xmlns:a16="http://schemas.microsoft.com/office/drawing/2014/main" id="{AFD0F7DD-234B-4B08-A772-5B9557551E7C}"/>
              </a:ext>
            </a:extLst>
          </p:cNvPr>
          <p:cNvSpPr/>
          <p:nvPr/>
        </p:nvSpPr>
        <p:spPr>
          <a:xfrm>
            <a:off x="1250202" y="401109"/>
            <a:ext cx="612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入院・外来</a:t>
            </a:r>
          </a:p>
        </p:txBody>
      </p:sp>
      <p:sp>
        <p:nvSpPr>
          <p:cNvPr id="30" name="正方形/長方形 29">
            <a:extLst>
              <a:ext uri="{FF2B5EF4-FFF2-40B4-BE49-F238E27FC236}">
                <a16:creationId xmlns:a16="http://schemas.microsoft.com/office/drawing/2014/main" id="{41681566-253A-494E-B603-151B560E1FE0}"/>
              </a:ext>
            </a:extLst>
          </p:cNvPr>
          <p:cNvSpPr/>
          <p:nvPr/>
        </p:nvSpPr>
        <p:spPr>
          <a:xfrm>
            <a:off x="834402" y="635615"/>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地区名称</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1862202" y="635615"/>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3195702" y="635615"/>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33" name="正方形/長方形 32">
            <a:extLst>
              <a:ext uri="{FF2B5EF4-FFF2-40B4-BE49-F238E27FC236}">
                <a16:creationId xmlns:a16="http://schemas.microsoft.com/office/drawing/2014/main" id="{9F6FFCE8-1441-413A-84D6-BF712B24CDA1}"/>
              </a:ext>
            </a:extLst>
          </p:cNvPr>
          <p:cNvSpPr/>
          <p:nvPr/>
        </p:nvSpPr>
        <p:spPr>
          <a:xfrm>
            <a:off x="2659398" y="898947"/>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新規・継続</a:t>
            </a:r>
          </a:p>
        </p:txBody>
      </p:sp>
      <p:sp>
        <p:nvSpPr>
          <p:cNvPr id="34" name="正方形/長方形 33">
            <a:extLst>
              <a:ext uri="{FF2B5EF4-FFF2-40B4-BE49-F238E27FC236}">
                <a16:creationId xmlns:a16="http://schemas.microsoft.com/office/drawing/2014/main" id="{B3F2A0AD-6668-41F5-B29A-F6577BB807ED}"/>
              </a:ext>
            </a:extLst>
          </p:cNvPr>
          <p:cNvSpPr/>
          <p:nvPr/>
        </p:nvSpPr>
        <p:spPr>
          <a:xfrm>
            <a:off x="1431876" y="898947"/>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診療種別</a:t>
            </a:r>
          </a:p>
        </p:txBody>
      </p:sp>
      <p:sp>
        <p:nvSpPr>
          <p:cNvPr id="35" name="正方形/長方形 34">
            <a:extLst>
              <a:ext uri="{FF2B5EF4-FFF2-40B4-BE49-F238E27FC236}">
                <a16:creationId xmlns:a16="http://schemas.microsoft.com/office/drawing/2014/main" id="{360797E7-848C-45B8-98FD-FE00221BBC53}"/>
              </a:ext>
            </a:extLst>
          </p:cNvPr>
          <p:cNvSpPr/>
          <p:nvPr/>
        </p:nvSpPr>
        <p:spPr>
          <a:xfrm>
            <a:off x="3598977" y="898947"/>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単給・併給</a:t>
            </a:r>
          </a:p>
        </p:txBody>
      </p:sp>
      <p:sp>
        <p:nvSpPr>
          <p:cNvPr id="36" name="正方形/長方形 35">
            <a:extLst>
              <a:ext uri="{FF2B5EF4-FFF2-40B4-BE49-F238E27FC236}">
                <a16:creationId xmlns:a16="http://schemas.microsoft.com/office/drawing/2014/main" id="{0DAB4EF2-E67A-4EE1-8E0F-42279FBD4344}"/>
              </a:ext>
            </a:extLst>
          </p:cNvPr>
          <p:cNvSpPr/>
          <p:nvPr/>
        </p:nvSpPr>
        <p:spPr>
          <a:xfrm>
            <a:off x="2315975" y="1100299"/>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
        <p:nvSpPr>
          <p:cNvPr id="37" name="正方形/長方形 36">
            <a:extLst>
              <a:ext uri="{FF2B5EF4-FFF2-40B4-BE49-F238E27FC236}">
                <a16:creationId xmlns:a16="http://schemas.microsoft.com/office/drawing/2014/main" id="{66A1D427-EA59-481A-895B-4E8F8B53300D}"/>
              </a:ext>
            </a:extLst>
          </p:cNvPr>
          <p:cNvSpPr/>
          <p:nvPr/>
        </p:nvSpPr>
        <p:spPr>
          <a:xfrm>
            <a:off x="2315975" y="1243342"/>
            <a:ext cx="50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カナ氏名</a:t>
            </a:r>
          </a:p>
        </p:txBody>
      </p:sp>
      <p:sp>
        <p:nvSpPr>
          <p:cNvPr id="38" name="正方形/長方形 37">
            <a:extLst>
              <a:ext uri="{FF2B5EF4-FFF2-40B4-BE49-F238E27FC236}">
                <a16:creationId xmlns:a16="http://schemas.microsoft.com/office/drawing/2014/main" id="{B7DEC0E9-9ACE-4735-BA3A-764EF1C01B2C}"/>
              </a:ext>
            </a:extLst>
          </p:cNvPr>
          <p:cNvSpPr/>
          <p:nvPr/>
        </p:nvSpPr>
        <p:spPr>
          <a:xfrm>
            <a:off x="3719216" y="137726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39" name="正方形/長方形 38">
            <a:extLst>
              <a:ext uri="{FF2B5EF4-FFF2-40B4-BE49-F238E27FC236}">
                <a16:creationId xmlns:a16="http://schemas.microsoft.com/office/drawing/2014/main" id="{FD4AC653-82CB-4C88-B30E-5C3521D13631}"/>
              </a:ext>
            </a:extLst>
          </p:cNvPr>
          <p:cNvSpPr/>
          <p:nvPr/>
        </p:nvSpPr>
        <p:spPr>
          <a:xfrm>
            <a:off x="1216520" y="1838091"/>
            <a:ext cx="792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医療機関名称</a:t>
            </a:r>
          </a:p>
        </p:txBody>
      </p:sp>
      <p:sp>
        <p:nvSpPr>
          <p:cNvPr id="40" name="正方形/長方形 39">
            <a:extLst>
              <a:ext uri="{FF2B5EF4-FFF2-40B4-BE49-F238E27FC236}">
                <a16:creationId xmlns:a16="http://schemas.microsoft.com/office/drawing/2014/main" id="{293524D2-8767-4680-8054-C108626CD9A1}"/>
              </a:ext>
            </a:extLst>
          </p:cNvPr>
          <p:cNvSpPr/>
          <p:nvPr/>
        </p:nvSpPr>
        <p:spPr>
          <a:xfrm>
            <a:off x="1615809" y="2017322"/>
            <a:ext cx="86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医療機関コード</a:t>
            </a:r>
          </a:p>
        </p:txBody>
      </p:sp>
      <p:sp>
        <p:nvSpPr>
          <p:cNvPr id="41" name="正方形/長方形 40">
            <a:extLst>
              <a:ext uri="{FF2B5EF4-FFF2-40B4-BE49-F238E27FC236}">
                <a16:creationId xmlns:a16="http://schemas.microsoft.com/office/drawing/2014/main" id="{AB66B099-F2E6-4A69-9380-DC6394CA81FC}"/>
              </a:ext>
            </a:extLst>
          </p:cNvPr>
          <p:cNvSpPr/>
          <p:nvPr/>
        </p:nvSpPr>
        <p:spPr>
          <a:xfrm>
            <a:off x="3803202" y="1838091"/>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自治体名称</a:t>
            </a:r>
          </a:p>
        </p:txBody>
      </p:sp>
      <p:sp>
        <p:nvSpPr>
          <p:cNvPr id="42" name="正方形/長方形 41">
            <a:extLst>
              <a:ext uri="{FF2B5EF4-FFF2-40B4-BE49-F238E27FC236}">
                <a16:creationId xmlns:a16="http://schemas.microsoft.com/office/drawing/2014/main" id="{582512CB-57F6-4F4C-ACA8-327BCEA197E6}"/>
              </a:ext>
            </a:extLst>
          </p:cNvPr>
          <p:cNvSpPr/>
          <p:nvPr/>
        </p:nvSpPr>
        <p:spPr>
          <a:xfrm>
            <a:off x="4661909" y="1838091"/>
            <a:ext cx="432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役職名</a:t>
            </a:r>
          </a:p>
        </p:txBody>
      </p:sp>
      <p:sp>
        <p:nvSpPr>
          <p:cNvPr id="43" name="正方形/長方形 42">
            <a:extLst>
              <a:ext uri="{FF2B5EF4-FFF2-40B4-BE49-F238E27FC236}">
                <a16:creationId xmlns:a16="http://schemas.microsoft.com/office/drawing/2014/main" id="{CEEAD246-536C-48EC-9D65-11A588426641}"/>
              </a:ext>
            </a:extLst>
          </p:cNvPr>
          <p:cNvSpPr/>
          <p:nvPr/>
        </p:nvSpPr>
        <p:spPr>
          <a:xfrm>
            <a:off x="4661909" y="2017322"/>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graphicFrame>
        <p:nvGraphicFramePr>
          <p:cNvPr id="44" name="表 43">
            <a:extLst>
              <a:ext uri="{FF2B5EF4-FFF2-40B4-BE49-F238E27FC236}">
                <a16:creationId xmlns:a16="http://schemas.microsoft.com/office/drawing/2014/main" id="{185195A6-A2A0-4982-AB95-D6A142E54DFA}"/>
              </a:ext>
            </a:extLst>
          </p:cNvPr>
          <p:cNvGraphicFramePr>
            <a:graphicFrameLocks noGrp="1"/>
          </p:cNvGraphicFramePr>
          <p:nvPr>
            <p:extLst>
              <p:ext uri="{D42A27DB-BD31-4B8C-83A1-F6EECF244321}">
                <p14:modId xmlns:p14="http://schemas.microsoft.com/office/powerpoint/2010/main" val="3183559930"/>
              </p:ext>
            </p:extLst>
          </p:nvPr>
        </p:nvGraphicFramePr>
        <p:xfrm>
          <a:off x="533571" y="2260015"/>
          <a:ext cx="5793360" cy="1294892"/>
        </p:xfrm>
        <a:graphic>
          <a:graphicData uri="http://schemas.openxmlformats.org/drawingml/2006/table">
            <a:tbl>
              <a:tblPr/>
              <a:tblGrid>
                <a:gridCol w="1189043">
                  <a:extLst>
                    <a:ext uri="{9D8B030D-6E8A-4147-A177-3AD203B41FA5}">
                      <a16:colId xmlns:a16="http://schemas.microsoft.com/office/drawing/2014/main" val="422392626"/>
                    </a:ext>
                  </a:extLst>
                </a:gridCol>
                <a:gridCol w="1035429">
                  <a:extLst>
                    <a:ext uri="{9D8B030D-6E8A-4147-A177-3AD203B41FA5}">
                      <a16:colId xmlns:a16="http://schemas.microsoft.com/office/drawing/2014/main" val="765336786"/>
                    </a:ext>
                  </a:extLst>
                </a:gridCol>
                <a:gridCol w="360316">
                  <a:extLst>
                    <a:ext uri="{9D8B030D-6E8A-4147-A177-3AD203B41FA5}">
                      <a16:colId xmlns:a16="http://schemas.microsoft.com/office/drawing/2014/main" val="3735490906"/>
                    </a:ext>
                  </a:extLst>
                </a:gridCol>
                <a:gridCol w="1254170">
                  <a:extLst>
                    <a:ext uri="{9D8B030D-6E8A-4147-A177-3AD203B41FA5}">
                      <a16:colId xmlns:a16="http://schemas.microsoft.com/office/drawing/2014/main" val="2361498887"/>
                    </a:ext>
                  </a:extLst>
                </a:gridCol>
                <a:gridCol w="1022026">
                  <a:extLst>
                    <a:ext uri="{9D8B030D-6E8A-4147-A177-3AD203B41FA5}">
                      <a16:colId xmlns:a16="http://schemas.microsoft.com/office/drawing/2014/main" val="2576930693"/>
                    </a:ext>
                  </a:extLst>
                </a:gridCol>
                <a:gridCol w="310792">
                  <a:extLst>
                    <a:ext uri="{9D8B030D-6E8A-4147-A177-3AD203B41FA5}">
                      <a16:colId xmlns:a16="http://schemas.microsoft.com/office/drawing/2014/main" val="181692855"/>
                    </a:ext>
                  </a:extLst>
                </a:gridCol>
                <a:gridCol w="310792">
                  <a:extLst>
                    <a:ext uri="{9D8B030D-6E8A-4147-A177-3AD203B41FA5}">
                      <a16:colId xmlns:a16="http://schemas.microsoft.com/office/drawing/2014/main" val="3630955761"/>
                    </a:ext>
                  </a:extLst>
                </a:gridCol>
                <a:gridCol w="310792">
                  <a:extLst>
                    <a:ext uri="{9D8B030D-6E8A-4147-A177-3AD203B41FA5}">
                      <a16:colId xmlns:a16="http://schemas.microsoft.com/office/drawing/2014/main" val="2572023532"/>
                    </a:ext>
                  </a:extLst>
                </a:gridCol>
              </a:tblGrid>
              <a:tr h="193964">
                <a:tc rowSpan="2">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傷病名又は部位</a:t>
                      </a:r>
                    </a:p>
                  </a:txBody>
                  <a:tcPr marL="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b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b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p>
                  </a:txBody>
                  <a:tcPr marL="3600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初診年月日</a:t>
                      </a:r>
                    </a:p>
                  </a:txBody>
                  <a:tcPr marL="1080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年　　月　　日</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b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3600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転　　　帰</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継  続  の</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とき記入</a:t>
                      </a:r>
                    </a:p>
                  </a:txBody>
                  <a:tcPr marL="252000" marR="252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144000" marR="36000" marT="0" marB="0" anchor="ctr">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034548794"/>
                  </a:ext>
                </a:extLst>
              </a:tr>
              <a:tr h="193964">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治ゆ</a:t>
                      </a:r>
                    </a:p>
                  </a:txBody>
                  <a:tcPr marL="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死亡</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中止</a:t>
                      </a:r>
                    </a:p>
                  </a:txBody>
                  <a:tcPr marL="0" marR="0" marT="0" marB="0" anchor="ctr">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41803547"/>
                  </a:ext>
                </a:extLst>
              </a:tr>
              <a:tr h="883412">
                <a:tc>
                  <a:txBody>
                    <a:bodyPr/>
                    <a:lstStyle/>
                    <a:p>
                      <a:pPr marL="180975" indent="0"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主要症状及び</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今後の診療見込</a:t>
                      </a:r>
                    </a:p>
                  </a:txBody>
                  <a:tcPr marL="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7">
                  <a:txBody>
                    <a:bodyPr/>
                    <a:lstStyle/>
                    <a:p>
                      <a:pPr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（今後の診療見込に関連する臨床諸検査結果等を記入してください。）</a:t>
                      </a:r>
                    </a:p>
                  </a:txBody>
                  <a:tcPr marL="36000" marR="0" marT="36000" marB="0">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18481087"/>
                  </a:ext>
                </a:extLst>
              </a:tr>
            </a:tbl>
          </a:graphicData>
        </a:graphic>
      </p:graphicFrame>
      <p:graphicFrame>
        <p:nvGraphicFramePr>
          <p:cNvPr id="45" name="表 44">
            <a:extLst>
              <a:ext uri="{FF2B5EF4-FFF2-40B4-BE49-F238E27FC236}">
                <a16:creationId xmlns:a16="http://schemas.microsoft.com/office/drawing/2014/main" id="{E3974750-2630-48A2-8CC8-E13A618F399E}"/>
              </a:ext>
            </a:extLst>
          </p:cNvPr>
          <p:cNvGraphicFramePr>
            <a:graphicFrameLocks noGrp="1"/>
          </p:cNvGraphicFramePr>
          <p:nvPr>
            <p:extLst>
              <p:ext uri="{D42A27DB-BD31-4B8C-83A1-F6EECF244321}">
                <p14:modId xmlns:p14="http://schemas.microsoft.com/office/powerpoint/2010/main" val="870833440"/>
              </p:ext>
            </p:extLst>
          </p:nvPr>
        </p:nvGraphicFramePr>
        <p:xfrm>
          <a:off x="533571" y="3561846"/>
          <a:ext cx="5792401" cy="1431158"/>
        </p:xfrm>
        <a:graphic>
          <a:graphicData uri="http://schemas.openxmlformats.org/drawingml/2006/table">
            <a:tbl>
              <a:tblPr/>
              <a:tblGrid>
                <a:gridCol w="360256">
                  <a:extLst>
                    <a:ext uri="{9D8B030D-6E8A-4147-A177-3AD203B41FA5}">
                      <a16:colId xmlns:a16="http://schemas.microsoft.com/office/drawing/2014/main" val="422392626"/>
                    </a:ext>
                  </a:extLst>
                </a:gridCol>
                <a:gridCol w="432308">
                  <a:extLst>
                    <a:ext uri="{9D8B030D-6E8A-4147-A177-3AD203B41FA5}">
                      <a16:colId xmlns:a16="http://schemas.microsoft.com/office/drawing/2014/main" val="3387144302"/>
                    </a:ext>
                  </a:extLst>
                </a:gridCol>
                <a:gridCol w="396282">
                  <a:extLst>
                    <a:ext uri="{9D8B030D-6E8A-4147-A177-3AD203B41FA5}">
                      <a16:colId xmlns:a16="http://schemas.microsoft.com/office/drawing/2014/main" val="2345962559"/>
                    </a:ext>
                  </a:extLst>
                </a:gridCol>
                <a:gridCol w="1035258">
                  <a:extLst>
                    <a:ext uri="{9D8B030D-6E8A-4147-A177-3AD203B41FA5}">
                      <a16:colId xmlns:a16="http://schemas.microsoft.com/office/drawing/2014/main" val="765336786"/>
                    </a:ext>
                  </a:extLst>
                </a:gridCol>
                <a:gridCol w="360256">
                  <a:extLst>
                    <a:ext uri="{9D8B030D-6E8A-4147-A177-3AD203B41FA5}">
                      <a16:colId xmlns:a16="http://schemas.microsoft.com/office/drawing/2014/main" val="3735490906"/>
                    </a:ext>
                  </a:extLst>
                </a:gridCol>
                <a:gridCol w="957782">
                  <a:extLst>
                    <a:ext uri="{9D8B030D-6E8A-4147-A177-3AD203B41FA5}">
                      <a16:colId xmlns:a16="http://schemas.microsoft.com/office/drawing/2014/main" val="2361498887"/>
                    </a:ext>
                  </a:extLst>
                </a:gridCol>
                <a:gridCol w="957782">
                  <a:extLst>
                    <a:ext uri="{9D8B030D-6E8A-4147-A177-3AD203B41FA5}">
                      <a16:colId xmlns:a16="http://schemas.microsoft.com/office/drawing/2014/main" val="1725303775"/>
                    </a:ext>
                  </a:extLst>
                </a:gridCol>
                <a:gridCol w="360256">
                  <a:extLst>
                    <a:ext uri="{9D8B030D-6E8A-4147-A177-3AD203B41FA5}">
                      <a16:colId xmlns:a16="http://schemas.microsoft.com/office/drawing/2014/main" val="340800201"/>
                    </a:ext>
                  </a:extLst>
                </a:gridCol>
                <a:gridCol w="932221">
                  <a:extLst>
                    <a:ext uri="{9D8B030D-6E8A-4147-A177-3AD203B41FA5}">
                      <a16:colId xmlns:a16="http://schemas.microsoft.com/office/drawing/2014/main" val="181692855"/>
                    </a:ext>
                  </a:extLst>
                </a:gridCol>
              </a:tblGrid>
              <a:tr h="540000">
                <a:tc rowSpan="3">
                  <a:txBody>
                    <a:bodyPr/>
                    <a:lstStyle/>
                    <a:p>
                      <a:pPr algn="ctr" fontAlgn="ct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治療見込期間</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入院外</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108000" marR="108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か月　  日間</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3">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概算医療費</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ctr">
                        <a:tabLst>
                          <a:tab pos="85725" algn="l"/>
                        </a:tabLst>
                      </a:pP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今回診療日</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以降１ヶ月間</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第２か月目以降</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６か月まで</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3">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福祉事務所への連絡事項</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3">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630911196"/>
                  </a:ext>
                </a:extLst>
              </a:tr>
              <a:tr h="540000">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rowSpan="2">
                  <a:txBody>
                    <a:bodyPr/>
                    <a:lstStyle/>
                    <a:p>
                      <a:pPr 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a:t>
                      </a:r>
                      <a:endParaRPr kumimoji="1" lang="ja-JP" altLang="en-US" dirty="0"/>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期間</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か月  　日間</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rowSpan="2">
                  <a:txBody>
                    <a:bodyPr/>
                    <a:lstStyle/>
                    <a:p>
                      <a:pPr marL="0" indent="0"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0"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（入院料　　　　円）</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marL="0" indent="0"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0"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（入院料　　円）</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vMerge="1">
                  <a:txBody>
                    <a:bodyPr/>
                    <a:lstStyle/>
                    <a:p>
                      <a:endParaRPr kumimoji="1" lang="ja-JP" altLang="en-US"/>
                    </a:p>
                  </a:txBody>
                  <a:tcP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615726242"/>
                  </a:ext>
                </a:extLst>
              </a:tr>
              <a:tr h="351158">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（予定）</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216000" marR="180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905069261"/>
                  </a:ext>
                </a:extLst>
              </a:tr>
            </a:tbl>
          </a:graphicData>
        </a:graphic>
      </p:graphicFrame>
      <p:graphicFrame>
        <p:nvGraphicFramePr>
          <p:cNvPr id="23" name="表 22">
            <a:extLst>
              <a:ext uri="{FF2B5EF4-FFF2-40B4-BE49-F238E27FC236}">
                <a16:creationId xmlns:a16="http://schemas.microsoft.com/office/drawing/2014/main" id="{018A9365-7D07-4A27-863C-091620807B1C}"/>
              </a:ext>
            </a:extLst>
          </p:cNvPr>
          <p:cNvGraphicFramePr>
            <a:graphicFrameLocks noGrp="1"/>
          </p:cNvGraphicFramePr>
          <p:nvPr>
            <p:extLst>
              <p:ext uri="{D42A27DB-BD31-4B8C-83A1-F6EECF244321}">
                <p14:modId xmlns:p14="http://schemas.microsoft.com/office/powerpoint/2010/main" val="4232184065"/>
              </p:ext>
            </p:extLst>
          </p:nvPr>
        </p:nvGraphicFramePr>
        <p:xfrm>
          <a:off x="533571" y="4993004"/>
          <a:ext cx="5792399" cy="2073575"/>
        </p:xfrm>
        <a:graphic>
          <a:graphicData uri="http://schemas.openxmlformats.org/drawingml/2006/table">
            <a:tbl>
              <a:tblPr/>
              <a:tblGrid>
                <a:gridCol w="576410">
                  <a:extLst>
                    <a:ext uri="{9D8B030D-6E8A-4147-A177-3AD203B41FA5}">
                      <a16:colId xmlns:a16="http://schemas.microsoft.com/office/drawing/2014/main" val="422392626"/>
                    </a:ext>
                  </a:extLst>
                </a:gridCol>
                <a:gridCol w="216154">
                  <a:extLst>
                    <a:ext uri="{9D8B030D-6E8A-4147-A177-3AD203B41FA5}">
                      <a16:colId xmlns:a16="http://schemas.microsoft.com/office/drawing/2014/main" val="555043645"/>
                    </a:ext>
                  </a:extLst>
                </a:gridCol>
                <a:gridCol w="396282">
                  <a:extLst>
                    <a:ext uri="{9D8B030D-6E8A-4147-A177-3AD203B41FA5}">
                      <a16:colId xmlns:a16="http://schemas.microsoft.com/office/drawing/2014/main" val="2345962559"/>
                    </a:ext>
                  </a:extLst>
                </a:gridCol>
                <a:gridCol w="219798">
                  <a:extLst>
                    <a:ext uri="{9D8B030D-6E8A-4147-A177-3AD203B41FA5}">
                      <a16:colId xmlns:a16="http://schemas.microsoft.com/office/drawing/2014/main" val="765336786"/>
                    </a:ext>
                  </a:extLst>
                </a:gridCol>
                <a:gridCol w="815459">
                  <a:extLst>
                    <a:ext uri="{9D8B030D-6E8A-4147-A177-3AD203B41FA5}">
                      <a16:colId xmlns:a16="http://schemas.microsoft.com/office/drawing/2014/main" val="3971672884"/>
                    </a:ext>
                  </a:extLst>
                </a:gridCol>
                <a:gridCol w="360256">
                  <a:extLst>
                    <a:ext uri="{9D8B030D-6E8A-4147-A177-3AD203B41FA5}">
                      <a16:colId xmlns:a16="http://schemas.microsoft.com/office/drawing/2014/main" val="3735490906"/>
                    </a:ext>
                  </a:extLst>
                </a:gridCol>
                <a:gridCol w="553897">
                  <a:extLst>
                    <a:ext uri="{9D8B030D-6E8A-4147-A177-3AD203B41FA5}">
                      <a16:colId xmlns:a16="http://schemas.microsoft.com/office/drawing/2014/main" val="2361498887"/>
                    </a:ext>
                  </a:extLst>
                </a:gridCol>
                <a:gridCol w="1030866">
                  <a:extLst>
                    <a:ext uri="{9D8B030D-6E8A-4147-A177-3AD203B41FA5}">
                      <a16:colId xmlns:a16="http://schemas.microsoft.com/office/drawing/2014/main" val="4057488332"/>
                    </a:ext>
                  </a:extLst>
                </a:gridCol>
                <a:gridCol w="1623277">
                  <a:extLst>
                    <a:ext uri="{9D8B030D-6E8A-4147-A177-3AD203B41FA5}">
                      <a16:colId xmlns:a16="http://schemas.microsoft.com/office/drawing/2014/main" val="3126449588"/>
                    </a:ext>
                  </a:extLst>
                </a:gridCol>
              </a:tblGrid>
              <a:tr h="288000">
                <a:tc gridSpan="9">
                  <a:txBody>
                    <a:bodyPr/>
                    <a:lstStyle/>
                    <a:p>
                      <a:pPr algn="l"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上記のとおり（</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入院外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入院）医療を（</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要する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 </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要しない ）と認めます。</a:t>
                      </a:r>
                    </a:p>
                  </a:txBody>
                  <a:tcPr marL="36000" marR="0" marT="0" marB="1800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extLst>
                  <a:ext uri="{0D108BD9-81ED-4DB2-BD59-A6C34878D82A}">
                    <a16:rowId xmlns:a16="http://schemas.microsoft.com/office/drawing/2014/main" val="3692994412"/>
                  </a:ext>
                </a:extLst>
              </a:tr>
              <a:tr h="180000">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gridSpan="2">
                  <a:txBody>
                    <a:bodyPr/>
                    <a:lstStyle/>
                    <a:p>
                      <a:pPr algn="l" fontAlgn="ctr"/>
                      <a:endPar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rgbClr val="000000"/>
                      </a:solidFill>
                      <a:prstDash val="solid"/>
                      <a:round/>
                      <a:headEnd type="none" w="med" len="med"/>
                      <a:tailEnd type="none" w="med" len="med"/>
                    </a:lnT>
                    <a:lnB>
                      <a:noFill/>
                    </a:lnB>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gridSpan="2">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extLst>
                  <a:ext uri="{0D108BD9-81ED-4DB2-BD59-A6C34878D82A}">
                    <a16:rowId xmlns:a16="http://schemas.microsoft.com/office/drawing/2014/main" val="672250118"/>
                  </a:ext>
                </a:extLst>
              </a:tr>
              <a:tr h="180000">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rowSpan="4">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w="6350" cap="flat" cmpd="sng" algn="ctr">
                      <a:solidFill>
                        <a:schemeClr val="tx1"/>
                      </a:solidFill>
                      <a:prstDash val="solid"/>
                      <a:round/>
                      <a:headEnd type="none" w="med" len="med"/>
                      <a:tailEnd type="none" w="med" len="med"/>
                    </a:lnR>
                    <a:lnT w="12700" cmpd="sng">
                      <a:noFill/>
                      <a:prstDash val="soli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280970568"/>
                  </a:ext>
                </a:extLst>
              </a:tr>
              <a:tr h="180000">
                <a:tc rowSpan="3" gridSpan="5">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lnL w="6350" cap="flat" cmpd="sng" algn="ctr">
                      <a:solidFill>
                        <a:srgbClr val="000000"/>
                      </a:solidFill>
                      <a:prstDash val="solid"/>
                      <a:round/>
                      <a:headEnd type="none" w="med" len="med"/>
                      <a:tailEnd type="none" w="med" len="med"/>
                    </a:lnL>
                    <a:lnT w="12700" cmpd="sng">
                      <a:noFill/>
                      <a:prstDash val="solid"/>
                    </a:lnT>
                  </a:tcPr>
                </a:tc>
                <a:tc rowSpan="3" hMerge="1">
                  <a:txBody>
                    <a:bodyPr/>
                    <a:lstStyle/>
                    <a:p>
                      <a:endParaRPr kumimoji="1" lang="ja-JP" altLang="en-US"/>
                    </a:p>
                  </a:txBody>
                  <a:tcPr/>
                </a:tc>
                <a:tc gridSpan="3">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指定医療機関の所在地及び名称</a:t>
                      </a: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lnT w="12700" cmpd="sng">
                      <a:noFill/>
                      <a:prstDash val="solid"/>
                    </a:lnT>
                  </a:tcPr>
                </a:tc>
                <a:tc vMerge="1">
                  <a:txBody>
                    <a:bodyPr/>
                    <a:lstStyle/>
                    <a:p>
                      <a:endParaRPr kumimoji="1" lang="ja-JP" altLang="en-US"/>
                    </a:p>
                  </a:txBody>
                  <a:tcPr/>
                </a:tc>
                <a:extLst>
                  <a:ext uri="{0D108BD9-81ED-4DB2-BD59-A6C34878D82A}">
                    <a16:rowId xmlns:a16="http://schemas.microsoft.com/office/drawing/2014/main" val="3462203728"/>
                  </a:ext>
                </a:extLst>
              </a:tr>
              <a:tr h="180000">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gridSpan="3">
                  <a:txBody>
                    <a:bodyPr/>
                    <a:lstStyle/>
                    <a:p>
                      <a:pPr algn="dist" fontAlgn="ct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院（所）　　　　　　　　　長</a:t>
                      </a: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vMerge="1">
                  <a:txBody>
                    <a:bodyPr/>
                    <a:lstStyle/>
                    <a:p>
                      <a:endParaRPr kumimoji="1" lang="ja-JP" altLang="en-US"/>
                    </a:p>
                  </a:txBody>
                  <a:tcPr/>
                </a:tc>
                <a:extLst>
                  <a:ext uri="{0D108BD9-81ED-4DB2-BD59-A6C34878D82A}">
                    <a16:rowId xmlns:a16="http://schemas.microsoft.com/office/drawing/2014/main" val="2251701749"/>
                  </a:ext>
                </a:extLst>
              </a:tr>
              <a:tr h="180000">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gridSpan="3">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担当医師（診療科名）</a:t>
                      </a: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vMerge="1">
                  <a:txBody>
                    <a:bodyPr/>
                    <a:lstStyle/>
                    <a:p>
                      <a:endParaRPr kumimoji="1" lang="ja-JP" altLang="en-US"/>
                    </a:p>
                  </a:txBody>
                  <a:tcPr/>
                </a:tc>
                <a:extLst>
                  <a:ext uri="{0D108BD9-81ED-4DB2-BD59-A6C34878D82A}">
                    <a16:rowId xmlns:a16="http://schemas.microsoft.com/office/drawing/2014/main" val="1253880620"/>
                  </a:ext>
                </a:extLst>
              </a:tr>
              <a:tr h="885575">
                <a:tc gridSpan="4">
                  <a:txBody>
                    <a:bodyPr/>
                    <a:lstStyle/>
                    <a:p>
                      <a:pPr algn="dist"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嘱託医の意見</a:t>
                      </a:r>
                    </a:p>
                  </a:txBody>
                  <a:tcPr marL="72000" marR="72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gridSpan="5">
                  <a:txBody>
                    <a:bodyPr/>
                    <a:lstStyle/>
                    <a:p>
                      <a:pPr algn="l" fontAlgn="t"/>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承認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不承認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本庁協議</a:t>
                      </a:r>
                      <a:b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期間</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月</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  1</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4</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5</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6</a:t>
                      </a:r>
                      <a:b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詳細意見</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tcPr>
                </a:tc>
                <a:extLst>
                  <a:ext uri="{0D108BD9-81ED-4DB2-BD59-A6C34878D82A}">
                    <a16:rowId xmlns:a16="http://schemas.microsoft.com/office/drawing/2014/main" val="1133464538"/>
                  </a:ext>
                </a:extLst>
              </a:tr>
            </a:tbl>
          </a:graphicData>
        </a:graphic>
      </p:graphicFrame>
      <p:sp>
        <p:nvSpPr>
          <p:cNvPr id="24" name="正方形/長方形 23">
            <a:extLst>
              <a:ext uri="{FF2B5EF4-FFF2-40B4-BE49-F238E27FC236}">
                <a16:creationId xmlns:a16="http://schemas.microsoft.com/office/drawing/2014/main" id="{1680762F-EA66-4FCF-928D-0AE4670C7FC4}"/>
              </a:ext>
            </a:extLst>
          </p:cNvPr>
          <p:cNvSpPr/>
          <p:nvPr/>
        </p:nvSpPr>
        <p:spPr>
          <a:xfrm>
            <a:off x="720476" y="5301086"/>
            <a:ext cx="941234" cy="13922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5" name="正方形/長方形 24">
            <a:extLst>
              <a:ext uri="{FF2B5EF4-FFF2-40B4-BE49-F238E27FC236}">
                <a16:creationId xmlns:a16="http://schemas.microsoft.com/office/drawing/2014/main" id="{53938BC4-5307-44FC-AF30-84B75D343B23}"/>
              </a:ext>
            </a:extLst>
          </p:cNvPr>
          <p:cNvSpPr/>
          <p:nvPr/>
        </p:nvSpPr>
        <p:spPr>
          <a:xfrm>
            <a:off x="1687910" y="5301086"/>
            <a:ext cx="704479" cy="13922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6" name="正方形/長方形 25">
            <a:extLst>
              <a:ext uri="{FF2B5EF4-FFF2-40B4-BE49-F238E27FC236}">
                <a16:creationId xmlns:a16="http://schemas.microsoft.com/office/drawing/2014/main" id="{AB95C7FF-F517-46F3-A025-2FB58AE2CFA3}"/>
              </a:ext>
            </a:extLst>
          </p:cNvPr>
          <p:cNvSpPr/>
          <p:nvPr/>
        </p:nvSpPr>
        <p:spPr>
          <a:xfrm>
            <a:off x="1687911" y="5483966"/>
            <a:ext cx="628064" cy="13922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宛先氏名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7" name="正方形/長方形 26">
            <a:extLst>
              <a:ext uri="{FF2B5EF4-FFF2-40B4-BE49-F238E27FC236}">
                <a16:creationId xmlns:a16="http://schemas.microsoft.com/office/drawing/2014/main" id="{E62410A4-A919-4C95-8252-4F724D0FCE72}"/>
              </a:ext>
            </a:extLst>
          </p:cNvPr>
          <p:cNvSpPr/>
          <p:nvPr/>
        </p:nvSpPr>
        <p:spPr>
          <a:xfrm>
            <a:off x="3635204" y="5301086"/>
            <a:ext cx="129239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28" name="正方形/長方形 27">
            <a:extLst>
              <a:ext uri="{FF2B5EF4-FFF2-40B4-BE49-F238E27FC236}">
                <a16:creationId xmlns:a16="http://schemas.microsoft.com/office/drawing/2014/main" id="{C094CD04-F805-4406-9F31-ECC5F5F1EDB4}"/>
              </a:ext>
            </a:extLst>
          </p:cNvPr>
          <p:cNvSpPr/>
          <p:nvPr/>
        </p:nvSpPr>
        <p:spPr>
          <a:xfrm>
            <a:off x="2717227" y="5483966"/>
            <a:ext cx="362341" cy="13922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敬称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6" name="大かっこ 45">
            <a:extLst>
              <a:ext uri="{FF2B5EF4-FFF2-40B4-BE49-F238E27FC236}">
                <a16:creationId xmlns:a16="http://schemas.microsoft.com/office/drawing/2014/main" id="{00000000-0008-0000-0100-000002000000}"/>
              </a:ext>
            </a:extLst>
          </p:cNvPr>
          <p:cNvSpPr/>
          <p:nvPr/>
        </p:nvSpPr>
        <p:spPr>
          <a:xfrm>
            <a:off x="4487203" y="2272847"/>
            <a:ext cx="740565" cy="192842"/>
          </a:xfrm>
          <a:prstGeom prst="bracketPair">
            <a:avLst/>
          </a:prstGeom>
          <a:noFill/>
          <a:ln w="12700">
            <a:solidFill>
              <a:sysClr val="windowText" lastClr="000000"/>
            </a:solidFill>
          </a:ln>
        </p:spPr>
        <p:style>
          <a:lnRef idx="1">
            <a:schemeClr val="accent1"/>
          </a:lnRef>
          <a:fillRef idx="0">
            <a:schemeClr val="accent1"/>
          </a:fillRef>
          <a:effectRef idx="0">
            <a:schemeClr val="accent1"/>
          </a:effectRef>
          <a:fontRef idx="minor">
            <a:schemeClr val="tx1"/>
          </a:fontRef>
        </p:style>
        <p:txBody>
          <a:bodyPr rtlCol="0" anchor="t"/>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algn="l"/>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47" name="正方形/長方形 46">
            <a:extLst>
              <a:ext uri="{FF2B5EF4-FFF2-40B4-BE49-F238E27FC236}">
                <a16:creationId xmlns:a16="http://schemas.microsoft.com/office/drawing/2014/main" id="{85833A7C-90E8-4267-91C2-734B3EA89B8D}"/>
              </a:ext>
            </a:extLst>
          </p:cNvPr>
          <p:cNvSpPr/>
          <p:nvPr/>
        </p:nvSpPr>
        <p:spPr>
          <a:xfrm>
            <a:off x="592390" y="9500243"/>
            <a:ext cx="588710"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48" name="正方形/長方形 47">
            <a:extLst>
              <a:ext uri="{FF2B5EF4-FFF2-40B4-BE49-F238E27FC236}">
                <a16:creationId xmlns:a16="http://schemas.microsoft.com/office/drawing/2014/main" id="{FE49D43B-EB1E-49EA-B6CF-A404A248B6CF}"/>
              </a:ext>
            </a:extLst>
          </p:cNvPr>
          <p:cNvSpPr/>
          <p:nvPr/>
        </p:nvSpPr>
        <p:spPr>
          <a:xfrm>
            <a:off x="5203348" y="9500243"/>
            <a:ext cx="1116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要否意見書発行番号</a:t>
            </a:r>
          </a:p>
        </p:txBody>
      </p:sp>
      <p:sp>
        <p:nvSpPr>
          <p:cNvPr id="49" name="正方形/長方形 48">
            <a:extLst>
              <a:ext uri="{FF2B5EF4-FFF2-40B4-BE49-F238E27FC236}">
                <a16:creationId xmlns:a16="http://schemas.microsoft.com/office/drawing/2014/main" id="{B7C4CCB6-5E70-4E0D-9F2C-3162B008BCDD}"/>
              </a:ext>
            </a:extLst>
          </p:cNvPr>
          <p:cNvSpPr/>
          <p:nvPr/>
        </p:nvSpPr>
        <p:spPr>
          <a:xfrm>
            <a:off x="517538" y="9673495"/>
            <a:ext cx="1336386"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二次元コード・バーコード</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graphicFrame>
        <p:nvGraphicFramePr>
          <p:cNvPr id="64" name="表 63">
            <a:extLst>
              <a:ext uri="{FF2B5EF4-FFF2-40B4-BE49-F238E27FC236}">
                <a16:creationId xmlns:a16="http://schemas.microsoft.com/office/drawing/2014/main" id="{A13FCC82-3DAD-48F0-B5B1-A7B053BBE7FD}"/>
              </a:ext>
            </a:extLst>
          </p:cNvPr>
          <p:cNvGraphicFramePr>
            <a:graphicFrameLocks noGrp="1"/>
          </p:cNvGraphicFramePr>
          <p:nvPr>
            <p:extLst>
              <p:ext uri="{D42A27DB-BD31-4B8C-83A1-F6EECF244321}">
                <p14:modId xmlns:p14="http://schemas.microsoft.com/office/powerpoint/2010/main" val="2872534952"/>
              </p:ext>
            </p:extLst>
          </p:nvPr>
        </p:nvGraphicFramePr>
        <p:xfrm>
          <a:off x="532030" y="7066579"/>
          <a:ext cx="5792396" cy="2391480"/>
        </p:xfrm>
        <a:graphic>
          <a:graphicData uri="http://schemas.openxmlformats.org/drawingml/2006/table">
            <a:tbl>
              <a:tblPr/>
              <a:tblGrid>
                <a:gridCol w="232248">
                  <a:extLst>
                    <a:ext uri="{9D8B030D-6E8A-4147-A177-3AD203B41FA5}">
                      <a16:colId xmlns:a16="http://schemas.microsoft.com/office/drawing/2014/main" val="628685064"/>
                    </a:ext>
                  </a:extLst>
                </a:gridCol>
                <a:gridCol w="331784">
                  <a:extLst>
                    <a:ext uri="{9D8B030D-6E8A-4147-A177-3AD203B41FA5}">
                      <a16:colId xmlns:a16="http://schemas.microsoft.com/office/drawing/2014/main" val="776506312"/>
                    </a:ext>
                  </a:extLst>
                </a:gridCol>
                <a:gridCol w="541915">
                  <a:extLst>
                    <a:ext uri="{9D8B030D-6E8A-4147-A177-3AD203B41FA5}">
                      <a16:colId xmlns:a16="http://schemas.microsoft.com/office/drawing/2014/main" val="1849200971"/>
                    </a:ext>
                  </a:extLst>
                </a:gridCol>
                <a:gridCol w="215659">
                  <a:extLst>
                    <a:ext uri="{9D8B030D-6E8A-4147-A177-3AD203B41FA5}">
                      <a16:colId xmlns:a16="http://schemas.microsoft.com/office/drawing/2014/main" val="3155935998"/>
                    </a:ext>
                  </a:extLst>
                </a:gridCol>
                <a:gridCol w="879229">
                  <a:extLst>
                    <a:ext uri="{9D8B030D-6E8A-4147-A177-3AD203B41FA5}">
                      <a16:colId xmlns:a16="http://schemas.microsoft.com/office/drawing/2014/main" val="1534861694"/>
                    </a:ext>
                  </a:extLst>
                </a:gridCol>
                <a:gridCol w="340079">
                  <a:extLst>
                    <a:ext uri="{9D8B030D-6E8A-4147-A177-3AD203B41FA5}">
                      <a16:colId xmlns:a16="http://schemas.microsoft.com/office/drawing/2014/main" val="1793940357"/>
                    </a:ext>
                  </a:extLst>
                </a:gridCol>
                <a:gridCol w="597211">
                  <a:extLst>
                    <a:ext uri="{9D8B030D-6E8A-4147-A177-3AD203B41FA5}">
                      <a16:colId xmlns:a16="http://schemas.microsoft.com/office/drawing/2014/main" val="1214167601"/>
                    </a:ext>
                  </a:extLst>
                </a:gridCol>
                <a:gridCol w="398141">
                  <a:extLst>
                    <a:ext uri="{9D8B030D-6E8A-4147-A177-3AD203B41FA5}">
                      <a16:colId xmlns:a16="http://schemas.microsoft.com/office/drawing/2014/main" val="476858108"/>
                    </a:ext>
                  </a:extLst>
                </a:gridCol>
                <a:gridCol w="356668">
                  <a:extLst>
                    <a:ext uri="{9D8B030D-6E8A-4147-A177-3AD203B41FA5}">
                      <a16:colId xmlns:a16="http://schemas.microsoft.com/office/drawing/2014/main" val="2286264327"/>
                    </a:ext>
                  </a:extLst>
                </a:gridCol>
                <a:gridCol w="356668">
                  <a:extLst>
                    <a:ext uri="{9D8B030D-6E8A-4147-A177-3AD203B41FA5}">
                      <a16:colId xmlns:a16="http://schemas.microsoft.com/office/drawing/2014/main" val="2842123772"/>
                    </a:ext>
                  </a:extLst>
                </a:gridCol>
                <a:gridCol w="356668">
                  <a:extLst>
                    <a:ext uri="{9D8B030D-6E8A-4147-A177-3AD203B41FA5}">
                      <a16:colId xmlns:a16="http://schemas.microsoft.com/office/drawing/2014/main" val="2642615776"/>
                    </a:ext>
                  </a:extLst>
                </a:gridCol>
                <a:gridCol w="414730">
                  <a:extLst>
                    <a:ext uri="{9D8B030D-6E8A-4147-A177-3AD203B41FA5}">
                      <a16:colId xmlns:a16="http://schemas.microsoft.com/office/drawing/2014/main" val="3953797827"/>
                    </a:ext>
                  </a:extLst>
                </a:gridCol>
                <a:gridCol w="257132">
                  <a:extLst>
                    <a:ext uri="{9D8B030D-6E8A-4147-A177-3AD203B41FA5}">
                      <a16:colId xmlns:a16="http://schemas.microsoft.com/office/drawing/2014/main" val="3612706605"/>
                    </a:ext>
                  </a:extLst>
                </a:gridCol>
                <a:gridCol w="257132">
                  <a:extLst>
                    <a:ext uri="{9D8B030D-6E8A-4147-A177-3AD203B41FA5}">
                      <a16:colId xmlns:a16="http://schemas.microsoft.com/office/drawing/2014/main" val="4162092518"/>
                    </a:ext>
                  </a:extLst>
                </a:gridCol>
                <a:gridCol w="257132">
                  <a:extLst>
                    <a:ext uri="{9D8B030D-6E8A-4147-A177-3AD203B41FA5}">
                      <a16:colId xmlns:a16="http://schemas.microsoft.com/office/drawing/2014/main" val="3403486581"/>
                    </a:ext>
                  </a:extLst>
                </a:gridCol>
              </a:tblGrid>
              <a:tr h="180000">
                <a:tc gridSpan="3">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発行年月日</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3">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　　月　　日 </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9">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診察料・検査料請求書</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704294856"/>
                  </a:ext>
                </a:extLst>
              </a:tr>
              <a:tr h="180000">
                <a:tc gridSpan="3">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受理年月日</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3">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　　月　　日 </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9">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08687208"/>
                  </a:ext>
                </a:extLst>
              </a:tr>
              <a:tr h="180000">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a:noFill/>
                    </a:lnB>
                  </a:tcPr>
                </a:tc>
                <a:tc>
                  <a:txBody>
                    <a:bodyPr/>
                    <a:lstStyle/>
                    <a:p>
                      <a:pPr algn="l" fontAlgn="ctr"/>
                      <a:endPar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tcPr>
                </a:tc>
                <a:tc hMerge="1">
                  <a:txBody>
                    <a:bodyPr/>
                    <a:lstStyle/>
                    <a:p>
                      <a:endParaRPr kumimoji="1" lang="ja-JP" altLang="en-US"/>
                    </a:p>
                  </a:txBody>
                  <a:tcPr/>
                </a:tc>
                <a:tc>
                  <a:txBody>
                    <a:bodyPr/>
                    <a:lstStyle/>
                    <a:p>
                      <a:pPr algn="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1360384069"/>
                  </a:ext>
                </a:extLst>
              </a:tr>
              <a:tr h="100261">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2614859387"/>
                  </a:ext>
                </a:extLst>
              </a:tr>
              <a:tr h="180000">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gridSpan="10">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指定医療機関の所在地及び名称</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807563212"/>
                  </a:ext>
                </a:extLst>
              </a:tr>
              <a:tr h="0">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gridSpan="10">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指定医療機関の長又は開設者氏名</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071892957"/>
                  </a:ext>
                </a:extLst>
              </a:tr>
              <a:tr h="0">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w="6350" cap="flat" cmpd="sng" algn="ctr">
                      <a:solidFill>
                        <a:schemeClr val="tx1"/>
                      </a:solidFill>
                      <a:prstDash val="solid"/>
                      <a:round/>
                      <a:headEnd type="none" w="med" len="med"/>
                      <a:tailEnd type="none" w="med" len="med"/>
                    </a:lnB>
                  </a:tcPr>
                </a:tc>
                <a:tc gridSpan="6">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下記のとおり請求します。</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rgbClr val="000000"/>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rgbClr val="000000"/>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5965915"/>
                  </a:ext>
                </a:extLst>
              </a:tr>
              <a:tr h="360000">
                <a:tc gridSpan="4">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この券による</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診察年月日</a:t>
                      </a:r>
                    </a:p>
                  </a:txBody>
                  <a:tcPr marL="72000" marR="7200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324000" marR="144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受診者氏名</a:t>
                      </a:r>
                    </a:p>
                  </a:txBody>
                  <a:tcPr marL="3600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kumimoji="1" lang="ja-JP" altLang="en-US"/>
                    </a:p>
                  </a:txBody>
                  <a:tcPr/>
                </a:tc>
                <a:tc gridSpan="7">
                  <a:txBody>
                    <a:bodyPr/>
                    <a:lstStyle/>
                    <a:p>
                      <a:pPr algn="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歳）</a:t>
                      </a:r>
                    </a:p>
                  </a:txBody>
                  <a:tcPr marL="0" marR="36000" marT="0" marB="36000" anchor="b">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160826"/>
                  </a:ext>
                </a:extLst>
              </a:tr>
              <a:tr h="180000">
                <a:tc rowSpan="4">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請求額</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診察料</a:t>
                      </a:r>
                    </a:p>
                  </a:txBody>
                  <a:tcPr marL="72000" marR="72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tcPr>
                </a:tc>
                <a:tc h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初・再点</a:t>
                      </a:r>
                    </a:p>
                  </a:txBody>
                  <a:tcPr marL="108000" marR="108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tcPr>
                </a:tc>
                <a:tc hMerge="1">
                  <a:txBody>
                    <a:bodyPr/>
                    <a:lstStyle/>
                    <a:p>
                      <a:endParaRPr kumimoji="1" lang="ja-JP" altLang="en-US"/>
                    </a:p>
                  </a:txBody>
                  <a:tcPr/>
                </a:tc>
                <a:tc rowSpan="3" gridSpan="10">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（検査名）</a:t>
                      </a: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extLst>
                  <a:ext uri="{0D108BD9-81ED-4DB2-BD59-A6C34878D82A}">
                    <a16:rowId xmlns:a16="http://schemas.microsoft.com/office/drawing/2014/main" val="2146293146"/>
                  </a:ext>
                </a:extLst>
              </a:tr>
              <a:tr h="180000">
                <a:tc v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0" marR="1015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gridSpan="2">
                  <a:txBody>
                    <a:bodyPr/>
                    <a:lstStyle/>
                    <a:p>
                      <a:pPr algn="r"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0" marR="1015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gridSpan="10"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4283191925"/>
                  </a:ext>
                </a:extLst>
              </a:tr>
              <a:tr h="180000">
                <a:tc v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0" marR="1015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r"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0" marR="1015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10"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346439129"/>
                  </a:ext>
                </a:extLst>
              </a:tr>
              <a:tr h="360000">
                <a:tc vMerge="1">
                  <a:txBody>
                    <a:bodyPr/>
                    <a:lstStyle/>
                    <a:p>
                      <a:endParaRPr kumimoji="1" lang="ja-JP" altLang="en-US"/>
                    </a:p>
                  </a:txBody>
                  <a:tcPr/>
                </a:tc>
                <a:tc gridSpan="2">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合計</a:t>
                      </a:r>
                    </a:p>
                  </a:txBody>
                  <a:tcPr marL="3600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点</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ctr" fontAlgn="ct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社保等負担額</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差引計</a:t>
                      </a:r>
                    </a:p>
                  </a:txBody>
                  <a:tcPr marL="36000" marR="36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4">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 </a:t>
                      </a:r>
                    </a:p>
                  </a:txBody>
                  <a:tcPr marL="0" marR="36000" marT="0" marB="0" anchor="ctr">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625103724"/>
                  </a:ext>
                </a:extLst>
              </a:tr>
            </a:tbl>
          </a:graphicData>
        </a:graphic>
      </p:graphicFrame>
      <p:sp>
        <p:nvSpPr>
          <p:cNvPr id="65" name="正方形/長方形 64">
            <a:extLst>
              <a:ext uri="{FF2B5EF4-FFF2-40B4-BE49-F238E27FC236}">
                <a16:creationId xmlns:a16="http://schemas.microsoft.com/office/drawing/2014/main" id="{0C6970EB-D2F2-44C9-8703-5F9BC8ACB008}"/>
              </a:ext>
            </a:extLst>
          </p:cNvPr>
          <p:cNvSpPr/>
          <p:nvPr/>
        </p:nvSpPr>
        <p:spPr>
          <a:xfrm>
            <a:off x="659788" y="7446039"/>
            <a:ext cx="950916"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6" name="正方形/長方形 65">
            <a:extLst>
              <a:ext uri="{FF2B5EF4-FFF2-40B4-BE49-F238E27FC236}">
                <a16:creationId xmlns:a16="http://schemas.microsoft.com/office/drawing/2014/main" id="{08F1FC92-926F-4BFA-B74E-5F1562AF4E14}"/>
              </a:ext>
            </a:extLst>
          </p:cNvPr>
          <p:cNvSpPr/>
          <p:nvPr/>
        </p:nvSpPr>
        <p:spPr>
          <a:xfrm>
            <a:off x="1637382" y="7446039"/>
            <a:ext cx="703993"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宛先役職名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7" name="正方形/長方形 66">
            <a:extLst>
              <a:ext uri="{FF2B5EF4-FFF2-40B4-BE49-F238E27FC236}">
                <a16:creationId xmlns:a16="http://schemas.microsoft.com/office/drawing/2014/main" id="{4E6197ED-8EFF-469D-AE03-F957A24FA4F7}"/>
              </a:ext>
            </a:extLst>
          </p:cNvPr>
          <p:cNvSpPr/>
          <p:nvPr/>
        </p:nvSpPr>
        <p:spPr>
          <a:xfrm>
            <a:off x="1637382" y="7609043"/>
            <a:ext cx="59421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宛先氏名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8" name="正方形/長方形 67">
            <a:extLst>
              <a:ext uri="{FF2B5EF4-FFF2-40B4-BE49-F238E27FC236}">
                <a16:creationId xmlns:a16="http://schemas.microsoft.com/office/drawing/2014/main" id="{451C8261-373F-4C71-A972-02C53A424B46}"/>
              </a:ext>
            </a:extLst>
          </p:cNvPr>
          <p:cNvSpPr/>
          <p:nvPr/>
        </p:nvSpPr>
        <p:spPr>
          <a:xfrm>
            <a:off x="2655942" y="7619666"/>
            <a:ext cx="38528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敬称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0" name="正方形/長方形 69">
            <a:extLst>
              <a:ext uri="{FF2B5EF4-FFF2-40B4-BE49-F238E27FC236}">
                <a16:creationId xmlns:a16="http://schemas.microsoft.com/office/drawing/2014/main" id="{703B0EA0-9DB4-4206-B988-981F38325600}"/>
              </a:ext>
            </a:extLst>
          </p:cNvPr>
          <p:cNvSpPr/>
          <p:nvPr/>
        </p:nvSpPr>
        <p:spPr>
          <a:xfrm>
            <a:off x="6336276" y="7066579"/>
            <a:ext cx="228066" cy="2235627"/>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発行取扱者　　　　　　　　　　　　　　</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2" name="正方形/長方形 51">
            <a:extLst>
              <a:ext uri="{FF2B5EF4-FFF2-40B4-BE49-F238E27FC236}">
                <a16:creationId xmlns:a16="http://schemas.microsoft.com/office/drawing/2014/main" id="{C301E5BB-C85F-47B6-BA15-8A920218F933}"/>
              </a:ext>
            </a:extLst>
          </p:cNvPr>
          <p:cNvSpPr/>
          <p:nvPr/>
        </p:nvSpPr>
        <p:spPr>
          <a:xfrm>
            <a:off x="1181034" y="9500243"/>
            <a:ext cx="90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CN" altLang="en-US" sz="900" dirty="0">
                <a:solidFill>
                  <a:schemeClr val="tx1"/>
                </a:solidFill>
                <a:latin typeface="ＭＳ Ｐゴシック" panose="020B0600070205080204" pitchFamily="50" charset="-128"/>
                <a:ea typeface="ＭＳ Ｐゴシック" panose="020B0600070205080204" pitchFamily="50" charset="-128"/>
              </a:rPr>
              <a:t>地区担当員名</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3" name="正方形/長方形 52">
            <a:extLst>
              <a:ext uri="{FF2B5EF4-FFF2-40B4-BE49-F238E27FC236}">
                <a16:creationId xmlns:a16="http://schemas.microsoft.com/office/drawing/2014/main" id="{F9061DAD-E2C6-411F-97AF-294B897F5DF1}"/>
              </a:ext>
            </a:extLst>
          </p:cNvPr>
          <p:cNvSpPr/>
          <p:nvPr/>
        </p:nvSpPr>
        <p:spPr>
          <a:xfrm>
            <a:off x="6364836" y="7846703"/>
            <a:ext cx="184010" cy="8858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CN" altLang="en-US" sz="900" dirty="0">
                <a:solidFill>
                  <a:schemeClr val="tx1"/>
                </a:solidFill>
                <a:latin typeface="ＭＳ Ｐゴシック" panose="020B0600070205080204" pitchFamily="50" charset="-128"/>
                <a:ea typeface="ＭＳ Ｐゴシック" panose="020B0600070205080204" pitchFamily="50" charset="-128"/>
              </a:rPr>
              <a:t>発行取扱者</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 name="テキスト ボックス 1">
            <a:extLst>
              <a:ext uri="{FF2B5EF4-FFF2-40B4-BE49-F238E27FC236}">
                <a16:creationId xmlns:a16="http://schemas.microsoft.com/office/drawing/2014/main" id="{64A6C054-F33B-41ED-8F04-71F8A1CE41AA}"/>
              </a:ext>
            </a:extLst>
          </p:cNvPr>
          <p:cNvSpPr txBox="1"/>
          <p:nvPr/>
        </p:nvSpPr>
        <p:spPr>
          <a:xfrm>
            <a:off x="1819519" y="1211237"/>
            <a:ext cx="778287"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（カナ）</a:t>
            </a:r>
          </a:p>
        </p:txBody>
      </p:sp>
      <p:sp>
        <p:nvSpPr>
          <p:cNvPr id="51" name="テキスト ボックス 50">
            <a:extLst>
              <a:ext uri="{FF2B5EF4-FFF2-40B4-BE49-F238E27FC236}">
                <a16:creationId xmlns:a16="http://schemas.microsoft.com/office/drawing/2014/main" id="{CECF4E5D-F43D-4627-B9E6-93577A7869DB}"/>
              </a:ext>
            </a:extLst>
          </p:cNvPr>
          <p:cNvSpPr txBox="1"/>
          <p:nvPr/>
        </p:nvSpPr>
        <p:spPr>
          <a:xfrm>
            <a:off x="1797058" y="1060237"/>
            <a:ext cx="778287"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（住所）</a:t>
            </a:r>
          </a:p>
        </p:txBody>
      </p:sp>
      <p:sp>
        <p:nvSpPr>
          <p:cNvPr id="50" name="テキスト ボックス 49">
            <a:extLst>
              <a:ext uri="{FF2B5EF4-FFF2-40B4-BE49-F238E27FC236}">
                <a16:creationId xmlns:a16="http://schemas.microsoft.com/office/drawing/2014/main" id="{4911AB04-2C4F-4D45-BF20-DD0FCEC45130}"/>
              </a:ext>
            </a:extLst>
          </p:cNvPr>
          <p:cNvSpPr txBox="1"/>
          <p:nvPr/>
        </p:nvSpPr>
        <p:spPr>
          <a:xfrm>
            <a:off x="3156731" y="10952"/>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（表面）</a:t>
            </a:r>
          </a:p>
        </p:txBody>
      </p:sp>
      <p:sp>
        <p:nvSpPr>
          <p:cNvPr id="54" name="正方形/長方形 53">
            <a:extLst>
              <a:ext uri="{FF2B5EF4-FFF2-40B4-BE49-F238E27FC236}">
                <a16:creationId xmlns:a16="http://schemas.microsoft.com/office/drawing/2014/main" id="{D9A3C2BC-91FF-4700-9358-DD9650282AD5}"/>
              </a:ext>
            </a:extLst>
          </p:cNvPr>
          <p:cNvSpPr/>
          <p:nvPr/>
        </p:nvSpPr>
        <p:spPr>
          <a:xfrm>
            <a:off x="682689" y="1396718"/>
            <a:ext cx="797066"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医療の開始年月日</a:t>
            </a:r>
          </a:p>
        </p:txBody>
      </p:sp>
      <p:sp>
        <p:nvSpPr>
          <p:cNvPr id="55" name="正方形/長方形 54">
            <a:extLst>
              <a:ext uri="{FF2B5EF4-FFF2-40B4-BE49-F238E27FC236}">
                <a16:creationId xmlns:a16="http://schemas.microsoft.com/office/drawing/2014/main" id="{D7236179-0E02-48E9-8D4B-99DA9A7F7BC6}"/>
              </a:ext>
            </a:extLst>
          </p:cNvPr>
          <p:cNvSpPr/>
          <p:nvPr/>
        </p:nvSpPr>
        <p:spPr>
          <a:xfrm>
            <a:off x="2315975" y="1386385"/>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6" name="正方形/長方形 55">
            <a:extLst>
              <a:ext uri="{FF2B5EF4-FFF2-40B4-BE49-F238E27FC236}">
                <a16:creationId xmlns:a16="http://schemas.microsoft.com/office/drawing/2014/main" id="{9FC0AD88-AF0A-4A32-AE25-85E0546B6B9D}"/>
              </a:ext>
            </a:extLst>
          </p:cNvPr>
          <p:cNvSpPr/>
          <p:nvPr/>
        </p:nvSpPr>
        <p:spPr>
          <a:xfrm>
            <a:off x="4767918" y="1389872"/>
            <a:ext cx="2322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600" dirty="0">
                <a:solidFill>
                  <a:schemeClr val="tx1"/>
                </a:solidFill>
                <a:latin typeface="ＭＳ Ｐゴシック" panose="020B0600070205080204" pitchFamily="50" charset="-128"/>
                <a:ea typeface="ＭＳ Ｐゴシック" panose="020B0600070205080204" pitchFamily="50" charset="-128"/>
              </a:rPr>
              <a:t>年齢</a:t>
            </a:r>
            <a:endParaRPr kumimoji="1" lang="en-US" altLang="ja-JP" sz="600" dirty="0">
              <a:solidFill>
                <a:schemeClr val="tx1"/>
              </a:solidFill>
              <a:latin typeface="ＭＳ Ｐゴシック" panose="020B0600070205080204" pitchFamily="50" charset="-128"/>
              <a:ea typeface="ＭＳ Ｐゴシック" panose="020B0600070205080204" pitchFamily="50" charset="-128"/>
            </a:endParaRPr>
          </a:p>
        </p:txBody>
      </p:sp>
      <p:sp>
        <p:nvSpPr>
          <p:cNvPr id="57" name="正方形/長方形 56">
            <a:extLst>
              <a:ext uri="{FF2B5EF4-FFF2-40B4-BE49-F238E27FC236}">
                <a16:creationId xmlns:a16="http://schemas.microsoft.com/office/drawing/2014/main" id="{B3B302CD-497A-492D-8280-D52AED423D4D}"/>
              </a:ext>
            </a:extLst>
          </p:cNvPr>
          <p:cNvSpPr/>
          <p:nvPr/>
        </p:nvSpPr>
        <p:spPr>
          <a:xfrm>
            <a:off x="4661909" y="1643398"/>
            <a:ext cx="66732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58" name="正方形/長方形 57">
            <a:extLst>
              <a:ext uri="{FF2B5EF4-FFF2-40B4-BE49-F238E27FC236}">
                <a16:creationId xmlns:a16="http://schemas.microsoft.com/office/drawing/2014/main" id="{77442B70-FEBB-4DC5-8A83-36455C0D69D2}"/>
              </a:ext>
            </a:extLst>
          </p:cNvPr>
          <p:cNvSpPr/>
          <p:nvPr/>
        </p:nvSpPr>
        <p:spPr>
          <a:xfrm>
            <a:off x="3632001" y="7371079"/>
            <a:ext cx="129239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59" name="正方形/長方形 58">
            <a:extLst>
              <a:ext uri="{FF2B5EF4-FFF2-40B4-BE49-F238E27FC236}">
                <a16:creationId xmlns:a16="http://schemas.microsoft.com/office/drawing/2014/main" id="{D8FEA377-485A-4D97-A8C1-F46B33FD04A0}"/>
              </a:ext>
            </a:extLst>
          </p:cNvPr>
          <p:cNvSpPr/>
          <p:nvPr/>
        </p:nvSpPr>
        <p:spPr>
          <a:xfrm>
            <a:off x="4163202" y="8289612"/>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0" name="正方形/長方形 59">
            <a:extLst>
              <a:ext uri="{FF2B5EF4-FFF2-40B4-BE49-F238E27FC236}">
                <a16:creationId xmlns:a16="http://schemas.microsoft.com/office/drawing/2014/main" id="{208886A0-84ED-4102-ACC6-7041AE6C5ED0}"/>
              </a:ext>
            </a:extLst>
          </p:cNvPr>
          <p:cNvSpPr/>
          <p:nvPr/>
        </p:nvSpPr>
        <p:spPr>
          <a:xfrm>
            <a:off x="5854207" y="8380073"/>
            <a:ext cx="2322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600" dirty="0">
                <a:solidFill>
                  <a:schemeClr val="tx1"/>
                </a:solidFill>
                <a:latin typeface="ＭＳ Ｐゴシック" panose="020B0600070205080204" pitchFamily="50" charset="-128"/>
                <a:ea typeface="ＭＳ Ｐゴシック" panose="020B0600070205080204" pitchFamily="50" charset="-128"/>
              </a:rPr>
              <a:t>年齢</a:t>
            </a:r>
            <a:endParaRPr kumimoji="1" lang="en-US" altLang="ja-JP" sz="600" dirty="0">
              <a:solidFill>
                <a:schemeClr val="tx1"/>
              </a:solidFill>
              <a:latin typeface="ＭＳ Ｐゴシック" panose="020B0600070205080204" pitchFamily="50" charset="-128"/>
              <a:ea typeface="ＭＳ Ｐゴシック" panose="020B0600070205080204" pitchFamily="50" charset="-128"/>
            </a:endParaRPr>
          </a:p>
        </p:txBody>
      </p:sp>
      <p:sp>
        <p:nvSpPr>
          <p:cNvPr id="61" name="正方形/長方形 60">
            <a:extLst>
              <a:ext uri="{FF2B5EF4-FFF2-40B4-BE49-F238E27FC236}">
                <a16:creationId xmlns:a16="http://schemas.microsoft.com/office/drawing/2014/main" id="{D257B17E-1020-4C04-AFE7-EFA2F95BD5FF}"/>
              </a:ext>
            </a:extLst>
          </p:cNvPr>
          <p:cNvSpPr/>
          <p:nvPr/>
        </p:nvSpPr>
        <p:spPr>
          <a:xfrm>
            <a:off x="4857485" y="5670386"/>
            <a:ext cx="88609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医療機関所在地</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62" name="正方形/長方形 61">
            <a:extLst>
              <a:ext uri="{FF2B5EF4-FFF2-40B4-BE49-F238E27FC236}">
                <a16:creationId xmlns:a16="http://schemas.microsoft.com/office/drawing/2014/main" id="{AE9A05D2-E04B-4112-A8FD-25F5A29237C8}"/>
              </a:ext>
            </a:extLst>
          </p:cNvPr>
          <p:cNvSpPr/>
          <p:nvPr/>
        </p:nvSpPr>
        <p:spPr>
          <a:xfrm>
            <a:off x="5807177" y="5670386"/>
            <a:ext cx="345863"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名称</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63" name="正方形/長方形 62">
            <a:extLst>
              <a:ext uri="{FF2B5EF4-FFF2-40B4-BE49-F238E27FC236}">
                <a16:creationId xmlns:a16="http://schemas.microsoft.com/office/drawing/2014/main" id="{340825DD-F6DB-4F5C-9194-407BF2B2E80B}"/>
              </a:ext>
            </a:extLst>
          </p:cNvPr>
          <p:cNvSpPr/>
          <p:nvPr/>
        </p:nvSpPr>
        <p:spPr>
          <a:xfrm>
            <a:off x="4851911" y="7752267"/>
            <a:ext cx="88609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医療機関所在地</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69" name="正方形/長方形 68">
            <a:extLst>
              <a:ext uri="{FF2B5EF4-FFF2-40B4-BE49-F238E27FC236}">
                <a16:creationId xmlns:a16="http://schemas.microsoft.com/office/drawing/2014/main" id="{59C0F3A5-C260-444B-BB7C-2D213301FC67}"/>
              </a:ext>
            </a:extLst>
          </p:cNvPr>
          <p:cNvSpPr/>
          <p:nvPr/>
        </p:nvSpPr>
        <p:spPr>
          <a:xfrm>
            <a:off x="5801603" y="7752267"/>
            <a:ext cx="345863"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名称</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71" name="正方形/長方形 70">
            <a:extLst>
              <a:ext uri="{FF2B5EF4-FFF2-40B4-BE49-F238E27FC236}">
                <a16:creationId xmlns:a16="http://schemas.microsoft.com/office/drawing/2014/main" id="{8D3007F6-EEBA-4856-806C-780B6D367854}"/>
              </a:ext>
            </a:extLst>
          </p:cNvPr>
          <p:cNvSpPr/>
          <p:nvPr/>
        </p:nvSpPr>
        <p:spPr>
          <a:xfrm>
            <a:off x="4851911" y="5848927"/>
            <a:ext cx="88609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院長氏名</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73" name="正方形/長方形 72">
            <a:extLst>
              <a:ext uri="{FF2B5EF4-FFF2-40B4-BE49-F238E27FC236}">
                <a16:creationId xmlns:a16="http://schemas.microsoft.com/office/drawing/2014/main" id="{7ADF50F9-4832-4B97-BE25-731A2D3B674B}"/>
              </a:ext>
            </a:extLst>
          </p:cNvPr>
          <p:cNvSpPr/>
          <p:nvPr/>
        </p:nvSpPr>
        <p:spPr>
          <a:xfrm>
            <a:off x="4851911" y="7911205"/>
            <a:ext cx="88609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院長氏名</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grpSp>
        <p:nvGrpSpPr>
          <p:cNvPr id="72" name="グループ化 71">
            <a:extLst>
              <a:ext uri="{FF2B5EF4-FFF2-40B4-BE49-F238E27FC236}">
                <a16:creationId xmlns:a16="http://schemas.microsoft.com/office/drawing/2014/main" id="{E7F1F3F4-2421-4973-B3B4-B5ECB936C592}"/>
              </a:ext>
            </a:extLst>
          </p:cNvPr>
          <p:cNvGrpSpPr/>
          <p:nvPr/>
        </p:nvGrpSpPr>
        <p:grpSpPr>
          <a:xfrm>
            <a:off x="4534252" y="87131"/>
            <a:ext cx="2234607" cy="365760"/>
            <a:chOff x="3645000" y="1370007"/>
            <a:chExt cx="2234607" cy="365760"/>
          </a:xfrm>
          <a:noFill/>
        </p:grpSpPr>
        <p:sp>
          <p:nvSpPr>
            <p:cNvPr id="74" name="正方形/長方形 73">
              <a:extLst>
                <a:ext uri="{FF2B5EF4-FFF2-40B4-BE49-F238E27FC236}">
                  <a16:creationId xmlns:a16="http://schemas.microsoft.com/office/drawing/2014/main" id="{FD4B9F7E-AE9F-435E-A123-60C8EF422EE5}"/>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75" name="正方形/長方形 74">
              <a:extLst>
                <a:ext uri="{FF2B5EF4-FFF2-40B4-BE49-F238E27FC236}">
                  <a16:creationId xmlns:a16="http://schemas.microsoft.com/office/drawing/2014/main" id="{59FB13F7-1377-4C6D-99CE-CB700962340F}"/>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76" name="正方形/長方形 75">
            <a:extLst>
              <a:ext uri="{FF2B5EF4-FFF2-40B4-BE49-F238E27FC236}">
                <a16:creationId xmlns:a16="http://schemas.microsoft.com/office/drawing/2014/main" id="{998779C0-5B1B-4FB6-A343-4CF470AD816C}"/>
              </a:ext>
            </a:extLst>
          </p:cNvPr>
          <p:cNvSpPr/>
          <p:nvPr/>
        </p:nvSpPr>
        <p:spPr>
          <a:xfrm>
            <a:off x="564402" y="395458"/>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Tree>
    <p:extLst>
      <p:ext uri="{BB962C8B-B14F-4D97-AF65-F5344CB8AC3E}">
        <p14:creationId xmlns:p14="http://schemas.microsoft.com/office/powerpoint/2010/main" val="342433215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正方形/長方形 21">
            <a:extLst>
              <a:ext uri="{FF2B5EF4-FFF2-40B4-BE49-F238E27FC236}">
                <a16:creationId xmlns:a16="http://schemas.microsoft.com/office/drawing/2014/main" id="{BDDF0CAD-3201-4583-A372-F846D56779FC}"/>
              </a:ext>
            </a:extLst>
          </p:cNvPr>
          <p:cNvSpPr/>
          <p:nvPr/>
        </p:nvSpPr>
        <p:spPr>
          <a:xfrm>
            <a:off x="550096" y="631127"/>
            <a:ext cx="5755454" cy="9172664"/>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（注意）</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この意見書を提示した患者で（</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新規）のものは新規に生活保護法による保護を申請している世帯の者ですから診察料等を患者から徴収して下さい。</a:t>
            </a:r>
            <a:br>
              <a:rPr kumimoji="1" lang="en-US" altLang="ja-JP" sz="900" dirty="0">
                <a:solidFill>
                  <a:schemeClr val="tx1"/>
                </a:solidFill>
                <a:latin typeface="ＭＳ Ｐゴシック" panose="020B0600070205080204" pitchFamily="50" charset="-128"/>
                <a:ea typeface="ＭＳ Ｐゴシック" panose="020B0600070205080204" pitchFamily="50" charset="-128"/>
              </a:rPr>
            </a:br>
            <a:r>
              <a:rPr kumimoji="1" lang="ja-JP" altLang="en-US" sz="900" dirty="0">
                <a:solidFill>
                  <a:schemeClr val="tx1"/>
                </a:solidFill>
                <a:latin typeface="ＭＳ Ｐゴシック" panose="020B0600070205080204" pitchFamily="50" charset="-128"/>
                <a:ea typeface="ＭＳ Ｐゴシック" panose="020B0600070205080204" pitchFamily="50" charset="-128"/>
              </a:rPr>
              <a:t>（２継続）のものは生活保護法による保護を受けている世帯の者ですから診察料等を患者から徴収しないで下さい。</a:t>
            </a:r>
            <a:br>
              <a:rPr kumimoji="1" lang="en-US" altLang="ja-JP" sz="900" dirty="0">
                <a:solidFill>
                  <a:schemeClr val="tx1"/>
                </a:solidFill>
                <a:latin typeface="ＭＳ Ｐゴシック" panose="020B0600070205080204" pitchFamily="50" charset="-128"/>
                <a:ea typeface="ＭＳ Ｐゴシック" panose="020B0600070205080204" pitchFamily="50" charset="-128"/>
              </a:rPr>
            </a:b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なお、患者に後日医療券が交付された場合には、その医療券に基づき支払基金等あて請求して下さい。</a:t>
            </a:r>
            <a:br>
              <a:rPr kumimoji="1" lang="en-US" altLang="ja-JP" sz="900" dirty="0">
                <a:solidFill>
                  <a:schemeClr val="tx1"/>
                </a:solidFill>
                <a:latin typeface="ＭＳ Ｐゴシック" panose="020B0600070205080204" pitchFamily="50" charset="-128"/>
                <a:ea typeface="ＭＳ Ｐゴシック" panose="020B0600070205080204" pitchFamily="50" charset="-128"/>
              </a:rPr>
            </a:b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また、この場合、診察料等の徴収額が、その医療券に記載されている「本人支払額」欄の金額を超過している場合には、その超過額を患者に返して下さい。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2"/>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「主要症状及び今後の診療見込」欄において臨床諸検査等の記入を福祉事務所からお願いしたときは、直近の臨床諸検査結果等を記入して下さい。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3"/>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患者が診察（初診、再診、往診）又は検査だけを受けた場合には医療券が交付されませんので、この請求書によって直接福祉事務所長に請求して下さい。ただし、新規申請の場合は保護の決定を受けたものに限ります。</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（記入要領）</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この意見書は、生活保護法による医療扶助を受けようとするとき又は現に受けている医療扶助の停、廃止を行う場合に必要となる大切な資料でありますので、できるだけ詳しく、かつ、正確に記入して下さい。ただし、精神病の傷病による入院医療については別に定める様式により記入していただくことになっております。</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2"/>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診断が確定せず、傷病名に疑義がある場合には「傷病名又は部位」欄には○○の疑いと記入して下さい。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3"/>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「初診年月日」欄には、費用負担関係の如何にかかわらず、その傷病についての初診年月日を記入して下さい。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4"/>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「概算医療費」欄の「</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今回診療日以降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か月間」にはこの意見書による診療日以降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ヶ月間に要する医療費概算額を、「</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第</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か月目まで」には、</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か月を超えて診療を必要とするものについて、第</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か月目までに要する医療費概算額を記入し、（　）内に入院料を再掲して下さい。</a:t>
            </a:r>
            <a:br>
              <a:rPr kumimoji="1" lang="en-US" altLang="ja-JP" sz="900" dirty="0">
                <a:solidFill>
                  <a:schemeClr val="tx1"/>
                </a:solidFill>
                <a:latin typeface="ＭＳ Ｐゴシック" panose="020B0600070205080204" pitchFamily="50" charset="-128"/>
                <a:ea typeface="ＭＳ Ｐゴシック" panose="020B0600070205080204" pitchFamily="50" charset="-128"/>
              </a:rPr>
            </a:b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なお、</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継続で 併 の場合は記入する必要はありません。</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5"/>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この意見書を提出した患者が急性期医療の定額払い方式の対象患者（以下「対象患者」という。）となる場合は、次のように記入して下さい。</a:t>
            </a:r>
          </a:p>
          <a:p>
            <a:pPr marL="361950"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）「医療要否意見書」の次に「（医科入院定額支払用）」と記入して下さい。</a:t>
            </a:r>
          </a:p>
          <a:p>
            <a:pPr marL="361950"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）既に対象患者として入院している患者から、この意見書が提出された場合、「診療見込期間」欄の「入院期</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361950" indent="180975"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間」には総入院期間を記入し、その下に「残り期間　か月　日間」と記入して下さい。</a:t>
            </a:r>
          </a:p>
          <a:p>
            <a:pPr marL="361950"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3</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）「概算医療費」欄の「</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今回診療日以降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か月間」には入院時請求額を、「</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第</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か月目まで」</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361950" indent="180975"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には概算医療費の総額を記入して下さい。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6"/>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記載における留意点は以下のとおりです。</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【①</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傷病名又は部位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が必要となる傷病名、部位を記載してください。診断が確定されていない場合は所謂疑い病名でも可とします。傷病名については、細かい関連する病名は不要であり、代表的な病名を記載代表的な病名が複数ある場合については、複数を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【②</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初診年月日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令和</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年</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4</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月発行分の医療要否意見書より、原則として記載不要とします。福祉事務所から特段の求めがあった場合に限って記載してください。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【③</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転帰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継続の場合であって、今後医療の必要性がなくなる場合に記載してください。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【④</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主要症状及び今後の診療見込</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今後の診療見込に関連する臨床諸検査結果等を記入してください。必要に応じて検査結果等を添付することも可とします。また、今後の診療見込について記入してください。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【⑤</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治療見込期間</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今後、医療が必要な期間の見込みについて、</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か月未満の場合は日数を、</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か月以上の場合は繰り上げた月数を記載してください。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【⑥</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概算医療費</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令和</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年</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4</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月発行分の医療要否意見書より、原則として記載不要とします。福祉事務所から特段の求めがあった場合に限って記載してください。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【⑦</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福祉事務所への連絡事項</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特に、福祉事務所へ連絡する必要のある場合に記載してください。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【⑧</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日付</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医療の要否を判断した日を記載してください。</a:t>
            </a:r>
          </a:p>
          <a:p>
            <a:pPr marL="409575" indent="-228600" algn="l">
              <a:spcAft>
                <a:spcPts val="200"/>
              </a:spcAft>
              <a:buAutoNum type="arabicPlain" startAt="6"/>
              <a:tabLst>
                <a:tab pos="361950" algn="l"/>
              </a:tabLst>
            </a:pP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AutoNum type="arabicPlain" startAt="6"/>
              <a:tabLst>
                <a:tab pos="361950" algn="l"/>
              </a:tabLst>
            </a:pP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p>
            <a:pPr marL="180975" algn="l">
              <a:spcAft>
                <a:spcPts val="200"/>
              </a:spcAft>
              <a:tabLst>
                <a:tab pos="361950" algn="l"/>
              </a:tabLst>
            </a:pP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 name="テキスト ボックス 2">
            <a:extLst>
              <a:ext uri="{FF2B5EF4-FFF2-40B4-BE49-F238E27FC236}">
                <a16:creationId xmlns:a16="http://schemas.microsoft.com/office/drawing/2014/main" id="{23019BC1-0050-4CE7-A764-36FF4A3F89E2}"/>
              </a:ext>
            </a:extLst>
          </p:cNvPr>
          <p:cNvSpPr txBox="1"/>
          <p:nvPr/>
        </p:nvSpPr>
        <p:spPr>
          <a:xfrm>
            <a:off x="3156731" y="10952"/>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（裏面）</a:t>
            </a:r>
          </a:p>
        </p:txBody>
      </p:sp>
    </p:spTree>
    <p:extLst>
      <p:ext uri="{BB962C8B-B14F-4D97-AF65-F5344CB8AC3E}">
        <p14:creationId xmlns:p14="http://schemas.microsoft.com/office/powerpoint/2010/main" val="175680862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193</TotalTime>
  <Words>1458</Words>
  <Application>Microsoft Office PowerPoint</Application>
  <PresentationFormat>A4 210 x 297 mm</PresentationFormat>
  <Paragraphs>182</Paragraphs>
  <Slides>2</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8" baseType="lpstr">
      <vt:lpstr>ＭＳ Ｐゴシック</vt:lpstr>
      <vt:lpstr>Arial</vt:lpstr>
      <vt:lpstr>Calibri</vt:lpstr>
      <vt:lpstr>Calibri Light</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75</cp:revision>
  <dcterms:created xsi:type="dcterms:W3CDTF">2022-01-20T04:34:58Z</dcterms:created>
  <dcterms:modified xsi:type="dcterms:W3CDTF">2024-03-25T07:26:19Z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9e4795e2-c4f3-4eed-81ea-2e4708894c52</vt:lpwstr>
  </property>
  <property fmtid="{D5CDD505-2E9C-101B-9397-08002B2CF9AE}" pid="15" name="MSIP_Label_436fffe2-e74d-4f21-833f-6f054a10cb50_ContentBits">
    <vt:lpwstr>0</vt:lpwstr>
  </property>
</Properties>
</file>

<file path=docProps/thumbnail.jpeg>
</file>