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0" r:id="rId2"/>
    <p:sldId id="261" r:id="rId3"/>
  </p:sldIdLst>
  <p:sldSz cx="6858000" cy="9906000" type="A4"/>
  <p:notesSz cx="6858000" cy="9144000"/>
  <p:custDataLst>
    <p:tags r:id="rId4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980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144" y="6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tags" Target="tags/tag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15F37CC2-E767-4D7A-9BB8-877DA41FFCFB}"/>
              </a:ext>
            </a:extLst>
          </p:cNvPr>
          <p:cNvSpPr/>
          <p:nvPr/>
        </p:nvSpPr>
        <p:spPr>
          <a:xfrm>
            <a:off x="571331" y="6627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C8869A96-5747-4733-B33D-02F9CAAFA3AD}"/>
              </a:ext>
            </a:extLst>
          </p:cNvPr>
          <p:cNvSpPr txBox="1"/>
          <p:nvPr/>
        </p:nvSpPr>
        <p:spPr>
          <a:xfrm>
            <a:off x="571331" y="8936327"/>
            <a:ext cx="5759214" cy="138499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pPr algn="ctr"/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※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裏面は事業参加申込書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4219B572-69BF-4892-A362-CF99C8BF0A94}"/>
              </a:ext>
            </a:extLst>
          </p:cNvPr>
          <p:cNvSpPr txBox="1"/>
          <p:nvPr/>
        </p:nvSpPr>
        <p:spPr>
          <a:xfrm>
            <a:off x="2634916" y="792304"/>
            <a:ext cx="1584754" cy="2616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個人票</a:t>
            </a:r>
            <a:r>
              <a:rPr kumimoji="1" lang="en-US" altLang="ja-JP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A</a:t>
            </a:r>
            <a:endParaRPr kumimoji="1" lang="ja-JP" altLang="en-US" sz="11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130C40F7-CA86-49F1-9070-BED16019E6E3}"/>
              </a:ext>
            </a:extLst>
          </p:cNvPr>
          <p:cNvSpPr txBox="1"/>
          <p:nvPr/>
        </p:nvSpPr>
        <p:spPr>
          <a:xfrm>
            <a:off x="5455255" y="807693"/>
            <a:ext cx="576000" cy="230832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（表面）</a:t>
            </a: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48BCF486-C68F-43BF-AD74-6EA713E53CFC}"/>
              </a:ext>
            </a:extLst>
          </p:cNvPr>
          <p:cNvGraphicFramePr>
            <a:graphicFrameLocks noGrp="1"/>
          </p:cNvGraphicFramePr>
          <p:nvPr/>
        </p:nvGraphicFramePr>
        <p:xfrm>
          <a:off x="559299" y="1053914"/>
          <a:ext cx="5759214" cy="1371750"/>
        </p:xfrm>
        <a:graphic>
          <a:graphicData uri="http://schemas.openxmlformats.org/drawingml/2006/table">
            <a:tbl>
              <a:tblPr/>
              <a:tblGrid>
                <a:gridCol w="2879607">
                  <a:extLst>
                    <a:ext uri="{9D8B030D-6E8A-4147-A177-3AD203B41FA5}">
                      <a16:colId xmlns:a16="http://schemas.microsoft.com/office/drawing/2014/main" val="586886494"/>
                    </a:ext>
                  </a:extLst>
                </a:gridCol>
                <a:gridCol w="2879607">
                  <a:extLst>
                    <a:ext uri="{9D8B030D-6E8A-4147-A177-3AD203B41FA5}">
                      <a16:colId xmlns:a16="http://schemas.microsoft.com/office/drawing/2014/main" val="51894450"/>
                    </a:ext>
                  </a:extLst>
                </a:gridCol>
              </a:tblGrid>
              <a:tr h="162000"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福祉部門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福祉事務所等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の名称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所在地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37589358"/>
                  </a:ext>
                </a:extLst>
              </a:tr>
              <a:tr h="495300"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83608160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福祉部門担当コーディネーター名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電話番号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54309829"/>
                  </a:ext>
                </a:extLst>
              </a:tr>
              <a:tr h="552450"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02430636"/>
                  </a:ext>
                </a:extLst>
              </a:tr>
            </a:tbl>
          </a:graphicData>
        </a:graphic>
      </p:graphicFrame>
      <p:graphicFrame>
        <p:nvGraphicFramePr>
          <p:cNvPr id="6" name="表 5">
            <a:extLst>
              <a:ext uri="{FF2B5EF4-FFF2-40B4-BE49-F238E27FC236}">
                <a16:creationId xmlns:a16="http://schemas.microsoft.com/office/drawing/2014/main" id="{628D74C6-C902-4030-AA70-D32A4AAF2EF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069570"/>
              </p:ext>
            </p:extLst>
          </p:nvPr>
        </p:nvGraphicFramePr>
        <p:xfrm>
          <a:off x="559299" y="2486100"/>
          <a:ext cx="5759214" cy="3905130"/>
        </p:xfrm>
        <a:graphic>
          <a:graphicData uri="http://schemas.openxmlformats.org/drawingml/2006/table">
            <a:tbl>
              <a:tblPr/>
              <a:tblGrid>
                <a:gridCol w="708827">
                  <a:extLst>
                    <a:ext uri="{9D8B030D-6E8A-4147-A177-3AD203B41FA5}">
                      <a16:colId xmlns:a16="http://schemas.microsoft.com/office/drawing/2014/main" val="2526755173"/>
                    </a:ext>
                  </a:extLst>
                </a:gridCol>
                <a:gridCol w="758050">
                  <a:extLst>
                    <a:ext uri="{9D8B030D-6E8A-4147-A177-3AD203B41FA5}">
                      <a16:colId xmlns:a16="http://schemas.microsoft.com/office/drawing/2014/main" val="1567719997"/>
                    </a:ext>
                  </a:extLst>
                </a:gridCol>
                <a:gridCol w="708827">
                  <a:extLst>
                    <a:ext uri="{9D8B030D-6E8A-4147-A177-3AD203B41FA5}">
                      <a16:colId xmlns:a16="http://schemas.microsoft.com/office/drawing/2014/main" val="1892315093"/>
                    </a:ext>
                  </a:extLst>
                </a:gridCol>
                <a:gridCol w="708827">
                  <a:extLst>
                    <a:ext uri="{9D8B030D-6E8A-4147-A177-3AD203B41FA5}">
                      <a16:colId xmlns:a16="http://schemas.microsoft.com/office/drawing/2014/main" val="1290472219"/>
                    </a:ext>
                  </a:extLst>
                </a:gridCol>
                <a:gridCol w="708827">
                  <a:extLst>
                    <a:ext uri="{9D8B030D-6E8A-4147-A177-3AD203B41FA5}">
                      <a16:colId xmlns:a16="http://schemas.microsoft.com/office/drawing/2014/main" val="284889151"/>
                    </a:ext>
                  </a:extLst>
                </a:gridCol>
                <a:gridCol w="748204">
                  <a:extLst>
                    <a:ext uri="{9D8B030D-6E8A-4147-A177-3AD203B41FA5}">
                      <a16:colId xmlns:a16="http://schemas.microsoft.com/office/drawing/2014/main" val="1031968170"/>
                    </a:ext>
                  </a:extLst>
                </a:gridCol>
                <a:gridCol w="1417652">
                  <a:extLst>
                    <a:ext uri="{9D8B030D-6E8A-4147-A177-3AD203B41FA5}">
                      <a16:colId xmlns:a16="http://schemas.microsoft.com/office/drawing/2014/main" val="2123855194"/>
                    </a:ext>
                  </a:extLst>
                </a:gridCol>
              </a:tblGrid>
              <a:tr h="43815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フリガナ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　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</a:t>
                      </a:r>
                    </a:p>
                  </a:txBody>
                  <a:tcPr marL="36000" marR="9525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受給者番号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72474720"/>
                  </a:ext>
                </a:extLst>
              </a:tr>
              <a:tr h="43815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現住所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電話番号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88145433"/>
                  </a:ext>
                </a:extLst>
              </a:tr>
              <a:tr h="238125"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就労経験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□なし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□あり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就労時期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04321791"/>
                  </a:ext>
                </a:extLst>
              </a:tr>
              <a:tr h="16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仕事の内容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317051"/>
                  </a:ext>
                </a:extLst>
              </a:tr>
              <a:tr h="4572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仕事を辞めた理由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□解雇等　□病気　□結婚・育児　□介護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□その他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04652181"/>
                  </a:ext>
                </a:extLst>
              </a:tr>
              <a:tr h="1219200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就労意欲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l" fontAlgn="auto"/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□すぐに就職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転職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したい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□良い条件のものがあれば就職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転職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したい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□就職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転職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について考えてみたい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□今は就職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転職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する気持ちがないが、いずれ考えたい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□その他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　　　　　　　　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b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48021257"/>
                  </a:ext>
                </a:extLst>
              </a:tr>
              <a:tr h="485775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希望する仕事の内容</a:t>
                      </a:r>
                      <a:b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職種・労働条件など</a:t>
                      </a:r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22824820"/>
                  </a:ext>
                </a:extLst>
              </a:tr>
              <a:tr h="457200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配慮すべき事項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□育児　□介護　□自立意欲　□労働能力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b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　　　　　　　　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88403741"/>
                  </a:ext>
                </a:extLst>
              </a:tr>
            </a:tbl>
          </a:graphicData>
        </a:graphic>
      </p:graphicFrame>
      <p:graphicFrame>
        <p:nvGraphicFramePr>
          <p:cNvPr id="7" name="表 6">
            <a:extLst>
              <a:ext uri="{FF2B5EF4-FFF2-40B4-BE49-F238E27FC236}">
                <a16:creationId xmlns:a16="http://schemas.microsoft.com/office/drawing/2014/main" id="{480148BF-110E-46B1-B4CB-034686B86617}"/>
              </a:ext>
            </a:extLst>
          </p:cNvPr>
          <p:cNvGraphicFramePr>
            <a:graphicFrameLocks noGrp="1"/>
          </p:cNvGraphicFramePr>
          <p:nvPr/>
        </p:nvGraphicFramePr>
        <p:xfrm>
          <a:off x="559299" y="6451666"/>
          <a:ext cx="5759214" cy="2467125"/>
        </p:xfrm>
        <a:graphic>
          <a:graphicData uri="http://schemas.openxmlformats.org/drawingml/2006/table">
            <a:tbl>
              <a:tblPr/>
              <a:tblGrid>
                <a:gridCol w="5759214">
                  <a:extLst>
                    <a:ext uri="{9D8B030D-6E8A-4147-A177-3AD203B41FA5}">
                      <a16:colId xmlns:a16="http://schemas.microsoft.com/office/drawing/2014/main" val="2704578414"/>
                    </a:ext>
                  </a:extLst>
                </a:gridCol>
              </a:tblGrid>
              <a:tr h="162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就労支援にあたっての留意事項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90587086"/>
                  </a:ext>
                </a:extLst>
              </a:tr>
              <a:tr h="533400"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66269675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福祉部門における就労意欲喚起などの支援・取り組みの内容、コメント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90088370"/>
                  </a:ext>
                </a:extLst>
              </a:tr>
              <a:tr h="1609725"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・福祉部門の支援事業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生活保護受給者・生活困窮者については、必ず記載のこと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b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・支援期間及び支援予定期間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生活保護受給者・生活困窮者については、必ず記載のこと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46578164"/>
                  </a:ext>
                </a:extLst>
              </a:tr>
            </a:tbl>
          </a:graphicData>
        </a:graphic>
      </p:graphicFrame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770E7C4B-A551-467C-B1A9-80A5C3B3E834}"/>
              </a:ext>
            </a:extLst>
          </p:cNvPr>
          <p:cNvSpPr/>
          <p:nvPr/>
        </p:nvSpPr>
        <p:spPr>
          <a:xfrm>
            <a:off x="1199981" y="1377079"/>
            <a:ext cx="91774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福祉事務所名称</a:t>
            </a: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6C3FF6AF-76F5-4A9E-8E32-78FD21B0E61F}"/>
              </a:ext>
            </a:extLst>
          </p:cNvPr>
          <p:cNvSpPr/>
          <p:nvPr/>
        </p:nvSpPr>
        <p:spPr>
          <a:xfrm>
            <a:off x="4628981" y="1377079"/>
            <a:ext cx="48118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所在地</a:t>
            </a: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AA94C970-1202-444A-B43D-29C71255F9CF}"/>
              </a:ext>
            </a:extLst>
          </p:cNvPr>
          <p:cNvSpPr/>
          <p:nvPr/>
        </p:nvSpPr>
        <p:spPr>
          <a:xfrm>
            <a:off x="1199980" y="2029542"/>
            <a:ext cx="170990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福祉部門担当コーディネーター名</a:t>
            </a:r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E3E7B53C-96A5-465C-9C23-A34D15DC2352}"/>
              </a:ext>
            </a:extLst>
          </p:cNvPr>
          <p:cNvSpPr/>
          <p:nvPr/>
        </p:nvSpPr>
        <p:spPr>
          <a:xfrm>
            <a:off x="4245681" y="2029542"/>
            <a:ext cx="126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福祉事務所電話番号</a:t>
            </a: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BD8ADE28-7F6B-4642-94D4-BA45530A4B69}"/>
              </a:ext>
            </a:extLst>
          </p:cNvPr>
          <p:cNvSpPr/>
          <p:nvPr/>
        </p:nvSpPr>
        <p:spPr>
          <a:xfrm>
            <a:off x="1395244" y="2748829"/>
            <a:ext cx="31925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1C0243AB-1C88-49C1-9378-B112AA2E6E08}"/>
              </a:ext>
            </a:extLst>
          </p:cNvPr>
          <p:cNvSpPr/>
          <p:nvPr/>
        </p:nvSpPr>
        <p:spPr>
          <a:xfrm>
            <a:off x="1395243" y="2558793"/>
            <a:ext cx="62405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カナ氏名</a:t>
            </a: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BA6194D2-7A02-458D-8213-417F5BBAAA3E}"/>
              </a:ext>
            </a:extLst>
          </p:cNvPr>
          <p:cNvSpPr/>
          <p:nvPr/>
        </p:nvSpPr>
        <p:spPr>
          <a:xfrm>
            <a:off x="2826881" y="2688393"/>
            <a:ext cx="62405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79EB42E5-F359-4C90-824F-546CE8A2A619}"/>
              </a:ext>
            </a:extLst>
          </p:cNvPr>
          <p:cNvSpPr/>
          <p:nvPr/>
        </p:nvSpPr>
        <p:spPr>
          <a:xfrm>
            <a:off x="5260685" y="2647770"/>
            <a:ext cx="72577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受給者番号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7E5A4DF9-18BD-4AC0-B69D-287B2D42453F}"/>
              </a:ext>
            </a:extLst>
          </p:cNvPr>
          <p:cNvSpPr/>
          <p:nvPr/>
        </p:nvSpPr>
        <p:spPr>
          <a:xfrm>
            <a:off x="1395242" y="3068679"/>
            <a:ext cx="86218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現住所</a:t>
            </a:r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F1F65DEF-BE68-409E-A8F7-BD8E8D08763C}"/>
              </a:ext>
            </a:extLst>
          </p:cNvPr>
          <p:cNvSpPr/>
          <p:nvPr/>
        </p:nvSpPr>
        <p:spPr>
          <a:xfrm>
            <a:off x="5260686" y="3076083"/>
            <a:ext cx="59242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電話番号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24BF7721-8C31-4DBB-937D-50666AC7EFB9}"/>
              </a:ext>
            </a:extLst>
          </p:cNvPr>
          <p:cNvSpPr/>
          <p:nvPr/>
        </p:nvSpPr>
        <p:spPr>
          <a:xfrm>
            <a:off x="1336505" y="3513765"/>
            <a:ext cx="54468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就労経験</a:t>
            </a: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8BC52EF4-1E13-488C-8D6D-EBE64E7DB6DF}"/>
              </a:ext>
            </a:extLst>
          </p:cNvPr>
          <p:cNvSpPr/>
          <p:nvPr/>
        </p:nvSpPr>
        <p:spPr>
          <a:xfrm>
            <a:off x="5110163" y="3986976"/>
            <a:ext cx="107343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仕事を辞めた理由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A2D8F2BE-087F-48B7-9276-004F2298B58A}"/>
              </a:ext>
            </a:extLst>
          </p:cNvPr>
          <p:cNvSpPr/>
          <p:nvPr/>
        </p:nvSpPr>
        <p:spPr>
          <a:xfrm>
            <a:off x="3962400" y="3610789"/>
            <a:ext cx="70485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仕事の内容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3AE907D6-EFF7-4717-BB98-E2DD80625D35}"/>
              </a:ext>
            </a:extLst>
          </p:cNvPr>
          <p:cNvSpPr/>
          <p:nvPr/>
        </p:nvSpPr>
        <p:spPr>
          <a:xfrm>
            <a:off x="3962400" y="3420753"/>
            <a:ext cx="70485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就労時期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DBEE0FC3-019A-43D1-ADFF-5DA00462CB8F}"/>
              </a:ext>
            </a:extLst>
          </p:cNvPr>
          <p:cNvSpPr/>
          <p:nvPr/>
        </p:nvSpPr>
        <p:spPr>
          <a:xfrm>
            <a:off x="2065471" y="4373865"/>
            <a:ext cx="107343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就労意欲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F874315F-08E6-4490-8D11-E3DED192D562}"/>
              </a:ext>
            </a:extLst>
          </p:cNvPr>
          <p:cNvSpPr/>
          <p:nvPr/>
        </p:nvSpPr>
        <p:spPr>
          <a:xfrm>
            <a:off x="2054933" y="5616196"/>
            <a:ext cx="121849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希望する仕事の内容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A1ADC273-4F68-43F6-B815-3526074792AC}"/>
              </a:ext>
            </a:extLst>
          </p:cNvPr>
          <p:cNvSpPr/>
          <p:nvPr/>
        </p:nvSpPr>
        <p:spPr>
          <a:xfrm>
            <a:off x="2065471" y="5929737"/>
            <a:ext cx="121849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配慮すべき事項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6820BE4C-95B9-4A14-A53A-C22619644C74}"/>
              </a:ext>
            </a:extLst>
          </p:cNvPr>
          <p:cNvSpPr/>
          <p:nvPr/>
        </p:nvSpPr>
        <p:spPr>
          <a:xfrm>
            <a:off x="657937" y="6771516"/>
            <a:ext cx="58031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留意事項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E039D689-FCD2-479A-9C92-4CEEF0CF1583}"/>
              </a:ext>
            </a:extLst>
          </p:cNvPr>
          <p:cNvSpPr/>
          <p:nvPr/>
        </p:nvSpPr>
        <p:spPr>
          <a:xfrm>
            <a:off x="657936" y="7685228"/>
            <a:ext cx="1561389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支援・取り組みの内容、コメント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A96CFAD9-8ABA-4E6B-B828-9292AB256C69}"/>
              </a:ext>
            </a:extLst>
          </p:cNvPr>
          <p:cNvSpPr/>
          <p:nvPr/>
        </p:nvSpPr>
        <p:spPr>
          <a:xfrm>
            <a:off x="571331" y="829296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</p:spTree>
    <p:extLst>
      <p:ext uri="{BB962C8B-B14F-4D97-AF65-F5344CB8AC3E}">
        <p14:creationId xmlns:p14="http://schemas.microsoft.com/office/powerpoint/2010/main" val="26127896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59754926-EB2C-4E0E-A2BB-9741B639F28B}"/>
              </a:ext>
            </a:extLst>
          </p:cNvPr>
          <p:cNvSpPr/>
          <p:nvPr/>
        </p:nvSpPr>
        <p:spPr>
          <a:xfrm>
            <a:off x="571331" y="1576083"/>
            <a:ext cx="65739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DE21522C-F063-44D0-ADEE-183E3D87C24B}"/>
              </a:ext>
            </a:extLst>
          </p:cNvPr>
          <p:cNvSpPr/>
          <p:nvPr/>
        </p:nvSpPr>
        <p:spPr>
          <a:xfrm>
            <a:off x="2180077" y="1576083"/>
            <a:ext cx="41282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C8869A96-5747-4733-B33D-02F9CAAFA3AD}"/>
              </a:ext>
            </a:extLst>
          </p:cNvPr>
          <p:cNvSpPr txBox="1"/>
          <p:nvPr/>
        </p:nvSpPr>
        <p:spPr>
          <a:xfrm>
            <a:off x="547686" y="2362585"/>
            <a:ext cx="5759214" cy="102079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私は、以下の点について同意の上、生活保護受給者等就労自立促進事業に参加します。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/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200"/>
              </a:spcAft>
              <a:tabLst>
                <a:tab pos="180975" algn="l"/>
              </a:tabLst>
            </a:pP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	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表面個人票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A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の各項目に係る私の個人情報を地方公共団体（　　　　　　　　　　　　　　　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　　　　　　　　　市（区）自立相談支援機構）から　　　　　　　　　　　　　　　　　　　　へ提供すること。</a:t>
            </a:r>
          </a:p>
          <a:p>
            <a:pPr defTabSz="541338">
              <a:spcAft>
                <a:spcPts val="200"/>
              </a:spcAft>
            </a:pP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支援対象とされた後の求職活動状況など就労・自立支援の実施に必要な範囲内で私の個人情報を地方公共団体</a:t>
            </a:r>
          </a:p>
          <a:p>
            <a:pPr defTabSz="541338">
              <a:spcAft>
                <a:spcPts val="2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（　　　　　　　　　　　　　　　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　　　　　　　　　市（区）自立相談支援機構）と　　　　　　　　　　　　　　　　　　　の間で相互に提供すること。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4219B572-69BF-4892-A362-CF99C8BF0A94}"/>
              </a:ext>
            </a:extLst>
          </p:cNvPr>
          <p:cNvSpPr txBox="1"/>
          <p:nvPr/>
        </p:nvSpPr>
        <p:spPr>
          <a:xfrm>
            <a:off x="2634916" y="1194293"/>
            <a:ext cx="1584754" cy="2616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事業参加申込書</a:t>
            </a: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C4BA9E6C-3636-4D48-B3DE-AE018FD9850E}"/>
              </a:ext>
            </a:extLst>
          </p:cNvPr>
          <p:cNvSpPr/>
          <p:nvPr/>
        </p:nvSpPr>
        <p:spPr>
          <a:xfrm>
            <a:off x="571331" y="1393787"/>
            <a:ext cx="90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宛先機関名称</a:t>
            </a: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B2505774-4C3C-42D3-B044-D347A0DA1E47}"/>
              </a:ext>
            </a:extLst>
          </p:cNvPr>
          <p:cNvSpPr/>
          <p:nvPr/>
        </p:nvSpPr>
        <p:spPr>
          <a:xfrm>
            <a:off x="1588307" y="1393787"/>
            <a:ext cx="75801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宛先役職名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96A37042-81F1-4A75-9C24-379BA5CFFA55}"/>
              </a:ext>
            </a:extLst>
          </p:cNvPr>
          <p:cNvSpPr txBox="1"/>
          <p:nvPr/>
        </p:nvSpPr>
        <p:spPr>
          <a:xfrm>
            <a:off x="3141000" y="652642"/>
            <a:ext cx="576000" cy="230832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（裏面）</a:t>
            </a:r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B41D87F7-5822-4AC1-8FA5-B26FBD3D3DAA}"/>
              </a:ext>
            </a:extLst>
          </p:cNvPr>
          <p:cNvSpPr/>
          <p:nvPr/>
        </p:nvSpPr>
        <p:spPr>
          <a:xfrm>
            <a:off x="571330" y="1940674"/>
            <a:ext cx="65739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1286357D-6A0A-4F5D-B1E5-9F204C81ADA8}"/>
              </a:ext>
            </a:extLst>
          </p:cNvPr>
          <p:cNvSpPr/>
          <p:nvPr/>
        </p:nvSpPr>
        <p:spPr>
          <a:xfrm>
            <a:off x="2184324" y="1940674"/>
            <a:ext cx="41282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E2E654BB-88B0-4720-8FA2-90AA82718E62}"/>
              </a:ext>
            </a:extLst>
          </p:cNvPr>
          <p:cNvSpPr/>
          <p:nvPr/>
        </p:nvSpPr>
        <p:spPr>
          <a:xfrm>
            <a:off x="571331" y="1758379"/>
            <a:ext cx="90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宛先自治体名称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D8E5C76F-BAB7-4392-9171-F83BE825F97D}"/>
              </a:ext>
            </a:extLst>
          </p:cNvPr>
          <p:cNvSpPr/>
          <p:nvPr/>
        </p:nvSpPr>
        <p:spPr>
          <a:xfrm>
            <a:off x="1588308" y="1758379"/>
            <a:ext cx="75801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宛先役職名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80C91E71-BECB-4B37-9E04-60DB003EE3CF}"/>
              </a:ext>
            </a:extLst>
          </p:cNvPr>
          <p:cNvSpPr/>
          <p:nvPr/>
        </p:nvSpPr>
        <p:spPr>
          <a:xfrm>
            <a:off x="4541058" y="3827914"/>
            <a:ext cx="1650192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年　　　　月　　　　日　　　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77F71839-1ED7-4F76-B9A6-5589635E64A4}"/>
              </a:ext>
            </a:extLst>
          </p:cNvPr>
          <p:cNvSpPr/>
          <p:nvPr/>
        </p:nvSpPr>
        <p:spPr>
          <a:xfrm>
            <a:off x="4164821" y="3957514"/>
            <a:ext cx="684000" cy="357111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（自署）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　　氏名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CB4A10FA-D2A2-4376-986E-C86B98B10D01}"/>
              </a:ext>
            </a:extLst>
          </p:cNvPr>
          <p:cNvSpPr/>
          <p:nvPr/>
        </p:nvSpPr>
        <p:spPr>
          <a:xfrm>
            <a:off x="526429" y="9077167"/>
            <a:ext cx="1336386" cy="1793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rgbClr val="0070C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64384500-6E2F-4B7F-8288-7897EB2D0FFC}"/>
              </a:ext>
            </a:extLst>
          </p:cNvPr>
          <p:cNvSpPr/>
          <p:nvPr/>
        </p:nvSpPr>
        <p:spPr>
          <a:xfrm>
            <a:off x="3733930" y="2641947"/>
            <a:ext cx="97148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福祉事務所名称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6483DC76-04B8-412F-96C5-FBAFE89288BC}"/>
              </a:ext>
            </a:extLst>
          </p:cNvPr>
          <p:cNvSpPr/>
          <p:nvPr/>
        </p:nvSpPr>
        <p:spPr>
          <a:xfrm>
            <a:off x="4986933" y="2641947"/>
            <a:ext cx="647105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自治体名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0C1706C1-D95A-4432-8D8A-1BC3A8CDAD4D}"/>
              </a:ext>
            </a:extLst>
          </p:cNvPr>
          <p:cNvSpPr/>
          <p:nvPr/>
        </p:nvSpPr>
        <p:spPr>
          <a:xfrm>
            <a:off x="742983" y="3115278"/>
            <a:ext cx="97148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福祉事務所名称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A491B267-4A1E-41E4-A0CC-E640B1769A2A}"/>
              </a:ext>
            </a:extLst>
          </p:cNvPr>
          <p:cNvSpPr/>
          <p:nvPr/>
        </p:nvSpPr>
        <p:spPr>
          <a:xfrm>
            <a:off x="2067184" y="3115278"/>
            <a:ext cx="647105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自治体名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2AF3E0CB-1A36-4C0C-9769-7A0D9FC4F03D}"/>
              </a:ext>
            </a:extLst>
          </p:cNvPr>
          <p:cNvSpPr/>
          <p:nvPr/>
        </p:nvSpPr>
        <p:spPr>
          <a:xfrm>
            <a:off x="1663436" y="2794661"/>
            <a:ext cx="125121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公共職業安定所名称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63242CF6-1767-47AC-9475-91028FE6F191}"/>
              </a:ext>
            </a:extLst>
          </p:cNvPr>
          <p:cNvSpPr/>
          <p:nvPr/>
        </p:nvSpPr>
        <p:spPr>
          <a:xfrm>
            <a:off x="4325673" y="3115278"/>
            <a:ext cx="125121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公共職業安定所名称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DBD009B6-CB12-4E11-8708-B4353A58AE3F}"/>
              </a:ext>
            </a:extLst>
          </p:cNvPr>
          <p:cNvGrpSpPr/>
          <p:nvPr/>
        </p:nvGrpSpPr>
        <p:grpSpPr>
          <a:xfrm>
            <a:off x="4082654" y="147942"/>
            <a:ext cx="2234607" cy="365760"/>
            <a:chOff x="3645000" y="1370007"/>
            <a:chExt cx="2234607" cy="365760"/>
          </a:xfrm>
          <a:noFill/>
        </p:grpSpPr>
        <p:sp>
          <p:nvSpPr>
            <p:cNvPr id="32" name="正方形/長方形 31">
              <a:extLst>
                <a:ext uri="{FF2B5EF4-FFF2-40B4-BE49-F238E27FC236}">
                  <a16:creationId xmlns:a16="http://schemas.microsoft.com/office/drawing/2014/main" id="{E401FB25-6963-4C4B-A2AD-955EB11ADDAD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33" name="正方形/長方形 32">
              <a:extLst>
                <a:ext uri="{FF2B5EF4-FFF2-40B4-BE49-F238E27FC236}">
                  <a16:creationId xmlns:a16="http://schemas.microsoft.com/office/drawing/2014/main" id="{4FE463DD-38B9-4181-B7CE-6F53B179AD4B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322313459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35</TotalTime>
  <Words>475</Words>
  <Application>Microsoft Office PowerPoint</Application>
  <PresentationFormat>A4 210 x 297 mm</PresentationFormat>
  <Paragraphs>87</Paragraphs>
  <Slides>2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25</cp:revision>
  <dcterms:created xsi:type="dcterms:W3CDTF">2022-01-20T04:34:58Z</dcterms:created>
  <dcterms:modified xsi:type="dcterms:W3CDTF">2024-03-25T07:24:00Z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2022-04-22T02:11:15Z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1707eb9a-2fb4-4b36-8f32-dbbd306ee536</vt:lpwstr>
  </property>
  <property fmtid="{D5CDD505-2E9C-101B-9397-08002B2CF9AE}" pid="15" name="MSIP_Label_436fffe2-e74d-4f21-833f-6f054a10cb50_ContentBits">
    <vt:lpwstr>0</vt:lpwstr>
  </property>
</Properties>
</file>

<file path=docProps/thumbnail.jpeg>
</file>