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9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4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4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44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22A9A69-2CBC-4503-BB6C-0F12FE0F5E69}"/>
              </a:ext>
            </a:extLst>
          </p:cNvPr>
          <p:cNvSpPr txBox="1"/>
          <p:nvPr/>
        </p:nvSpPr>
        <p:spPr>
          <a:xfrm>
            <a:off x="557907" y="1099551"/>
            <a:ext cx="5762141" cy="112338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541338" algn="r" defTabSz="541338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305300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住所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771900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私の世帯の総収入は、下記のとおり相違ありません。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8" name="表 37">
            <a:extLst>
              <a:ext uri="{FF2B5EF4-FFF2-40B4-BE49-F238E27FC236}">
                <a16:creationId xmlns:a16="http://schemas.microsoft.com/office/drawing/2014/main" id="{F1442019-4185-4E62-9E41-2BCD9E5690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7232397"/>
              </p:ext>
            </p:extLst>
          </p:nvPr>
        </p:nvGraphicFramePr>
        <p:xfrm>
          <a:off x="552281" y="2161380"/>
          <a:ext cx="5759999" cy="5395076"/>
        </p:xfrm>
        <a:graphic>
          <a:graphicData uri="http://schemas.openxmlformats.org/drawingml/2006/table">
            <a:tbl>
              <a:tblPr/>
              <a:tblGrid>
                <a:gridCol w="154871">
                  <a:extLst>
                    <a:ext uri="{9D8B030D-6E8A-4147-A177-3AD203B41FA5}">
                      <a16:colId xmlns:a16="http://schemas.microsoft.com/office/drawing/2014/main" val="2360028205"/>
                    </a:ext>
                  </a:extLst>
                </a:gridCol>
                <a:gridCol w="464612">
                  <a:extLst>
                    <a:ext uri="{9D8B030D-6E8A-4147-A177-3AD203B41FA5}">
                      <a16:colId xmlns:a16="http://schemas.microsoft.com/office/drawing/2014/main" val="3418713575"/>
                    </a:ext>
                  </a:extLst>
                </a:gridCol>
                <a:gridCol w="321654">
                  <a:extLst>
                    <a:ext uri="{9D8B030D-6E8A-4147-A177-3AD203B41FA5}">
                      <a16:colId xmlns:a16="http://schemas.microsoft.com/office/drawing/2014/main" val="998960952"/>
                    </a:ext>
                  </a:extLst>
                </a:gridCol>
                <a:gridCol w="214436">
                  <a:extLst>
                    <a:ext uri="{9D8B030D-6E8A-4147-A177-3AD203B41FA5}">
                      <a16:colId xmlns:a16="http://schemas.microsoft.com/office/drawing/2014/main" val="2844182211"/>
                    </a:ext>
                  </a:extLst>
                </a:gridCol>
                <a:gridCol w="634375">
                  <a:extLst>
                    <a:ext uri="{9D8B030D-6E8A-4147-A177-3AD203B41FA5}">
                      <a16:colId xmlns:a16="http://schemas.microsoft.com/office/drawing/2014/main" val="4000939027"/>
                    </a:ext>
                  </a:extLst>
                </a:gridCol>
                <a:gridCol w="119132">
                  <a:extLst>
                    <a:ext uri="{9D8B030D-6E8A-4147-A177-3AD203B41FA5}">
                      <a16:colId xmlns:a16="http://schemas.microsoft.com/office/drawing/2014/main" val="1095242129"/>
                    </a:ext>
                  </a:extLst>
                </a:gridCol>
                <a:gridCol w="667135">
                  <a:extLst>
                    <a:ext uri="{9D8B030D-6E8A-4147-A177-3AD203B41FA5}">
                      <a16:colId xmlns:a16="http://schemas.microsoft.com/office/drawing/2014/main" val="3285219205"/>
                    </a:ext>
                  </a:extLst>
                </a:gridCol>
                <a:gridCol w="714788">
                  <a:extLst>
                    <a:ext uri="{9D8B030D-6E8A-4147-A177-3AD203B41FA5}">
                      <a16:colId xmlns:a16="http://schemas.microsoft.com/office/drawing/2014/main" val="2276147455"/>
                    </a:ext>
                  </a:extLst>
                </a:gridCol>
                <a:gridCol w="524178">
                  <a:extLst>
                    <a:ext uri="{9D8B030D-6E8A-4147-A177-3AD203B41FA5}">
                      <a16:colId xmlns:a16="http://schemas.microsoft.com/office/drawing/2014/main" val="2957223598"/>
                    </a:ext>
                  </a:extLst>
                </a:gridCol>
                <a:gridCol w="321654">
                  <a:extLst>
                    <a:ext uri="{9D8B030D-6E8A-4147-A177-3AD203B41FA5}">
                      <a16:colId xmlns:a16="http://schemas.microsoft.com/office/drawing/2014/main" val="3002459127"/>
                    </a:ext>
                  </a:extLst>
                </a:gridCol>
                <a:gridCol w="169763">
                  <a:extLst>
                    <a:ext uri="{9D8B030D-6E8A-4147-A177-3AD203B41FA5}">
                      <a16:colId xmlns:a16="http://schemas.microsoft.com/office/drawing/2014/main" val="448231918"/>
                    </a:ext>
                  </a:extLst>
                </a:gridCol>
                <a:gridCol w="655222">
                  <a:extLst>
                    <a:ext uri="{9D8B030D-6E8A-4147-A177-3AD203B41FA5}">
                      <a16:colId xmlns:a16="http://schemas.microsoft.com/office/drawing/2014/main" val="2118507626"/>
                    </a:ext>
                  </a:extLst>
                </a:gridCol>
                <a:gridCol w="798179">
                  <a:extLst>
                    <a:ext uri="{9D8B030D-6E8A-4147-A177-3AD203B41FA5}">
                      <a16:colId xmlns:a16="http://schemas.microsoft.com/office/drawing/2014/main" val="3563346303"/>
                    </a:ext>
                  </a:extLst>
                </a:gridCol>
              </a:tblGrid>
              <a:tr h="117409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働いて得た収入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3492975"/>
                  </a:ext>
                </a:extLst>
              </a:tr>
              <a:tr h="2504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働いている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仕事の内容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勤め先（会社名）等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区　　　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　　　　　）月分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5024641"/>
                  </a:ext>
                </a:extLst>
              </a:tr>
              <a:tr h="2504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者 の 名 前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見込額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1116592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245860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2908152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 労 日 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9930272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8328134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4773823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 労 日 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6832947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265981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0991445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 労 日 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9444152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（前月分）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の主な内容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6246462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②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2711478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③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668000"/>
                  </a:ext>
                </a:extLst>
              </a:tr>
              <a:tr h="13306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7346165"/>
                  </a:ext>
                </a:extLst>
              </a:tr>
              <a:tr h="117409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恩給・年金等による収入（受けているものを○で囲んで下さい。）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7450707"/>
                  </a:ext>
                </a:extLst>
              </a:tr>
              <a:tr h="59487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国民年金、厚生年金、恩給、児童手当、児童扶養手当、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特別児童扶養手当、雇用保険、傷病手当金、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年金生活者支援給付金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その他（　　　　　　　　　　　　　）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7857281"/>
                  </a:ext>
                </a:extLst>
              </a:tr>
              <a:tr h="13306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4552857"/>
                  </a:ext>
                </a:extLst>
              </a:tr>
              <a:tr h="195683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仕送りによる収入（前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か月間の合計を記入して下さい。）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1681195"/>
                  </a:ext>
                </a:extLst>
              </a:tr>
              <a:tr h="1174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　　　　　　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 送 り し た 者 の 氏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1540260"/>
                  </a:ext>
                </a:extLst>
              </a:tr>
              <a:tr h="39762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仕送りによる収入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L="0" indent="1704975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258861"/>
                  </a:ext>
                </a:extLst>
              </a:tr>
              <a:tr h="39762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現物による収入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米、野菜、魚介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（もらったものを○で囲んで下さい。）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4565591"/>
                  </a:ext>
                </a:extLst>
              </a:tr>
              <a:tr h="11271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7559717"/>
                  </a:ext>
                </a:extLst>
              </a:tr>
              <a:tr h="117409"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（記入にあたっては裏面の記入上の注意をよくお読み下さい。）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9622356"/>
                  </a:ext>
                </a:extLst>
              </a:tr>
            </a:tbl>
          </a:graphicData>
        </a:graphic>
      </p:graphicFrame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82360" y="7916863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E571DBFA-967E-4C33-A3D0-3662ADA08AC0}"/>
              </a:ext>
            </a:extLst>
          </p:cNvPr>
          <p:cNvSpPr/>
          <p:nvPr/>
        </p:nvSpPr>
        <p:spPr>
          <a:xfrm>
            <a:off x="549000" y="66882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577FAC6-6957-49D2-BF54-5E1FA3F9CF15}"/>
              </a:ext>
            </a:extLst>
          </p:cNvPr>
          <p:cNvSpPr txBox="1"/>
          <p:nvPr/>
        </p:nvSpPr>
        <p:spPr>
          <a:xfrm>
            <a:off x="2748975" y="750425"/>
            <a:ext cx="1348420" cy="4001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（表面）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dist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収入申告書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03A223A5-8DDA-469C-B1B4-2590425C7609}"/>
              </a:ext>
            </a:extLst>
          </p:cNvPr>
          <p:cNvSpPr/>
          <p:nvPr/>
        </p:nvSpPr>
        <p:spPr>
          <a:xfrm>
            <a:off x="3797357" y="7966076"/>
            <a:ext cx="638175" cy="1301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F8D0CFBC-9882-46AF-85D8-731D8CC093AF}"/>
              </a:ext>
            </a:extLst>
          </p:cNvPr>
          <p:cNvSpPr/>
          <p:nvPr/>
        </p:nvSpPr>
        <p:spPr>
          <a:xfrm>
            <a:off x="4544905" y="1328048"/>
            <a:ext cx="1527281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年　　　　月　　　日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CA831003-E4CB-49C5-83D2-F884920DF3DB}"/>
              </a:ext>
            </a:extLst>
          </p:cNvPr>
          <p:cNvSpPr/>
          <p:nvPr/>
        </p:nvSpPr>
        <p:spPr>
          <a:xfrm>
            <a:off x="580856" y="7670381"/>
            <a:ext cx="625475" cy="128588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期限年月日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7EE73752-93D8-4A06-A421-6339BC2E3F69}"/>
              </a:ext>
            </a:extLst>
          </p:cNvPr>
          <p:cNvGrpSpPr/>
          <p:nvPr/>
        </p:nvGrpSpPr>
        <p:grpSpPr>
          <a:xfrm>
            <a:off x="552281" y="1035741"/>
            <a:ext cx="1527587" cy="296099"/>
            <a:chOff x="4074450" y="1176404"/>
            <a:chExt cx="1527587" cy="296099"/>
          </a:xfrm>
          <a:noFill/>
        </p:grpSpPr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680000D-CE7E-4EF3-B5C4-C14FCA4C418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62B94ABC-615F-4797-AE41-1A99CC19B9B4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C8C1B55C-E184-4D49-85C2-6B2AC545F5E3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2565939A-FF21-4D14-9BC0-280E29D3920F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88325B5C-14EE-4157-B682-9DE6761A42B8}"/>
              </a:ext>
            </a:extLst>
          </p:cNvPr>
          <p:cNvSpPr/>
          <p:nvPr/>
        </p:nvSpPr>
        <p:spPr>
          <a:xfrm>
            <a:off x="4670370" y="1699434"/>
            <a:ext cx="638175" cy="1301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申告者住所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AA12125-05B4-4305-B5A1-4E5AE94E8A05}"/>
              </a:ext>
            </a:extLst>
          </p:cNvPr>
          <p:cNvGrpSpPr/>
          <p:nvPr/>
        </p:nvGrpSpPr>
        <p:grpSpPr>
          <a:xfrm>
            <a:off x="5260283" y="2143757"/>
            <a:ext cx="1039810" cy="133347"/>
            <a:chOff x="5260283" y="2143757"/>
            <a:chExt cx="1039810" cy="133347"/>
          </a:xfrm>
          <a:noFill/>
        </p:grpSpPr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C41CA335-3B9E-4645-B15C-24210805ABD1}"/>
                </a:ext>
              </a:extLst>
            </p:cNvPr>
            <p:cNvSpPr/>
            <p:nvPr/>
          </p:nvSpPr>
          <p:spPr>
            <a:xfrm>
              <a:off x="5260283" y="2143757"/>
              <a:ext cx="1039810" cy="12960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　　　）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7B36CE38-A7DF-4248-86E7-3A65E544F19A}"/>
                </a:ext>
              </a:extLst>
            </p:cNvPr>
            <p:cNvSpPr/>
            <p:nvPr/>
          </p:nvSpPr>
          <p:spPr>
            <a:xfrm>
              <a:off x="5504702" y="2147504"/>
              <a:ext cx="540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申告年月</a:t>
              </a:r>
            </a:p>
          </p:txBody>
        </p:sp>
      </p:grp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6D2A1EA0-AEE6-4E0F-9302-CCC9BC84F4FC}"/>
              </a:ext>
            </a:extLst>
          </p:cNvPr>
          <p:cNvSpPr/>
          <p:nvPr/>
        </p:nvSpPr>
        <p:spPr>
          <a:xfrm>
            <a:off x="4810124" y="7966076"/>
            <a:ext cx="742951" cy="1301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BEC0623B-5DD6-4452-9CD3-66DBBDFA614F}"/>
              </a:ext>
            </a:extLst>
          </p:cNvPr>
          <p:cNvSpPr/>
          <p:nvPr/>
        </p:nvSpPr>
        <p:spPr>
          <a:xfrm>
            <a:off x="549000" y="825736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6B403597-7122-415A-817E-5FFE2F8A12D5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  <a:noFill/>
        </p:grpSpPr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A755E858-7E88-431C-AD0A-D380219AA24F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DAFBF6C0-4434-4404-952E-70EEF1E6581D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52377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DB8ADE2B-1228-467C-AAE8-F254F91497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1183450"/>
              </p:ext>
            </p:extLst>
          </p:nvPr>
        </p:nvGraphicFramePr>
        <p:xfrm>
          <a:off x="550821" y="627061"/>
          <a:ext cx="5754730" cy="4911701"/>
        </p:xfrm>
        <a:graphic>
          <a:graphicData uri="http://schemas.openxmlformats.org/drawingml/2006/table">
            <a:tbl>
              <a:tblPr/>
              <a:tblGrid>
                <a:gridCol w="154144">
                  <a:extLst>
                    <a:ext uri="{9D8B030D-6E8A-4147-A177-3AD203B41FA5}">
                      <a16:colId xmlns:a16="http://schemas.microsoft.com/office/drawing/2014/main" val="612683922"/>
                    </a:ext>
                  </a:extLst>
                </a:gridCol>
                <a:gridCol w="471501">
                  <a:extLst>
                    <a:ext uri="{9D8B030D-6E8A-4147-A177-3AD203B41FA5}">
                      <a16:colId xmlns:a16="http://schemas.microsoft.com/office/drawing/2014/main" val="1480833772"/>
                    </a:ext>
                  </a:extLst>
                </a:gridCol>
                <a:gridCol w="1692567">
                  <a:extLst>
                    <a:ext uri="{9D8B030D-6E8A-4147-A177-3AD203B41FA5}">
                      <a16:colId xmlns:a16="http://schemas.microsoft.com/office/drawing/2014/main" val="140835839"/>
                    </a:ext>
                  </a:extLst>
                </a:gridCol>
                <a:gridCol w="2375640">
                  <a:extLst>
                    <a:ext uri="{9D8B030D-6E8A-4147-A177-3AD203B41FA5}">
                      <a16:colId xmlns:a16="http://schemas.microsoft.com/office/drawing/2014/main" val="2482442315"/>
                    </a:ext>
                  </a:extLst>
                </a:gridCol>
                <a:gridCol w="172280">
                  <a:extLst>
                    <a:ext uri="{9D8B030D-6E8A-4147-A177-3AD203B41FA5}">
                      <a16:colId xmlns:a16="http://schemas.microsoft.com/office/drawing/2014/main" val="2651068201"/>
                    </a:ext>
                  </a:extLst>
                </a:gridCol>
                <a:gridCol w="888598">
                  <a:extLst>
                    <a:ext uri="{9D8B030D-6E8A-4147-A177-3AD203B41FA5}">
                      <a16:colId xmlns:a16="http://schemas.microsoft.com/office/drawing/2014/main" val="827349478"/>
                    </a:ext>
                  </a:extLst>
                </a:gridCol>
              </a:tblGrid>
              <a:tr h="137224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（裏　面）</a:t>
                      </a: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3248440"/>
                  </a:ext>
                </a:extLst>
              </a:tr>
              <a:tr h="137224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その他の収入（前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か月間の合計を記入して下さい。）</a:t>
                      </a: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2705819"/>
                  </a:ext>
                </a:extLst>
              </a:tr>
              <a:tr h="22276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　・　無</a:t>
                      </a:r>
                    </a:p>
                  </a:txBody>
                  <a:tcPr marL="8632" marR="8632" marT="8632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　　　　　　　　　容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033463"/>
                  </a:ext>
                </a:extLst>
              </a:tr>
              <a:tr h="4277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 命 保 険 等 の 給 付 金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193330"/>
                  </a:ext>
                </a:extLst>
              </a:tr>
              <a:tr h="4277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財　　産　　収　　入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（土地、家屋の賃貸料等）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1205875"/>
                  </a:ext>
                </a:extLst>
              </a:tr>
              <a:tr h="4277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　　　　の　　　　他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5132727"/>
                  </a:ext>
                </a:extLst>
              </a:tr>
              <a:tr h="13722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1954724"/>
                  </a:ext>
                </a:extLst>
              </a:tr>
              <a:tr h="196033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その他将来において見込みのある収入（上記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～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に記入したものを除く。）</a:t>
                      </a:r>
                    </a:p>
                  </a:txBody>
                  <a:tcPr marL="8632" marR="8632" marT="36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36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36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2777263"/>
                  </a:ext>
                </a:extLst>
              </a:tr>
              <a:tr h="1960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8632" marR="8632" marT="8632" marB="0" vert="wordArtVertRtl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　　　　　　　　　　　　　　　　　　　　　　　容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収入見込額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8581844"/>
                  </a:ext>
                </a:extLst>
              </a:tr>
              <a:tr h="2607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5746878"/>
                  </a:ext>
                </a:extLst>
              </a:tr>
              <a:tr h="2607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0059807"/>
                  </a:ext>
                </a:extLst>
              </a:tr>
              <a:tr h="15148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9766920"/>
                  </a:ext>
                </a:extLst>
              </a:tr>
              <a:tr h="137224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働いて得た収入がない者（義務教育終了前の者は記入する必要はありません。）</a:t>
                      </a:r>
                    </a:p>
                  </a:txBody>
                  <a:tcPr marL="8632" marR="8632" marT="8632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4859765"/>
                  </a:ext>
                </a:extLst>
              </a:tr>
              <a:tr h="1960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　　名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働　い　て　得　た　収　入　の　な　い　理　由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7602066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177123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2151940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0657675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9690698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0E3C372-FF9D-4D49-923C-AC76D4A57BAE}"/>
              </a:ext>
            </a:extLst>
          </p:cNvPr>
          <p:cNvSpPr txBox="1"/>
          <p:nvPr/>
        </p:nvSpPr>
        <p:spPr>
          <a:xfrm>
            <a:off x="555208" y="5538762"/>
            <a:ext cx="5759214" cy="188256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（記入上の注意）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この申告書は、保護を受けている者が記入して下さい。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</a:t>
            </a:r>
            <a:r>
              <a:rPr lang="en-US" altLang="ja-JP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働いて得た収入」は、給与、日雇、内職、農業、事業等に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よる収入の種類ごとに記入して下さい。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農業収入については、前１年間の総収入のみを当月分の欄に記入して下さい。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必要経費欄には収入を得るために必要な交通費、材料代、仕入代、社会保険料等の経費の総額を記入して下さい。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の収入は、その有無について○で囲んで下さい。有を○で囲んだ収入については、その右欄にも記入して下さ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書ききれない場合は、余白に記入するか又は別紙に記入の上添付して下さい。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7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収入のうち証明書等の取れるもの（例えば勤務先の給与証明書等、各種保険支払通知書等）は、この申告書に必ず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添付して下さい。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不実の申告をして不正に保護を受けた場合、生活保護法第８５条又は刑法の規定によって処罰されることがありま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655345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683</Words>
  <Application>Microsoft Office PowerPoint</Application>
  <PresentationFormat>A4 210 x 297 mm</PresentationFormat>
  <Paragraphs>159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41</cp:revision>
  <dcterms:created xsi:type="dcterms:W3CDTF">2022-01-20T04:34:58Z</dcterms:created>
  <dcterms:modified xsi:type="dcterms:W3CDTF">2024-03-25T07:15:42Z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2022-04-22T02:11:21Z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8b4726ab-30d1-48bf-8464-d0d0bac2dfb9</vt:lpwstr>
  </property>
  <property fmtid="{D5CDD505-2E9C-101B-9397-08002B2CF9AE}" pid="15" name="MSIP_Label_436fffe2-e74d-4f21-833f-6f054a10cb50_ContentBits">
    <vt:lpwstr>0</vt:lpwstr>
  </property>
</Properties>
</file>