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0" r:id="rId2"/>
  </p:sldIdLst>
  <p:sldSz cx="9906000" cy="6858000" type="A4"/>
  <p:notesSz cx="9144000" cy="6858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075"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2"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6"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6" clrIdx="2">
    <p:extLst>
      <p:ext uri="{19B8F6BF-5375-455C-9EA6-DF929625EA0E}">
        <p15:presenceInfo xmlns:p15="http://schemas.microsoft.com/office/powerpoint/2012/main" userId="S::takokano@abeam.com::5e6993cd-c762-4216-9694-73f272f7dbd8" providerId="AD"/>
      </p:ext>
    </p:extLst>
  </p:cmAuthor>
  <p:cmAuthor id="4" name="Yoshida, Takafumi (JP - AB 吉田 隆史)" initials="YT(A吉隆" lastIdx="2" clrIdx="3">
    <p:extLst>
      <p:ext uri="{19B8F6BF-5375-455C-9EA6-DF929625EA0E}">
        <p15:presenceInfo xmlns:p15="http://schemas.microsoft.com/office/powerpoint/2012/main" userId="S::takafyoshida@abeam.com::1cdac1c6-f6e6-45f3-9c4d-db69efc75032"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563" autoAdjust="0"/>
    <p:restoredTop sz="94660"/>
  </p:normalViewPr>
  <p:slideViewPr>
    <p:cSldViewPr snapToGrid="0" showGuides="1">
      <p:cViewPr varScale="1">
        <p:scale>
          <a:sx n="110" d="100"/>
          <a:sy n="110" d="100"/>
        </p:scale>
        <p:origin x="1764" y="102"/>
      </p:cViewPr>
      <p:guideLst>
        <p:guide orient="horz" pos="2160"/>
        <p:guide pos="3075"/>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8166566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2315793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0460453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060773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1152969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897323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55195320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6028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6416471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9545781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4990767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ACA98DE-B265-4B2C-8A46-431EE49A61BD}" type="datetimeFigureOut">
              <a:rPr kumimoji="1" lang="ja-JP" altLang="en-US" smtClean="0"/>
              <a:t>2023/3/20</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A984C7-1FE5-4448-A85F-49C4F5B07163}" type="slidenum">
              <a:rPr kumimoji="1" lang="ja-JP" altLang="en-US" smtClean="0"/>
              <a:t>‹#›</a:t>
            </a:fld>
            <a:endParaRPr kumimoji="1" lang="ja-JP" altLang="en-US"/>
          </a:p>
        </p:txBody>
      </p:sp>
      <p:graphicFrame>
        <p:nvGraphicFramePr>
          <p:cNvPr id="7" name="オブジェクト 6" hidden="1">
            <a:extLst>
              <a:ext uri="{FF2B5EF4-FFF2-40B4-BE49-F238E27FC236}">
                <a16:creationId xmlns:a16="http://schemas.microsoft.com/office/drawing/2014/main" id="{7A3D7FFC-DED4-444A-9501-725964A5FD25}"/>
              </a:ext>
            </a:extLst>
          </p:cNvPr>
          <p:cNvGraphicFramePr>
            <a:graphicFrameLocks noChangeAspect="1"/>
          </p:cNvGraphicFramePr>
          <p:nvPr userDrawn="1">
            <p:custDataLst>
              <p:tags r:id="rId13"/>
            </p:custDataLst>
            <p:extLst>
              <p:ext uri="{D42A27DB-BD31-4B8C-83A1-F6EECF244321}">
                <p14:modId xmlns:p14="http://schemas.microsoft.com/office/powerpoint/2010/main" val="973829859"/>
              </p:ext>
            </p:extLst>
          </p:nvPr>
        </p:nvGraphicFramePr>
        <p:xfrm>
          <a:off x="2294" y="1100"/>
          <a:ext cx="2294" cy="1099"/>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7" name="オブジェクト 6" hidden="1">
                        <a:extLst>
                          <a:ext uri="{FF2B5EF4-FFF2-40B4-BE49-F238E27FC236}">
                            <a16:creationId xmlns:a16="http://schemas.microsoft.com/office/drawing/2014/main" id="{7A3D7FFC-DED4-444A-9501-725964A5FD25}"/>
                          </a:ext>
                        </a:extLst>
                      </p:cNvPr>
                      <p:cNvPicPr/>
                      <p:nvPr/>
                    </p:nvPicPr>
                    <p:blipFill>
                      <a:blip r:embed="rId15"/>
                      <a:stretch>
                        <a:fillRect/>
                      </a:stretch>
                    </p:blipFill>
                    <p:spPr>
                      <a:xfrm>
                        <a:off x="2294" y="1100"/>
                        <a:ext cx="2294" cy="1099"/>
                      </a:xfrm>
                      <a:prstGeom prst="rect">
                        <a:avLst/>
                      </a:prstGeom>
                    </p:spPr>
                  </p:pic>
                </p:oleObj>
              </mc:Fallback>
            </mc:AlternateContent>
          </a:graphicData>
        </a:graphic>
      </p:graphicFrame>
    </p:spTree>
    <p:extLst>
      <p:ext uri="{BB962C8B-B14F-4D97-AF65-F5344CB8AC3E}">
        <p14:creationId xmlns:p14="http://schemas.microsoft.com/office/powerpoint/2010/main" val="28957781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2580177" y="1100"/>
          <a:ext cx="1099" cy="1099"/>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2580177" y="1100"/>
                        <a:ext cx="1099" cy="1099"/>
                      </a:xfrm>
                      <a:prstGeom prst="rect">
                        <a:avLst/>
                      </a:prstGeom>
                    </p:spPr>
                  </p:pic>
                </p:oleObj>
              </mc:Fallback>
            </mc:AlternateContent>
          </a:graphicData>
        </a:graphic>
      </p:graphicFrame>
      <p:sp>
        <p:nvSpPr>
          <p:cNvPr id="74" name="正方形/長方形 73">
            <a:extLst>
              <a:ext uri="{FF2B5EF4-FFF2-40B4-BE49-F238E27FC236}">
                <a16:creationId xmlns:a16="http://schemas.microsoft.com/office/drawing/2014/main" id="{D6EB118F-1270-42DD-A723-1F16E02A92D5}"/>
              </a:ext>
            </a:extLst>
          </p:cNvPr>
          <p:cNvSpPr/>
          <p:nvPr/>
        </p:nvSpPr>
        <p:spPr>
          <a:xfrm>
            <a:off x="384270" y="6575525"/>
            <a:ext cx="4600630" cy="330165"/>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tabLst>
                <a:tab pos="92075" algn="l"/>
              </a:tabLst>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	</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学校長渡しの教育費については学校別にこの様式に準じた明細書を作成すること。</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45" name="正方形/長方形 44">
            <a:extLst>
              <a:ext uri="{FF2B5EF4-FFF2-40B4-BE49-F238E27FC236}">
                <a16:creationId xmlns:a16="http://schemas.microsoft.com/office/drawing/2014/main" id="{77C8E3DC-1AB8-4799-8443-E194D05EEE46}"/>
              </a:ext>
            </a:extLst>
          </p:cNvPr>
          <p:cNvSpPr/>
          <p:nvPr/>
        </p:nvSpPr>
        <p:spPr>
          <a:xfrm>
            <a:off x="467763" y="595284"/>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支給区分</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01D6520E-2D79-432F-B273-9C56D8AD5F76}"/>
              </a:ext>
            </a:extLst>
          </p:cNvPr>
          <p:cNvSpPr/>
          <p:nvPr/>
        </p:nvSpPr>
        <p:spPr>
          <a:xfrm>
            <a:off x="1077713" y="595284"/>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支給区分</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57" name="正方形/長方形 56">
            <a:extLst>
              <a:ext uri="{FF2B5EF4-FFF2-40B4-BE49-F238E27FC236}">
                <a16:creationId xmlns:a16="http://schemas.microsoft.com/office/drawing/2014/main" id="{30302CF1-8015-4078-8A42-B1759A5174FF}"/>
              </a:ext>
            </a:extLst>
          </p:cNvPr>
          <p:cNvSpPr/>
          <p:nvPr/>
        </p:nvSpPr>
        <p:spPr>
          <a:xfrm>
            <a:off x="467763" y="815882"/>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支給方法</a:t>
            </a:r>
          </a:p>
        </p:txBody>
      </p:sp>
      <p:sp>
        <p:nvSpPr>
          <p:cNvPr id="61" name="正方形/長方形 60">
            <a:extLst>
              <a:ext uri="{FF2B5EF4-FFF2-40B4-BE49-F238E27FC236}">
                <a16:creationId xmlns:a16="http://schemas.microsoft.com/office/drawing/2014/main" id="{CCCEB78C-A350-42BC-83E8-BFD093536B1B}"/>
              </a:ext>
            </a:extLst>
          </p:cNvPr>
          <p:cNvSpPr/>
          <p:nvPr/>
        </p:nvSpPr>
        <p:spPr>
          <a:xfrm>
            <a:off x="1077713" y="816832"/>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支給方法</a:t>
            </a:r>
          </a:p>
        </p:txBody>
      </p:sp>
      <p:sp>
        <p:nvSpPr>
          <p:cNvPr id="62" name="正方形/長方形 61">
            <a:extLst>
              <a:ext uri="{FF2B5EF4-FFF2-40B4-BE49-F238E27FC236}">
                <a16:creationId xmlns:a16="http://schemas.microsoft.com/office/drawing/2014/main" id="{AB0D5D41-832A-4C39-B039-A691F74F7EE4}"/>
              </a:ext>
            </a:extLst>
          </p:cNvPr>
          <p:cNvSpPr/>
          <p:nvPr/>
        </p:nvSpPr>
        <p:spPr>
          <a:xfrm>
            <a:off x="1824268" y="815882"/>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支給窓口</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66" name="正方形/長方形 65">
            <a:extLst>
              <a:ext uri="{FF2B5EF4-FFF2-40B4-BE49-F238E27FC236}">
                <a16:creationId xmlns:a16="http://schemas.microsoft.com/office/drawing/2014/main" id="{FD1E5078-D356-4163-B5D6-CA32C5CD6D53}"/>
              </a:ext>
            </a:extLst>
          </p:cNvPr>
          <p:cNvSpPr/>
          <p:nvPr/>
        </p:nvSpPr>
        <p:spPr>
          <a:xfrm>
            <a:off x="2434218" y="815882"/>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支給窓口</a:t>
            </a:r>
            <a:endParaRPr kumimoji="1" lang="ja-JP" altLang="en-US" sz="900" dirty="0">
              <a:latin typeface="ＭＳ Ｐゴシック" panose="020B0600070205080204" pitchFamily="50" charset="-128"/>
              <a:ea typeface="ＭＳ Ｐゴシック" panose="020B0600070205080204" pitchFamily="50" charset="-128"/>
            </a:endParaRPr>
          </a:p>
        </p:txBody>
      </p:sp>
      <p:grpSp>
        <p:nvGrpSpPr>
          <p:cNvPr id="3" name="グループ化 2">
            <a:extLst>
              <a:ext uri="{FF2B5EF4-FFF2-40B4-BE49-F238E27FC236}">
                <a16:creationId xmlns:a16="http://schemas.microsoft.com/office/drawing/2014/main" id="{60F07CD9-4306-44DA-A725-B33643D8AC30}"/>
              </a:ext>
            </a:extLst>
          </p:cNvPr>
          <p:cNvGrpSpPr/>
          <p:nvPr/>
        </p:nvGrpSpPr>
        <p:grpSpPr>
          <a:xfrm>
            <a:off x="4004233" y="715182"/>
            <a:ext cx="1897534" cy="139302"/>
            <a:chOff x="3948113" y="494247"/>
            <a:chExt cx="1897534" cy="139302"/>
          </a:xfrm>
          <a:noFill/>
        </p:grpSpPr>
        <p:sp>
          <p:nvSpPr>
            <p:cNvPr id="67" name="正方形/長方形 66">
              <a:extLst>
                <a:ext uri="{FF2B5EF4-FFF2-40B4-BE49-F238E27FC236}">
                  <a16:creationId xmlns:a16="http://schemas.microsoft.com/office/drawing/2014/main" id="{F48B0596-D969-4C78-8570-3F1F2D05482B}"/>
                </a:ext>
              </a:extLst>
            </p:cNvPr>
            <p:cNvSpPr/>
            <p:nvPr/>
          </p:nvSpPr>
          <p:spPr>
            <a:xfrm>
              <a:off x="4396718" y="494247"/>
              <a:ext cx="1448929" cy="129600"/>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dirty="0">
                  <a:solidFill>
                    <a:srgbClr val="000000"/>
                  </a:solidFill>
                  <a:latin typeface="ＭＳ Ｐゴシック" panose="020B0600070205080204" pitchFamily="50" charset="-128"/>
                  <a:ea typeface="ＭＳ Ｐゴシック" panose="020B0600070205080204" pitchFamily="50" charset="-128"/>
                </a:rPr>
                <a:t>生活保護費支給明細書</a:t>
              </a:r>
              <a:endParaRPr kumimoji="1" lang="ja-JP" altLang="en-US" dirty="0">
                <a:latin typeface="ＭＳ Ｐゴシック" panose="020B0600070205080204" pitchFamily="50" charset="-128"/>
                <a:ea typeface="ＭＳ Ｐゴシック" panose="020B0600070205080204" pitchFamily="50" charset="-128"/>
              </a:endParaRPr>
            </a:p>
          </p:txBody>
        </p:sp>
        <p:sp>
          <p:nvSpPr>
            <p:cNvPr id="68" name="正方形/長方形 67">
              <a:extLst>
                <a:ext uri="{FF2B5EF4-FFF2-40B4-BE49-F238E27FC236}">
                  <a16:creationId xmlns:a16="http://schemas.microsoft.com/office/drawing/2014/main" id="{DF1D425D-98FA-4853-90EE-C5D89AB84AAF}"/>
                </a:ext>
              </a:extLst>
            </p:cNvPr>
            <p:cNvSpPr/>
            <p:nvPr/>
          </p:nvSpPr>
          <p:spPr>
            <a:xfrm>
              <a:off x="3948113" y="503949"/>
              <a:ext cx="419100" cy="12960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支給月</a:t>
              </a:r>
              <a:endParaRPr kumimoji="1" lang="ja-JP" altLang="en-US" sz="900" dirty="0">
                <a:latin typeface="ＭＳ Ｐゴシック" panose="020B0600070205080204" pitchFamily="50" charset="-128"/>
                <a:ea typeface="ＭＳ Ｐゴシック" panose="020B0600070205080204" pitchFamily="50" charset="-128"/>
              </a:endParaRPr>
            </a:p>
          </p:txBody>
        </p:sp>
      </p:grpSp>
      <p:sp>
        <p:nvSpPr>
          <p:cNvPr id="69" name="正方形/長方形 68">
            <a:extLst>
              <a:ext uri="{FF2B5EF4-FFF2-40B4-BE49-F238E27FC236}">
                <a16:creationId xmlns:a16="http://schemas.microsoft.com/office/drawing/2014/main" id="{0B66C7A4-6472-4161-B041-5C0ABF03AD9E}"/>
              </a:ext>
            </a:extLst>
          </p:cNvPr>
          <p:cNvSpPr/>
          <p:nvPr/>
        </p:nvSpPr>
        <p:spPr>
          <a:xfrm>
            <a:off x="6449699" y="813373"/>
            <a:ext cx="30915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地区</a:t>
            </a:r>
          </a:p>
        </p:txBody>
      </p:sp>
      <p:sp>
        <p:nvSpPr>
          <p:cNvPr id="70" name="正方形/長方形 69">
            <a:extLst>
              <a:ext uri="{FF2B5EF4-FFF2-40B4-BE49-F238E27FC236}">
                <a16:creationId xmlns:a16="http://schemas.microsoft.com/office/drawing/2014/main" id="{3D33855F-53E9-4956-98B5-5226D76B1AA5}"/>
              </a:ext>
            </a:extLst>
          </p:cNvPr>
          <p:cNvSpPr/>
          <p:nvPr/>
        </p:nvSpPr>
        <p:spPr>
          <a:xfrm>
            <a:off x="6913599" y="813373"/>
            <a:ext cx="30915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地区</a:t>
            </a:r>
          </a:p>
        </p:txBody>
      </p:sp>
      <p:sp>
        <p:nvSpPr>
          <p:cNvPr id="71" name="正方形/長方形 70">
            <a:extLst>
              <a:ext uri="{FF2B5EF4-FFF2-40B4-BE49-F238E27FC236}">
                <a16:creationId xmlns:a16="http://schemas.microsoft.com/office/drawing/2014/main" id="{573E7B68-9BF0-4881-A98E-B1C33DD75555}"/>
              </a:ext>
            </a:extLst>
          </p:cNvPr>
          <p:cNvSpPr/>
          <p:nvPr/>
        </p:nvSpPr>
        <p:spPr>
          <a:xfrm>
            <a:off x="7321900" y="811023"/>
            <a:ext cx="419100"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72" name="正方形/長方形 71">
            <a:extLst>
              <a:ext uri="{FF2B5EF4-FFF2-40B4-BE49-F238E27FC236}">
                <a16:creationId xmlns:a16="http://schemas.microsoft.com/office/drawing/2014/main" id="{BAA297BB-55E0-4A5B-B4AA-786F3DEF845E}"/>
              </a:ext>
            </a:extLst>
          </p:cNvPr>
          <p:cNvSpPr/>
          <p:nvPr/>
        </p:nvSpPr>
        <p:spPr>
          <a:xfrm>
            <a:off x="7785799" y="811023"/>
            <a:ext cx="81680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福祉事務名</a:t>
            </a:r>
          </a:p>
        </p:txBody>
      </p:sp>
      <p:sp>
        <p:nvSpPr>
          <p:cNvPr id="73" name="正方形/長方形 72">
            <a:extLst>
              <a:ext uri="{FF2B5EF4-FFF2-40B4-BE49-F238E27FC236}">
                <a16:creationId xmlns:a16="http://schemas.microsoft.com/office/drawing/2014/main" id="{B0E34FF8-7A9D-4B99-B22D-D5BC1D06906B}"/>
              </a:ext>
            </a:extLst>
          </p:cNvPr>
          <p:cNvSpPr/>
          <p:nvPr/>
        </p:nvSpPr>
        <p:spPr>
          <a:xfrm>
            <a:off x="6449699" y="595284"/>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作成日</a:t>
            </a:r>
          </a:p>
        </p:txBody>
      </p:sp>
      <p:sp>
        <p:nvSpPr>
          <p:cNvPr id="75" name="正方形/長方形 74">
            <a:extLst>
              <a:ext uri="{FF2B5EF4-FFF2-40B4-BE49-F238E27FC236}">
                <a16:creationId xmlns:a16="http://schemas.microsoft.com/office/drawing/2014/main" id="{CE99C2C6-E9F0-4AD4-B131-CD577E90ABCC}"/>
              </a:ext>
            </a:extLst>
          </p:cNvPr>
          <p:cNvSpPr/>
          <p:nvPr/>
        </p:nvSpPr>
        <p:spPr>
          <a:xfrm>
            <a:off x="7059649" y="595284"/>
            <a:ext cx="70863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作成年月日</a:t>
            </a:r>
          </a:p>
        </p:txBody>
      </p:sp>
      <p:sp>
        <p:nvSpPr>
          <p:cNvPr id="76" name="正方形/長方形 75">
            <a:extLst>
              <a:ext uri="{FF2B5EF4-FFF2-40B4-BE49-F238E27FC236}">
                <a16:creationId xmlns:a16="http://schemas.microsoft.com/office/drawing/2014/main" id="{C3FE5903-F311-4F62-8025-521B1B2AFE7F}"/>
              </a:ext>
            </a:extLst>
          </p:cNvPr>
          <p:cNvSpPr/>
          <p:nvPr/>
        </p:nvSpPr>
        <p:spPr>
          <a:xfrm>
            <a:off x="7826497" y="585582"/>
            <a:ext cx="58044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支給日</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77" name="正方形/長方形 76">
            <a:extLst>
              <a:ext uri="{FF2B5EF4-FFF2-40B4-BE49-F238E27FC236}">
                <a16:creationId xmlns:a16="http://schemas.microsoft.com/office/drawing/2014/main" id="{0CE3D504-3CCE-4A36-A504-E2A5EEDFB06D}"/>
              </a:ext>
            </a:extLst>
          </p:cNvPr>
          <p:cNvSpPr/>
          <p:nvPr/>
        </p:nvSpPr>
        <p:spPr>
          <a:xfrm>
            <a:off x="8436447" y="586532"/>
            <a:ext cx="70863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支給年月日</a:t>
            </a:r>
            <a:r>
              <a:rPr kumimoji="1" lang="en-US" altLang="ja-JP" sz="900" dirty="0">
                <a:solidFill>
                  <a:srgbClr val="000000"/>
                </a:solidFill>
                <a:latin typeface="ＭＳ Ｐゴシック" panose="020B0600070205080204" pitchFamily="50" charset="-128"/>
                <a:ea typeface="ＭＳ Ｐゴシック" panose="020B0600070205080204" pitchFamily="50" charset="-128"/>
              </a:rPr>
              <a:t>1</a:t>
            </a:r>
            <a:endParaRPr kumimoji="1" lang="ja-JP" altLang="en-US" sz="900" dirty="0">
              <a:latin typeface="ＭＳ Ｐゴシック" panose="020B0600070205080204" pitchFamily="50" charset="-128"/>
              <a:ea typeface="ＭＳ Ｐゴシック" panose="020B0600070205080204" pitchFamily="50" charset="-128"/>
            </a:endParaRPr>
          </a:p>
        </p:txBody>
      </p:sp>
      <p:graphicFrame>
        <p:nvGraphicFramePr>
          <p:cNvPr id="4" name="表 3">
            <a:extLst>
              <a:ext uri="{FF2B5EF4-FFF2-40B4-BE49-F238E27FC236}">
                <a16:creationId xmlns:a16="http://schemas.microsoft.com/office/drawing/2014/main" id="{3C3449B5-10DB-42A4-9122-553D7159A02B}"/>
              </a:ext>
            </a:extLst>
          </p:cNvPr>
          <p:cNvGraphicFramePr>
            <a:graphicFrameLocks noGrp="1"/>
          </p:cNvGraphicFramePr>
          <p:nvPr>
            <p:extLst>
              <p:ext uri="{D42A27DB-BD31-4B8C-83A1-F6EECF244321}">
                <p14:modId xmlns:p14="http://schemas.microsoft.com/office/powerpoint/2010/main" val="1270577115"/>
              </p:ext>
            </p:extLst>
          </p:nvPr>
        </p:nvGraphicFramePr>
        <p:xfrm>
          <a:off x="485286" y="1005423"/>
          <a:ext cx="8910952" cy="5416434"/>
        </p:xfrm>
        <a:graphic>
          <a:graphicData uri="http://schemas.openxmlformats.org/drawingml/2006/table">
            <a:tbl>
              <a:tblPr>
                <a:tableStyleId>{5C22544A-7EE6-4342-B048-85BDC9FD1C3A}</a:tableStyleId>
              </a:tblPr>
              <a:tblGrid>
                <a:gridCol w="392169">
                  <a:extLst>
                    <a:ext uri="{9D8B030D-6E8A-4147-A177-3AD203B41FA5}">
                      <a16:colId xmlns:a16="http://schemas.microsoft.com/office/drawing/2014/main" val="3212290364"/>
                    </a:ext>
                  </a:extLst>
                </a:gridCol>
                <a:gridCol w="769814">
                  <a:extLst>
                    <a:ext uri="{9D8B030D-6E8A-4147-A177-3AD203B41FA5}">
                      <a16:colId xmlns:a16="http://schemas.microsoft.com/office/drawing/2014/main" val="1032446768"/>
                    </a:ext>
                  </a:extLst>
                </a:gridCol>
                <a:gridCol w="392169">
                  <a:extLst>
                    <a:ext uri="{9D8B030D-6E8A-4147-A177-3AD203B41FA5}">
                      <a16:colId xmlns:a16="http://schemas.microsoft.com/office/drawing/2014/main" val="2554864865"/>
                    </a:ext>
                  </a:extLst>
                </a:gridCol>
                <a:gridCol w="392169">
                  <a:extLst>
                    <a:ext uri="{9D8B030D-6E8A-4147-A177-3AD203B41FA5}">
                      <a16:colId xmlns:a16="http://schemas.microsoft.com/office/drawing/2014/main" val="3223448375"/>
                    </a:ext>
                  </a:extLst>
                </a:gridCol>
                <a:gridCol w="392169">
                  <a:extLst>
                    <a:ext uri="{9D8B030D-6E8A-4147-A177-3AD203B41FA5}">
                      <a16:colId xmlns:a16="http://schemas.microsoft.com/office/drawing/2014/main" val="1056251447"/>
                    </a:ext>
                  </a:extLst>
                </a:gridCol>
                <a:gridCol w="392169">
                  <a:extLst>
                    <a:ext uri="{9D8B030D-6E8A-4147-A177-3AD203B41FA5}">
                      <a16:colId xmlns:a16="http://schemas.microsoft.com/office/drawing/2014/main" val="2895580102"/>
                    </a:ext>
                  </a:extLst>
                </a:gridCol>
                <a:gridCol w="392169">
                  <a:extLst>
                    <a:ext uri="{9D8B030D-6E8A-4147-A177-3AD203B41FA5}">
                      <a16:colId xmlns:a16="http://schemas.microsoft.com/office/drawing/2014/main" val="803606640"/>
                    </a:ext>
                  </a:extLst>
                </a:gridCol>
                <a:gridCol w="392169">
                  <a:extLst>
                    <a:ext uri="{9D8B030D-6E8A-4147-A177-3AD203B41FA5}">
                      <a16:colId xmlns:a16="http://schemas.microsoft.com/office/drawing/2014/main" val="3188114099"/>
                    </a:ext>
                  </a:extLst>
                </a:gridCol>
                <a:gridCol w="392169">
                  <a:extLst>
                    <a:ext uri="{9D8B030D-6E8A-4147-A177-3AD203B41FA5}">
                      <a16:colId xmlns:a16="http://schemas.microsoft.com/office/drawing/2014/main" val="270525738"/>
                    </a:ext>
                  </a:extLst>
                </a:gridCol>
                <a:gridCol w="392169">
                  <a:extLst>
                    <a:ext uri="{9D8B030D-6E8A-4147-A177-3AD203B41FA5}">
                      <a16:colId xmlns:a16="http://schemas.microsoft.com/office/drawing/2014/main" val="200896254"/>
                    </a:ext>
                  </a:extLst>
                </a:gridCol>
                <a:gridCol w="392169">
                  <a:extLst>
                    <a:ext uri="{9D8B030D-6E8A-4147-A177-3AD203B41FA5}">
                      <a16:colId xmlns:a16="http://schemas.microsoft.com/office/drawing/2014/main" val="3275288006"/>
                    </a:ext>
                  </a:extLst>
                </a:gridCol>
                <a:gridCol w="392169">
                  <a:extLst>
                    <a:ext uri="{9D8B030D-6E8A-4147-A177-3AD203B41FA5}">
                      <a16:colId xmlns:a16="http://schemas.microsoft.com/office/drawing/2014/main" val="2695846019"/>
                    </a:ext>
                  </a:extLst>
                </a:gridCol>
                <a:gridCol w="392169">
                  <a:extLst>
                    <a:ext uri="{9D8B030D-6E8A-4147-A177-3AD203B41FA5}">
                      <a16:colId xmlns:a16="http://schemas.microsoft.com/office/drawing/2014/main" val="902304993"/>
                    </a:ext>
                  </a:extLst>
                </a:gridCol>
                <a:gridCol w="392169">
                  <a:extLst>
                    <a:ext uri="{9D8B030D-6E8A-4147-A177-3AD203B41FA5}">
                      <a16:colId xmlns:a16="http://schemas.microsoft.com/office/drawing/2014/main" val="2715809644"/>
                    </a:ext>
                  </a:extLst>
                </a:gridCol>
                <a:gridCol w="392169">
                  <a:extLst>
                    <a:ext uri="{9D8B030D-6E8A-4147-A177-3AD203B41FA5}">
                      <a16:colId xmlns:a16="http://schemas.microsoft.com/office/drawing/2014/main" val="1537631785"/>
                    </a:ext>
                  </a:extLst>
                </a:gridCol>
                <a:gridCol w="392169">
                  <a:extLst>
                    <a:ext uri="{9D8B030D-6E8A-4147-A177-3AD203B41FA5}">
                      <a16:colId xmlns:a16="http://schemas.microsoft.com/office/drawing/2014/main" val="489064059"/>
                    </a:ext>
                  </a:extLst>
                </a:gridCol>
                <a:gridCol w="392169">
                  <a:extLst>
                    <a:ext uri="{9D8B030D-6E8A-4147-A177-3AD203B41FA5}">
                      <a16:colId xmlns:a16="http://schemas.microsoft.com/office/drawing/2014/main" val="412243443"/>
                    </a:ext>
                  </a:extLst>
                </a:gridCol>
                <a:gridCol w="392169">
                  <a:extLst>
                    <a:ext uri="{9D8B030D-6E8A-4147-A177-3AD203B41FA5}">
                      <a16:colId xmlns:a16="http://schemas.microsoft.com/office/drawing/2014/main" val="1296519867"/>
                    </a:ext>
                  </a:extLst>
                </a:gridCol>
                <a:gridCol w="392169">
                  <a:extLst>
                    <a:ext uri="{9D8B030D-6E8A-4147-A177-3AD203B41FA5}">
                      <a16:colId xmlns:a16="http://schemas.microsoft.com/office/drawing/2014/main" val="969709899"/>
                    </a:ext>
                  </a:extLst>
                </a:gridCol>
                <a:gridCol w="392169">
                  <a:extLst>
                    <a:ext uri="{9D8B030D-6E8A-4147-A177-3AD203B41FA5}">
                      <a16:colId xmlns:a16="http://schemas.microsoft.com/office/drawing/2014/main" val="4196402346"/>
                    </a:ext>
                  </a:extLst>
                </a:gridCol>
                <a:gridCol w="297758">
                  <a:extLst>
                    <a:ext uri="{9D8B030D-6E8A-4147-A177-3AD203B41FA5}">
                      <a16:colId xmlns:a16="http://schemas.microsoft.com/office/drawing/2014/main" val="480829238"/>
                    </a:ext>
                  </a:extLst>
                </a:gridCol>
                <a:gridCol w="392169">
                  <a:extLst>
                    <a:ext uri="{9D8B030D-6E8A-4147-A177-3AD203B41FA5}">
                      <a16:colId xmlns:a16="http://schemas.microsoft.com/office/drawing/2014/main" val="2399470404"/>
                    </a:ext>
                  </a:extLst>
                </a:gridCol>
              </a:tblGrid>
              <a:tr h="300913">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ケース</a:t>
                      </a:r>
                      <a:br>
                        <a:rPr lang="ja-JP" altLang="en-US" sz="600" u="none" strike="noStrike">
                          <a:effectLst/>
                          <a:latin typeface="ＭＳ Ｐゴシック" panose="020B0600070205080204" pitchFamily="50" charset="-128"/>
                          <a:ea typeface="ＭＳ Ｐゴシック" panose="020B0600070205080204" pitchFamily="50" charset="-128"/>
                        </a:rPr>
                      </a:br>
                      <a:r>
                        <a:rPr lang="ja-JP" altLang="en-US" sz="600" u="none" strike="noStrike">
                          <a:effectLst/>
                          <a:latin typeface="ＭＳ Ｐゴシック" panose="020B0600070205080204" pitchFamily="50" charset="-128"/>
                          <a:ea typeface="ＭＳ Ｐゴシック" panose="020B0600070205080204" pitchFamily="50" charset="-128"/>
                        </a:rPr>
                        <a:t>番号</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zh-TW" altLang="en-US" sz="600" u="none" strike="noStrike">
                          <a:effectLst/>
                          <a:latin typeface="ＭＳ Ｐゴシック" panose="020B0600070205080204" pitchFamily="50" charset="-128"/>
                          <a:ea typeface="ＭＳ Ｐゴシック" panose="020B0600070205080204" pitchFamily="50" charset="-128"/>
                        </a:rPr>
                        <a:t>被保護世帯氏名</a:t>
                      </a:r>
                      <a:endParaRPr lang="zh-TW"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生活扶助</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住宅扶助</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教育扶助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r" fontAlgn="ctr"/>
                      <a:r>
                        <a:rPr lang="ja-JP" altLang="en-US" sz="600" u="none" strike="noStrike" dirty="0">
                          <a:effectLst/>
                          <a:latin typeface="ＭＳ Ｐゴシック" panose="020B0600070205080204" pitchFamily="50" charset="-128"/>
                          <a:ea typeface="ＭＳ Ｐゴシック" panose="020B0600070205080204" pitchFamily="50" charset="-128"/>
                        </a:rPr>
                        <a:t>　　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r" fontAlgn="ctr"/>
                      <a:r>
                        <a:rPr lang="ja-JP" altLang="en-US" sz="600" u="none" strike="noStrike" dirty="0">
                          <a:effectLst/>
                          <a:latin typeface="ＭＳ Ｐゴシック" panose="020B0600070205080204" pitchFamily="50" charset="-128"/>
                          <a:ea typeface="ＭＳ Ｐゴシック" panose="020B0600070205080204" pitchFamily="50" charset="-128"/>
                        </a:rPr>
                        <a:t>　　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gridSpan="4">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一時扶助</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合計</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gridSpan="5">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別途送金額</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費用</a:t>
                      </a:r>
                      <a:br>
                        <a:rPr lang="ja-JP" altLang="en-US" sz="600" u="none" strike="noStrike">
                          <a:effectLst/>
                          <a:latin typeface="ＭＳ Ｐゴシック" panose="020B0600070205080204" pitchFamily="50" charset="-128"/>
                          <a:ea typeface="ＭＳ Ｐゴシック" panose="020B0600070205080204" pitchFamily="50" charset="-128"/>
                        </a:rPr>
                      </a:br>
                      <a:r>
                        <a:rPr lang="ja-JP" altLang="en-US" sz="600" u="none" strike="noStrike">
                          <a:effectLst/>
                          <a:latin typeface="ＭＳ Ｐゴシック" panose="020B0600070205080204" pitchFamily="50" charset="-128"/>
                          <a:ea typeface="ＭＳ Ｐゴシック" panose="020B0600070205080204" pitchFamily="50" charset="-128"/>
                        </a:rPr>
                        <a:t>徴収額</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実際に支払われる額</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支給日</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記名欄</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摘要</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839454943"/>
                  </a:ext>
                </a:extLst>
              </a:tr>
              <a:tr h="30091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a:p>
                  </a:txBody>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3846442955"/>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a:effectLst/>
                          <a:latin typeface="ＭＳ Ｐゴシック" panose="020B0600070205080204" pitchFamily="50" charset="-128"/>
                          <a:ea typeface="ＭＳ Ｐゴシック" panose="020B0600070205080204" pitchFamily="50" charset="-128"/>
                        </a:rPr>
                        <a:t>円</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r>
                        <a:rPr lang="ja-JP" altLang="en-US" sz="600" u="none" strike="noStrike" dirty="0">
                          <a:effectLst/>
                          <a:latin typeface="ＭＳ Ｐゴシック" panose="020B0600070205080204" pitchFamily="50" charset="-128"/>
                          <a:ea typeface="ＭＳ Ｐゴシック" panose="020B0600070205080204" pitchFamily="50" charset="-128"/>
                        </a:rPr>
                        <a:t>円</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911262175"/>
                  </a:ext>
                </a:extLst>
              </a:tr>
              <a:tr h="300913">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779035655"/>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919756728"/>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76088086"/>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131087334"/>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4117471"/>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660147174"/>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751129671"/>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606877599"/>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5849042"/>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620047823"/>
                  </a:ext>
                </a:extLst>
              </a:tr>
              <a:tr h="300913">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310030314"/>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686865834"/>
                  </a:ext>
                </a:extLst>
              </a:tr>
              <a:tr h="300913">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552944604"/>
                  </a:ext>
                </a:extLst>
              </a:tr>
              <a:tr h="300913">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517376883"/>
                  </a:ext>
                </a:extLst>
              </a:tr>
              <a:tr h="300913">
                <a:tc>
                  <a:txBody>
                    <a:bodyPr/>
                    <a:lstStyle/>
                    <a:p>
                      <a:pPr algn="ctr" fontAlgn="ctr"/>
                      <a:r>
                        <a:rPr lang="ja-JP" altLang="en-US" sz="900" u="none" strike="noStrike">
                          <a:effectLst/>
                          <a:latin typeface="ＭＳ Ｐゴシック" panose="020B0600070205080204" pitchFamily="50" charset="-128"/>
                          <a:ea typeface="ＭＳ Ｐゴシック" panose="020B0600070205080204" pitchFamily="50" charset="-128"/>
                        </a:rPr>
                        <a:t>計</a:t>
                      </a: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t"/>
                      <a:r>
                        <a:rPr lang="ja-JP" altLang="en-US" sz="400" u="none" strike="noStrike" dirty="0">
                          <a:effectLst/>
                          <a:latin typeface="ＭＳ Ｐゴシック" panose="020B0600070205080204" pitchFamily="50" charset="-128"/>
                          <a:ea typeface="ＭＳ Ｐゴシック" panose="020B0600070205080204" pitchFamily="50" charset="-128"/>
                        </a:rPr>
                        <a:t>世帯数</a:t>
                      </a:r>
                    </a:p>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a:effectLst/>
                          <a:latin typeface="ＭＳ Ｐゴシック" panose="020B0600070205080204" pitchFamily="50" charset="-128"/>
                          <a:ea typeface="ＭＳ Ｐゴシック" panose="020B0600070205080204" pitchFamily="50" charset="-128"/>
                        </a:rPr>
                        <a:t>　</a:t>
                      </a:r>
                      <a:endParaRPr lang="ja-JP" altLang="en-US" sz="6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600" u="none" strike="noStrike" dirty="0">
                          <a:effectLst/>
                          <a:latin typeface="ＭＳ Ｐゴシック" panose="020B0600070205080204" pitchFamily="50" charset="-128"/>
                          <a:ea typeface="ＭＳ Ｐゴシック" panose="020B0600070205080204" pitchFamily="50" charset="-128"/>
                        </a:rPr>
                        <a:t>　</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482" marR="3482" marT="3482"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328925560"/>
                  </a:ext>
                </a:extLst>
              </a:tr>
            </a:tbl>
          </a:graphicData>
        </a:graphic>
      </p:graphicFrame>
      <p:sp>
        <p:nvSpPr>
          <p:cNvPr id="78" name="正方形/長方形 77">
            <a:extLst>
              <a:ext uri="{FF2B5EF4-FFF2-40B4-BE49-F238E27FC236}">
                <a16:creationId xmlns:a16="http://schemas.microsoft.com/office/drawing/2014/main" id="{7FA78C35-10A4-48A1-AA12-15CDBFBDCF66}"/>
              </a:ext>
            </a:extLst>
          </p:cNvPr>
          <p:cNvSpPr/>
          <p:nvPr/>
        </p:nvSpPr>
        <p:spPr>
          <a:xfrm>
            <a:off x="8332387" y="1631002"/>
            <a:ext cx="346075" cy="25797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700" dirty="0">
                <a:solidFill>
                  <a:srgbClr val="000000"/>
                </a:solidFill>
                <a:latin typeface="ＭＳ Ｐゴシック" panose="020B0600070205080204" pitchFamily="50" charset="-128"/>
                <a:ea typeface="ＭＳ Ｐゴシック" panose="020B0600070205080204" pitchFamily="50" charset="-128"/>
              </a:rPr>
              <a:t>支給年月日</a:t>
            </a:r>
            <a:r>
              <a:rPr kumimoji="1" lang="en-US" altLang="ja-JP" sz="700" dirty="0">
                <a:solidFill>
                  <a:srgbClr val="000000"/>
                </a:solidFill>
                <a:latin typeface="ＭＳ Ｐゴシック" panose="020B0600070205080204" pitchFamily="50" charset="-128"/>
                <a:ea typeface="ＭＳ Ｐゴシック" panose="020B0600070205080204" pitchFamily="50" charset="-128"/>
              </a:rPr>
              <a:t>2</a:t>
            </a:r>
            <a:endParaRPr kumimoji="1" lang="ja-JP" altLang="en-US" sz="700" dirty="0">
              <a:latin typeface="ＭＳ Ｐゴシック" panose="020B0600070205080204" pitchFamily="50" charset="-128"/>
              <a:ea typeface="ＭＳ Ｐゴシック" panose="020B0600070205080204" pitchFamily="50" charset="-128"/>
            </a:endParaRPr>
          </a:p>
        </p:txBody>
      </p:sp>
      <p:sp>
        <p:nvSpPr>
          <p:cNvPr id="79" name="正方形/長方形 78">
            <a:extLst>
              <a:ext uri="{FF2B5EF4-FFF2-40B4-BE49-F238E27FC236}">
                <a16:creationId xmlns:a16="http://schemas.microsoft.com/office/drawing/2014/main" id="{FF6FDEC4-E5E2-470B-8266-345C231712B1}"/>
              </a:ext>
            </a:extLst>
          </p:cNvPr>
          <p:cNvSpPr/>
          <p:nvPr/>
        </p:nvSpPr>
        <p:spPr>
          <a:xfrm>
            <a:off x="518150" y="1646428"/>
            <a:ext cx="323176" cy="21085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ケース</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番号</a:t>
            </a:r>
            <a:endParaRPr kumimoji="1" lang="ja-JP" altLang="en-US" sz="600" dirty="0">
              <a:latin typeface="ＭＳ Ｐゴシック" panose="020B0600070205080204" pitchFamily="50" charset="-128"/>
              <a:ea typeface="ＭＳ Ｐゴシック" panose="020B0600070205080204" pitchFamily="50" charset="-128"/>
            </a:endParaRPr>
          </a:p>
        </p:txBody>
      </p:sp>
      <p:sp>
        <p:nvSpPr>
          <p:cNvPr id="80" name="正方形/長方形 79">
            <a:extLst>
              <a:ext uri="{FF2B5EF4-FFF2-40B4-BE49-F238E27FC236}">
                <a16:creationId xmlns:a16="http://schemas.microsoft.com/office/drawing/2014/main" id="{AE5B7E89-02D1-486D-889C-746E3A55557C}"/>
              </a:ext>
            </a:extLst>
          </p:cNvPr>
          <p:cNvSpPr/>
          <p:nvPr/>
        </p:nvSpPr>
        <p:spPr>
          <a:xfrm>
            <a:off x="928720" y="1646428"/>
            <a:ext cx="686104"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被保護者</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世帯氏名</a:t>
            </a:r>
            <a:endParaRPr kumimoji="1" lang="ja-JP" altLang="en-US" sz="600" dirty="0">
              <a:latin typeface="ＭＳ Ｐゴシック" panose="020B0600070205080204" pitchFamily="50" charset="-128"/>
              <a:ea typeface="ＭＳ Ｐゴシック" panose="020B0600070205080204" pitchFamily="50" charset="-128"/>
            </a:endParaRPr>
          </a:p>
        </p:txBody>
      </p:sp>
      <p:sp>
        <p:nvSpPr>
          <p:cNvPr id="81" name="正方形/長方形 80">
            <a:extLst>
              <a:ext uri="{FF2B5EF4-FFF2-40B4-BE49-F238E27FC236}">
                <a16:creationId xmlns:a16="http://schemas.microsoft.com/office/drawing/2014/main" id="{9FCA2D6B-8CED-4582-B259-87BAE29A5A64}"/>
              </a:ext>
            </a:extLst>
          </p:cNvPr>
          <p:cNvSpPr/>
          <p:nvPr/>
        </p:nvSpPr>
        <p:spPr>
          <a:xfrm>
            <a:off x="1682267" y="1649604"/>
            <a:ext cx="295943"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生活扶助費</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2" name="正方形/長方形 81">
            <a:extLst>
              <a:ext uri="{FF2B5EF4-FFF2-40B4-BE49-F238E27FC236}">
                <a16:creationId xmlns:a16="http://schemas.microsoft.com/office/drawing/2014/main" id="{BABECAC1-9ACE-40F7-9F84-787B3EF69AD2}"/>
              </a:ext>
            </a:extLst>
          </p:cNvPr>
          <p:cNvSpPr/>
          <p:nvPr/>
        </p:nvSpPr>
        <p:spPr>
          <a:xfrm>
            <a:off x="2065604" y="1646428"/>
            <a:ext cx="285853" cy="23029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住宅扶助費</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3" name="正方形/長方形 82">
            <a:extLst>
              <a:ext uri="{FF2B5EF4-FFF2-40B4-BE49-F238E27FC236}">
                <a16:creationId xmlns:a16="http://schemas.microsoft.com/office/drawing/2014/main" id="{0FA2369B-F1FA-49A3-8E66-E53877918011}"/>
              </a:ext>
            </a:extLst>
          </p:cNvPr>
          <p:cNvSpPr/>
          <p:nvPr/>
        </p:nvSpPr>
        <p:spPr>
          <a:xfrm>
            <a:off x="2454139" y="1649792"/>
            <a:ext cx="285852" cy="22375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教育扶助費</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4" name="正方形/長方形 83">
            <a:extLst>
              <a:ext uri="{FF2B5EF4-FFF2-40B4-BE49-F238E27FC236}">
                <a16:creationId xmlns:a16="http://schemas.microsoft.com/office/drawing/2014/main" id="{0E9D2316-C57A-4208-8D38-CB960D274E78}"/>
              </a:ext>
            </a:extLst>
          </p:cNvPr>
          <p:cNvSpPr/>
          <p:nvPr/>
        </p:nvSpPr>
        <p:spPr>
          <a:xfrm>
            <a:off x="2827577" y="1215823"/>
            <a:ext cx="187086" cy="17959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5" name="正方形/長方形 84">
            <a:extLst>
              <a:ext uri="{FF2B5EF4-FFF2-40B4-BE49-F238E27FC236}">
                <a16:creationId xmlns:a16="http://schemas.microsoft.com/office/drawing/2014/main" id="{F784D89D-1C44-4968-ABA9-A4C52C597E2B}"/>
              </a:ext>
            </a:extLst>
          </p:cNvPr>
          <p:cNvSpPr/>
          <p:nvPr/>
        </p:nvSpPr>
        <p:spPr>
          <a:xfrm>
            <a:off x="3652966" y="1359814"/>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1</a:t>
            </a:r>
          </a:p>
        </p:txBody>
      </p:sp>
      <p:sp>
        <p:nvSpPr>
          <p:cNvPr id="88" name="正方形/長方形 87">
            <a:extLst>
              <a:ext uri="{FF2B5EF4-FFF2-40B4-BE49-F238E27FC236}">
                <a16:creationId xmlns:a16="http://schemas.microsoft.com/office/drawing/2014/main" id="{F51A12E2-8829-419F-852C-03730D65201B}"/>
              </a:ext>
            </a:extLst>
          </p:cNvPr>
          <p:cNvSpPr/>
          <p:nvPr/>
        </p:nvSpPr>
        <p:spPr>
          <a:xfrm>
            <a:off x="5201351" y="1687807"/>
            <a:ext cx="26630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支給額合計</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89" name="正方形/長方形 88">
            <a:extLst>
              <a:ext uri="{FF2B5EF4-FFF2-40B4-BE49-F238E27FC236}">
                <a16:creationId xmlns:a16="http://schemas.microsoft.com/office/drawing/2014/main" id="{A8EFD368-4FAF-445D-B409-6F0B63E8FDDA}"/>
              </a:ext>
            </a:extLst>
          </p:cNvPr>
          <p:cNvSpPr/>
          <p:nvPr/>
        </p:nvSpPr>
        <p:spPr>
          <a:xfrm>
            <a:off x="5608519" y="1364576"/>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dirty="0">
                <a:solidFill>
                  <a:srgbClr val="000000"/>
                </a:solidFill>
                <a:latin typeface="ＭＳ Ｐゴシック" panose="020B0600070205080204" pitchFamily="50" charset="-128"/>
                <a:ea typeface="ＭＳ Ｐゴシック" panose="020B0600070205080204" pitchFamily="50" charset="-128"/>
              </a:rPr>
              <a:t>1</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2" name="正方形/長方形 91">
            <a:extLst>
              <a:ext uri="{FF2B5EF4-FFF2-40B4-BE49-F238E27FC236}">
                <a16:creationId xmlns:a16="http://schemas.microsoft.com/office/drawing/2014/main" id="{92024680-C3E7-4D9F-8FAC-286F21E27E5E}"/>
              </a:ext>
            </a:extLst>
          </p:cNvPr>
          <p:cNvSpPr/>
          <p:nvPr/>
        </p:nvSpPr>
        <p:spPr>
          <a:xfrm>
            <a:off x="3244224" y="1215823"/>
            <a:ext cx="187086" cy="17959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2</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3" name="正方形/長方形 92">
            <a:extLst>
              <a:ext uri="{FF2B5EF4-FFF2-40B4-BE49-F238E27FC236}">
                <a16:creationId xmlns:a16="http://schemas.microsoft.com/office/drawing/2014/main" id="{A57DEC5F-679C-4BD5-8664-58CC2EA12DE1}"/>
              </a:ext>
            </a:extLst>
          </p:cNvPr>
          <p:cNvSpPr/>
          <p:nvPr/>
        </p:nvSpPr>
        <p:spPr>
          <a:xfrm>
            <a:off x="2846004" y="1626148"/>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4" name="正方形/長方形 93">
            <a:extLst>
              <a:ext uri="{FF2B5EF4-FFF2-40B4-BE49-F238E27FC236}">
                <a16:creationId xmlns:a16="http://schemas.microsoft.com/office/drawing/2014/main" id="{67001247-4625-4D82-A976-35145A90F532}"/>
              </a:ext>
            </a:extLst>
          </p:cNvPr>
          <p:cNvSpPr/>
          <p:nvPr/>
        </p:nvSpPr>
        <p:spPr>
          <a:xfrm>
            <a:off x="3240772" y="1631002"/>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500" dirty="0">
                <a:solidFill>
                  <a:srgbClr val="000000"/>
                </a:solidFill>
                <a:latin typeface="ＭＳ Ｐゴシック" panose="020B0600070205080204" pitchFamily="50" charset="-128"/>
                <a:ea typeface="ＭＳ Ｐゴシック" panose="020B0600070205080204" pitchFamily="50" charset="-128"/>
              </a:rPr>
              <a:t>種類</a:t>
            </a:r>
            <a:r>
              <a:rPr lang="en-US" altLang="ja-JP" sz="5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95" name="正方形/長方形 94">
            <a:extLst>
              <a:ext uri="{FF2B5EF4-FFF2-40B4-BE49-F238E27FC236}">
                <a16:creationId xmlns:a16="http://schemas.microsoft.com/office/drawing/2014/main" id="{2F49ADAB-C8E9-4B71-845E-3ED5CB1A2884}"/>
              </a:ext>
            </a:extLst>
          </p:cNvPr>
          <p:cNvSpPr/>
          <p:nvPr/>
        </p:nvSpPr>
        <p:spPr>
          <a:xfrm>
            <a:off x="4055249" y="1359814"/>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2</a:t>
            </a:r>
          </a:p>
        </p:txBody>
      </p:sp>
      <p:sp>
        <p:nvSpPr>
          <p:cNvPr id="96" name="正方形/長方形 95">
            <a:extLst>
              <a:ext uri="{FF2B5EF4-FFF2-40B4-BE49-F238E27FC236}">
                <a16:creationId xmlns:a16="http://schemas.microsoft.com/office/drawing/2014/main" id="{EB00FEED-7D17-4A02-91F0-6DF0D8244954}"/>
              </a:ext>
            </a:extLst>
          </p:cNvPr>
          <p:cNvSpPr/>
          <p:nvPr/>
        </p:nvSpPr>
        <p:spPr>
          <a:xfrm>
            <a:off x="4448172" y="1355966"/>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3</a:t>
            </a:r>
          </a:p>
        </p:txBody>
      </p:sp>
      <p:sp>
        <p:nvSpPr>
          <p:cNvPr id="97" name="正方形/長方形 96">
            <a:extLst>
              <a:ext uri="{FF2B5EF4-FFF2-40B4-BE49-F238E27FC236}">
                <a16:creationId xmlns:a16="http://schemas.microsoft.com/office/drawing/2014/main" id="{45D5027A-7CC1-44CD-8703-5E0667CBAC9F}"/>
              </a:ext>
            </a:extLst>
          </p:cNvPr>
          <p:cNvSpPr/>
          <p:nvPr/>
        </p:nvSpPr>
        <p:spPr>
          <a:xfrm>
            <a:off x="4835142" y="1355966"/>
            <a:ext cx="324315"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600" dirty="0">
                <a:solidFill>
                  <a:srgbClr val="000000"/>
                </a:solidFill>
                <a:latin typeface="ＭＳ Ｐゴシック" panose="020B0600070205080204" pitchFamily="50" charset="-128"/>
                <a:ea typeface="ＭＳ Ｐゴシック" panose="020B0600070205080204" pitchFamily="50" charset="-128"/>
              </a:rPr>
              <a:t>4</a:t>
            </a:r>
          </a:p>
        </p:txBody>
      </p:sp>
      <p:sp>
        <p:nvSpPr>
          <p:cNvPr id="107" name="正方形/長方形 106">
            <a:extLst>
              <a:ext uri="{FF2B5EF4-FFF2-40B4-BE49-F238E27FC236}">
                <a16:creationId xmlns:a16="http://schemas.microsoft.com/office/drawing/2014/main" id="{D59092F2-4866-437E-9C21-03BF942F6A46}"/>
              </a:ext>
            </a:extLst>
          </p:cNvPr>
          <p:cNvSpPr/>
          <p:nvPr/>
        </p:nvSpPr>
        <p:spPr>
          <a:xfrm>
            <a:off x="3652967" y="1626148"/>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08" name="正方形/長方形 107">
            <a:extLst>
              <a:ext uri="{FF2B5EF4-FFF2-40B4-BE49-F238E27FC236}">
                <a16:creationId xmlns:a16="http://schemas.microsoft.com/office/drawing/2014/main" id="{6B3E4BB4-9463-4B95-9D05-102F3F7C9673}"/>
              </a:ext>
            </a:extLst>
          </p:cNvPr>
          <p:cNvSpPr/>
          <p:nvPr/>
        </p:nvSpPr>
        <p:spPr>
          <a:xfrm>
            <a:off x="4055250" y="1626148"/>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09" name="正方形/長方形 108">
            <a:extLst>
              <a:ext uri="{FF2B5EF4-FFF2-40B4-BE49-F238E27FC236}">
                <a16:creationId xmlns:a16="http://schemas.microsoft.com/office/drawing/2014/main" id="{A888C34B-2FA9-453E-BA3F-1B12CBAB579D}"/>
              </a:ext>
            </a:extLst>
          </p:cNvPr>
          <p:cNvSpPr/>
          <p:nvPr/>
        </p:nvSpPr>
        <p:spPr>
          <a:xfrm>
            <a:off x="4448173" y="1622300"/>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3</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10" name="正方形/長方形 109">
            <a:extLst>
              <a:ext uri="{FF2B5EF4-FFF2-40B4-BE49-F238E27FC236}">
                <a16:creationId xmlns:a16="http://schemas.microsoft.com/office/drawing/2014/main" id="{DA022CF2-E233-437E-BB8C-E27C62C9152B}"/>
              </a:ext>
            </a:extLst>
          </p:cNvPr>
          <p:cNvSpPr/>
          <p:nvPr/>
        </p:nvSpPr>
        <p:spPr>
          <a:xfrm>
            <a:off x="4835143" y="1622300"/>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5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dirty="0">
              <a:solidFill>
                <a:srgbClr val="000000"/>
              </a:solidFill>
              <a:latin typeface="ＭＳ Ｐゴシック" panose="020B0600070205080204" pitchFamily="50" charset="-128"/>
              <a:ea typeface="ＭＳ Ｐゴシック" panose="020B0600070205080204" pitchFamily="50" charset="-128"/>
            </a:endParaRPr>
          </a:p>
        </p:txBody>
      </p:sp>
      <p:sp>
        <p:nvSpPr>
          <p:cNvPr id="113" name="正方形/長方形 112">
            <a:extLst>
              <a:ext uri="{FF2B5EF4-FFF2-40B4-BE49-F238E27FC236}">
                <a16:creationId xmlns:a16="http://schemas.microsoft.com/office/drawing/2014/main" id="{BF382ABE-1301-4D2E-8670-EB9A26E77275}"/>
              </a:ext>
            </a:extLst>
          </p:cNvPr>
          <p:cNvSpPr/>
          <p:nvPr/>
        </p:nvSpPr>
        <p:spPr>
          <a:xfrm>
            <a:off x="5995489" y="1364576"/>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p>
        </p:txBody>
      </p:sp>
      <p:sp>
        <p:nvSpPr>
          <p:cNvPr id="114" name="正方形/長方形 113">
            <a:extLst>
              <a:ext uri="{FF2B5EF4-FFF2-40B4-BE49-F238E27FC236}">
                <a16:creationId xmlns:a16="http://schemas.microsoft.com/office/drawing/2014/main" id="{4BD3D8E1-1E00-4144-8A07-83E96058A08B}"/>
              </a:ext>
            </a:extLst>
          </p:cNvPr>
          <p:cNvSpPr/>
          <p:nvPr/>
        </p:nvSpPr>
        <p:spPr>
          <a:xfrm>
            <a:off x="6400252" y="1364576"/>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p:txBody>
      </p:sp>
      <p:sp>
        <p:nvSpPr>
          <p:cNvPr id="115" name="正方形/長方形 114">
            <a:extLst>
              <a:ext uri="{FF2B5EF4-FFF2-40B4-BE49-F238E27FC236}">
                <a16:creationId xmlns:a16="http://schemas.microsoft.com/office/drawing/2014/main" id="{610E252F-D62E-42A7-B664-CA52ABE42F54}"/>
              </a:ext>
            </a:extLst>
          </p:cNvPr>
          <p:cNvSpPr/>
          <p:nvPr/>
        </p:nvSpPr>
        <p:spPr>
          <a:xfrm>
            <a:off x="6784003" y="1368907"/>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dirty="0">
                <a:solidFill>
                  <a:srgbClr val="000000"/>
                </a:solidFill>
                <a:latin typeface="ＭＳ Ｐゴシック" panose="020B0600070205080204" pitchFamily="50" charset="-128"/>
                <a:ea typeface="ＭＳ Ｐゴシック" panose="020B0600070205080204" pitchFamily="50" charset="-128"/>
              </a:rPr>
              <a:t>4</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6" name="正方形/長方形 115">
            <a:extLst>
              <a:ext uri="{FF2B5EF4-FFF2-40B4-BE49-F238E27FC236}">
                <a16:creationId xmlns:a16="http://schemas.microsoft.com/office/drawing/2014/main" id="{B6BC76DE-79E5-4C0D-AC74-5C7D8DD06F98}"/>
              </a:ext>
            </a:extLst>
          </p:cNvPr>
          <p:cNvSpPr/>
          <p:nvPr/>
        </p:nvSpPr>
        <p:spPr>
          <a:xfrm>
            <a:off x="7176926" y="1367992"/>
            <a:ext cx="306386"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600" dirty="0">
                <a:solidFill>
                  <a:srgbClr val="000000"/>
                </a:solidFill>
                <a:latin typeface="ＭＳ Ｐゴシック" panose="020B0600070205080204" pitchFamily="50" charset="-128"/>
                <a:ea typeface="ＭＳ Ｐゴシック" panose="020B0600070205080204" pitchFamily="50" charset="-128"/>
              </a:rPr>
              <a:t>5</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7" name="正方形/長方形 116">
            <a:extLst>
              <a:ext uri="{FF2B5EF4-FFF2-40B4-BE49-F238E27FC236}">
                <a16:creationId xmlns:a16="http://schemas.microsoft.com/office/drawing/2014/main" id="{49206AB8-FCD1-48AE-A6DD-04D493C9C911}"/>
              </a:ext>
            </a:extLst>
          </p:cNvPr>
          <p:cNvSpPr/>
          <p:nvPr/>
        </p:nvSpPr>
        <p:spPr>
          <a:xfrm>
            <a:off x="5608519" y="1622300"/>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8" name="正方形/長方形 117">
            <a:extLst>
              <a:ext uri="{FF2B5EF4-FFF2-40B4-BE49-F238E27FC236}">
                <a16:creationId xmlns:a16="http://schemas.microsoft.com/office/drawing/2014/main" id="{C28A887E-71F9-4213-982E-C7546F755E57}"/>
              </a:ext>
            </a:extLst>
          </p:cNvPr>
          <p:cNvSpPr/>
          <p:nvPr/>
        </p:nvSpPr>
        <p:spPr>
          <a:xfrm>
            <a:off x="5995489" y="1622300"/>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19" name="正方形/長方形 118">
            <a:extLst>
              <a:ext uri="{FF2B5EF4-FFF2-40B4-BE49-F238E27FC236}">
                <a16:creationId xmlns:a16="http://schemas.microsoft.com/office/drawing/2014/main" id="{5DBF6062-5882-4598-936B-C856B89A5130}"/>
              </a:ext>
            </a:extLst>
          </p:cNvPr>
          <p:cNvSpPr/>
          <p:nvPr/>
        </p:nvSpPr>
        <p:spPr>
          <a:xfrm>
            <a:off x="6400252" y="1622300"/>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0" name="正方形/長方形 119">
            <a:extLst>
              <a:ext uri="{FF2B5EF4-FFF2-40B4-BE49-F238E27FC236}">
                <a16:creationId xmlns:a16="http://schemas.microsoft.com/office/drawing/2014/main" id="{4ECC5B07-BA10-4E02-AD25-8AE9A225D4AC}"/>
              </a:ext>
            </a:extLst>
          </p:cNvPr>
          <p:cNvSpPr/>
          <p:nvPr/>
        </p:nvSpPr>
        <p:spPr>
          <a:xfrm>
            <a:off x="6784003" y="1626631"/>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1" name="正方形/長方形 120">
            <a:extLst>
              <a:ext uri="{FF2B5EF4-FFF2-40B4-BE49-F238E27FC236}">
                <a16:creationId xmlns:a16="http://schemas.microsoft.com/office/drawing/2014/main" id="{009231BA-4798-428E-A7D6-5009281CBF4C}"/>
              </a:ext>
            </a:extLst>
          </p:cNvPr>
          <p:cNvSpPr/>
          <p:nvPr/>
        </p:nvSpPr>
        <p:spPr>
          <a:xfrm>
            <a:off x="7176926" y="1625716"/>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500" dirty="0">
                <a:solidFill>
                  <a:srgbClr val="000000"/>
                </a:solidFill>
                <a:latin typeface="ＭＳ Ｐゴシック" panose="020B0600070205080204" pitchFamily="50" charset="-128"/>
                <a:ea typeface="ＭＳ Ｐゴシック" panose="020B0600070205080204" pitchFamily="50" charset="-128"/>
              </a:rPr>
              <a:t>5</a:t>
            </a:r>
          </a:p>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2" name="正方形/長方形 121">
            <a:extLst>
              <a:ext uri="{FF2B5EF4-FFF2-40B4-BE49-F238E27FC236}">
                <a16:creationId xmlns:a16="http://schemas.microsoft.com/office/drawing/2014/main" id="{A316D015-634D-43DD-B3CE-AACB3B83BC9F}"/>
              </a:ext>
            </a:extLst>
          </p:cNvPr>
          <p:cNvSpPr/>
          <p:nvPr/>
        </p:nvSpPr>
        <p:spPr>
          <a:xfrm>
            <a:off x="7544696" y="1658415"/>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費用徴収額</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3" name="正方形/長方形 122">
            <a:extLst>
              <a:ext uri="{FF2B5EF4-FFF2-40B4-BE49-F238E27FC236}">
                <a16:creationId xmlns:a16="http://schemas.microsoft.com/office/drawing/2014/main" id="{E71FACD2-14D7-4843-B5F5-6A56418D515D}"/>
              </a:ext>
            </a:extLst>
          </p:cNvPr>
          <p:cNvSpPr/>
          <p:nvPr/>
        </p:nvSpPr>
        <p:spPr>
          <a:xfrm>
            <a:off x="7937619" y="1671546"/>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実支払額</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24" name="正方形/長方形 123">
            <a:extLst>
              <a:ext uri="{FF2B5EF4-FFF2-40B4-BE49-F238E27FC236}">
                <a16:creationId xmlns:a16="http://schemas.microsoft.com/office/drawing/2014/main" id="{5A91D715-8DCE-4A90-9AC2-984586B6B2EB}"/>
              </a:ext>
            </a:extLst>
          </p:cNvPr>
          <p:cNvSpPr/>
          <p:nvPr/>
        </p:nvSpPr>
        <p:spPr>
          <a:xfrm>
            <a:off x="518150" y="110077"/>
            <a:ext cx="5207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様式番号</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125" name="正方形/長方形 124">
            <a:extLst>
              <a:ext uri="{FF2B5EF4-FFF2-40B4-BE49-F238E27FC236}">
                <a16:creationId xmlns:a16="http://schemas.microsoft.com/office/drawing/2014/main" id="{CEBE5DA8-DB42-4DF3-9D69-287150CC86CC}"/>
              </a:ext>
            </a:extLst>
          </p:cNvPr>
          <p:cNvSpPr/>
          <p:nvPr/>
        </p:nvSpPr>
        <p:spPr>
          <a:xfrm>
            <a:off x="1107535" y="110077"/>
            <a:ext cx="1476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関係機関コード（</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From </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To</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a:t>
            </a:r>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126" name="正方形/長方形 125">
            <a:extLst>
              <a:ext uri="{FF2B5EF4-FFF2-40B4-BE49-F238E27FC236}">
                <a16:creationId xmlns:a16="http://schemas.microsoft.com/office/drawing/2014/main" id="{8AEB6342-BA85-480E-BDA1-1BE8B1DD9F68}"/>
              </a:ext>
            </a:extLst>
          </p:cNvPr>
          <p:cNvSpPr/>
          <p:nvPr/>
        </p:nvSpPr>
        <p:spPr>
          <a:xfrm>
            <a:off x="2739991" y="110206"/>
            <a:ext cx="126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ケース番号（</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From </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To</a:t>
            </a:r>
            <a:r>
              <a:rPr lang="ja-JP" altLang="en-US" sz="900" b="0" i="0" u="none" strike="noStrike" dirty="0">
                <a:solidFill>
                  <a:schemeClr val="accent1"/>
                </a:solidFill>
                <a:effectLst/>
                <a:latin typeface="ＭＳ Ｐゴシック" panose="020B0600070205080204" pitchFamily="50" charset="-128"/>
                <a:ea typeface="ＭＳ Ｐゴシック" panose="020B0600070205080204" pitchFamily="50" charset="-128"/>
              </a:rPr>
              <a:t>）</a:t>
            </a:r>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127" name="正方形/長方形 126">
            <a:extLst>
              <a:ext uri="{FF2B5EF4-FFF2-40B4-BE49-F238E27FC236}">
                <a16:creationId xmlns:a16="http://schemas.microsoft.com/office/drawing/2014/main" id="{9ABA9ACC-F090-479D-9A79-D45AB7F09109}"/>
              </a:ext>
            </a:extLst>
          </p:cNvPr>
          <p:cNvSpPr/>
          <p:nvPr/>
        </p:nvSpPr>
        <p:spPr>
          <a:xfrm>
            <a:off x="9420614" y="246259"/>
            <a:ext cx="18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頁</a:t>
            </a:r>
          </a:p>
        </p:txBody>
      </p:sp>
      <p:sp>
        <p:nvSpPr>
          <p:cNvPr id="128" name="正方形/長方形 127">
            <a:extLst>
              <a:ext uri="{FF2B5EF4-FFF2-40B4-BE49-F238E27FC236}">
                <a16:creationId xmlns:a16="http://schemas.microsoft.com/office/drawing/2014/main" id="{1E76E78F-8F5E-4800-9242-C5D0E484A751}"/>
              </a:ext>
            </a:extLst>
          </p:cNvPr>
          <p:cNvSpPr/>
          <p:nvPr/>
        </p:nvSpPr>
        <p:spPr>
          <a:xfrm>
            <a:off x="928720" y="6180987"/>
            <a:ext cx="686104"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世帯数合計</a:t>
            </a:r>
            <a:endParaRPr kumimoji="1" lang="ja-JP" altLang="en-US" sz="600" dirty="0">
              <a:latin typeface="ＭＳ Ｐゴシック" panose="020B0600070205080204" pitchFamily="50" charset="-128"/>
              <a:ea typeface="ＭＳ Ｐゴシック" panose="020B0600070205080204" pitchFamily="50" charset="-128"/>
            </a:endParaRPr>
          </a:p>
        </p:txBody>
      </p:sp>
      <p:sp>
        <p:nvSpPr>
          <p:cNvPr id="130" name="正方形/長方形 129">
            <a:extLst>
              <a:ext uri="{FF2B5EF4-FFF2-40B4-BE49-F238E27FC236}">
                <a16:creationId xmlns:a16="http://schemas.microsoft.com/office/drawing/2014/main" id="{C1EC78D5-99ED-4397-BDE5-AC02809C8262}"/>
              </a:ext>
            </a:extLst>
          </p:cNvPr>
          <p:cNvSpPr/>
          <p:nvPr/>
        </p:nvSpPr>
        <p:spPr>
          <a:xfrm>
            <a:off x="1682267" y="6180987"/>
            <a:ext cx="295943" cy="2271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生活扶助費合計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1" name="正方形/長方形 130">
            <a:extLst>
              <a:ext uri="{FF2B5EF4-FFF2-40B4-BE49-F238E27FC236}">
                <a16:creationId xmlns:a16="http://schemas.microsoft.com/office/drawing/2014/main" id="{143A0708-FA50-47A6-AE23-C9EEC4594BE0}"/>
              </a:ext>
            </a:extLst>
          </p:cNvPr>
          <p:cNvSpPr/>
          <p:nvPr/>
        </p:nvSpPr>
        <p:spPr>
          <a:xfrm>
            <a:off x="2065604" y="6177811"/>
            <a:ext cx="285853" cy="23029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住宅扶助費合計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2" name="正方形/長方形 131">
            <a:extLst>
              <a:ext uri="{FF2B5EF4-FFF2-40B4-BE49-F238E27FC236}">
                <a16:creationId xmlns:a16="http://schemas.microsoft.com/office/drawing/2014/main" id="{17BED225-AECD-4A27-8064-37F167890472}"/>
              </a:ext>
            </a:extLst>
          </p:cNvPr>
          <p:cNvSpPr/>
          <p:nvPr/>
        </p:nvSpPr>
        <p:spPr>
          <a:xfrm>
            <a:off x="2454139" y="6181175"/>
            <a:ext cx="285852" cy="22375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dirty="0">
                <a:solidFill>
                  <a:srgbClr val="000000"/>
                </a:solidFill>
                <a:latin typeface="ＭＳ Ｐゴシック" panose="020B0600070205080204" pitchFamily="50" charset="-128"/>
                <a:ea typeface="ＭＳ Ｐゴシック" panose="020B0600070205080204" pitchFamily="50" charset="-128"/>
              </a:rPr>
              <a:t>教育扶助費合計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3" name="正方形/長方形 132">
            <a:extLst>
              <a:ext uri="{FF2B5EF4-FFF2-40B4-BE49-F238E27FC236}">
                <a16:creationId xmlns:a16="http://schemas.microsoft.com/office/drawing/2014/main" id="{6BB10FB8-45A5-4095-8C33-B8F3C500F721}"/>
              </a:ext>
            </a:extLst>
          </p:cNvPr>
          <p:cNvSpPr/>
          <p:nvPr/>
        </p:nvSpPr>
        <p:spPr>
          <a:xfrm>
            <a:off x="5201351" y="6229349"/>
            <a:ext cx="281801" cy="17418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総合計金額</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4" name="正方形/長方形 133">
            <a:extLst>
              <a:ext uri="{FF2B5EF4-FFF2-40B4-BE49-F238E27FC236}">
                <a16:creationId xmlns:a16="http://schemas.microsoft.com/office/drawing/2014/main" id="{7B641372-925D-4E65-8479-08F3232BF75F}"/>
              </a:ext>
            </a:extLst>
          </p:cNvPr>
          <p:cNvSpPr/>
          <p:nvPr/>
        </p:nvSpPr>
        <p:spPr>
          <a:xfrm>
            <a:off x="2846004" y="6157531"/>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400" dirty="0">
                <a:solidFill>
                  <a:srgbClr val="000000"/>
                </a:solidFill>
                <a:latin typeface="ＭＳ Ｐゴシック" panose="020B0600070205080204" pitchFamily="50" charset="-128"/>
                <a:ea typeface="ＭＳ Ｐゴシック" panose="020B0600070205080204" pitchFamily="50" charset="-128"/>
              </a:rPr>
              <a:t>種類</a:t>
            </a:r>
            <a:r>
              <a:rPr lang="en-US" altLang="ja-JP" sz="4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5" name="正方形/長方形 134">
            <a:extLst>
              <a:ext uri="{FF2B5EF4-FFF2-40B4-BE49-F238E27FC236}">
                <a16:creationId xmlns:a16="http://schemas.microsoft.com/office/drawing/2014/main" id="{E13B5AAC-D77C-4319-9EF6-930EE9A7D56C}"/>
              </a:ext>
            </a:extLst>
          </p:cNvPr>
          <p:cNvSpPr/>
          <p:nvPr/>
        </p:nvSpPr>
        <p:spPr>
          <a:xfrm>
            <a:off x="3240772" y="6162385"/>
            <a:ext cx="285851" cy="25796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扶助</a:t>
            </a:r>
            <a:r>
              <a:rPr lang="ja-JP" altLang="en-US" sz="400" dirty="0">
                <a:solidFill>
                  <a:srgbClr val="000000"/>
                </a:solidFill>
                <a:latin typeface="ＭＳ Ｐゴシック" panose="020B0600070205080204" pitchFamily="50" charset="-128"/>
                <a:ea typeface="ＭＳ Ｐゴシック" panose="020B0600070205080204" pitchFamily="50" charset="-128"/>
              </a:rPr>
              <a:t>種類</a:t>
            </a:r>
            <a:r>
              <a:rPr lang="en-US" altLang="ja-JP" sz="4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36" name="正方形/長方形 135">
            <a:extLst>
              <a:ext uri="{FF2B5EF4-FFF2-40B4-BE49-F238E27FC236}">
                <a16:creationId xmlns:a16="http://schemas.microsoft.com/office/drawing/2014/main" id="{6499FE6B-04BD-4FC0-88F4-7E0CDF0A0536}"/>
              </a:ext>
            </a:extLst>
          </p:cNvPr>
          <p:cNvSpPr/>
          <p:nvPr/>
        </p:nvSpPr>
        <p:spPr>
          <a:xfrm>
            <a:off x="3652967" y="6157531"/>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37" name="正方形/長方形 136">
            <a:extLst>
              <a:ext uri="{FF2B5EF4-FFF2-40B4-BE49-F238E27FC236}">
                <a16:creationId xmlns:a16="http://schemas.microsoft.com/office/drawing/2014/main" id="{20148406-650B-46F2-9F08-C17412B75510}"/>
              </a:ext>
            </a:extLst>
          </p:cNvPr>
          <p:cNvSpPr/>
          <p:nvPr/>
        </p:nvSpPr>
        <p:spPr>
          <a:xfrm>
            <a:off x="4055250" y="6157531"/>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2</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38" name="正方形/長方形 137">
            <a:extLst>
              <a:ext uri="{FF2B5EF4-FFF2-40B4-BE49-F238E27FC236}">
                <a16:creationId xmlns:a16="http://schemas.microsoft.com/office/drawing/2014/main" id="{24DD2EA3-0A7D-4679-BF68-EF1223B173F1}"/>
              </a:ext>
            </a:extLst>
          </p:cNvPr>
          <p:cNvSpPr/>
          <p:nvPr/>
        </p:nvSpPr>
        <p:spPr>
          <a:xfrm>
            <a:off x="4448173" y="6153683"/>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3</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39" name="正方形/長方形 138">
            <a:extLst>
              <a:ext uri="{FF2B5EF4-FFF2-40B4-BE49-F238E27FC236}">
                <a16:creationId xmlns:a16="http://schemas.microsoft.com/office/drawing/2014/main" id="{CAEA2943-49AB-4612-9872-215E044FF218}"/>
              </a:ext>
            </a:extLst>
          </p:cNvPr>
          <p:cNvSpPr/>
          <p:nvPr/>
        </p:nvSpPr>
        <p:spPr>
          <a:xfrm>
            <a:off x="4835143" y="6153683"/>
            <a:ext cx="232066" cy="2579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一時扶助種類</a:t>
            </a:r>
            <a:r>
              <a:rPr lang="en-US" altLang="ja-JP" sz="4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dirty="0">
              <a:solidFill>
                <a:srgbClr val="000000"/>
              </a:solidFill>
              <a:latin typeface="ＭＳ Ｐゴシック" panose="020B0600070205080204" pitchFamily="50" charset="-128"/>
              <a:ea typeface="ＭＳ Ｐゴシック" panose="020B0600070205080204" pitchFamily="50" charset="-128"/>
            </a:endParaRPr>
          </a:p>
        </p:txBody>
      </p:sp>
      <p:sp>
        <p:nvSpPr>
          <p:cNvPr id="140" name="正方形/長方形 139">
            <a:extLst>
              <a:ext uri="{FF2B5EF4-FFF2-40B4-BE49-F238E27FC236}">
                <a16:creationId xmlns:a16="http://schemas.microsoft.com/office/drawing/2014/main" id="{12B05BB4-6B2D-4CB4-97C4-831AEDA34976}"/>
              </a:ext>
            </a:extLst>
          </p:cNvPr>
          <p:cNvSpPr/>
          <p:nvPr/>
        </p:nvSpPr>
        <p:spPr>
          <a:xfrm>
            <a:off x="5608519" y="6153683"/>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dirty="0">
                <a:solidFill>
                  <a:srgbClr val="000000"/>
                </a:solidFill>
                <a:latin typeface="ＭＳ Ｐゴシック" panose="020B0600070205080204" pitchFamily="50" charset="-128"/>
                <a:ea typeface="ＭＳ Ｐゴシック" panose="020B0600070205080204" pitchFamily="50" charset="-128"/>
              </a:rPr>
              <a:t>1</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1" name="正方形/長方形 140">
            <a:extLst>
              <a:ext uri="{FF2B5EF4-FFF2-40B4-BE49-F238E27FC236}">
                <a16:creationId xmlns:a16="http://schemas.microsoft.com/office/drawing/2014/main" id="{AF772386-E5E6-408D-9BB5-444CDE8331FB}"/>
              </a:ext>
            </a:extLst>
          </p:cNvPr>
          <p:cNvSpPr/>
          <p:nvPr/>
        </p:nvSpPr>
        <p:spPr>
          <a:xfrm>
            <a:off x="5995489" y="6153683"/>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2" name="正方形/長方形 141">
            <a:extLst>
              <a:ext uri="{FF2B5EF4-FFF2-40B4-BE49-F238E27FC236}">
                <a16:creationId xmlns:a16="http://schemas.microsoft.com/office/drawing/2014/main" id="{DFBB87C4-B48E-4A26-B88A-682241C4DB0E}"/>
              </a:ext>
            </a:extLst>
          </p:cNvPr>
          <p:cNvSpPr/>
          <p:nvPr/>
        </p:nvSpPr>
        <p:spPr>
          <a:xfrm>
            <a:off x="6400252" y="6153683"/>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a:p>
            <a:pPr algn="l"/>
            <a:r>
              <a:rPr lang="ja-JP" altLang="en-US" sz="400" dirty="0">
                <a:solidFill>
                  <a:srgbClr val="000000"/>
                </a:solidFill>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3" name="正方形/長方形 142">
            <a:extLst>
              <a:ext uri="{FF2B5EF4-FFF2-40B4-BE49-F238E27FC236}">
                <a16:creationId xmlns:a16="http://schemas.microsoft.com/office/drawing/2014/main" id="{E625B2CD-978F-495F-B303-86732845D4CD}"/>
              </a:ext>
            </a:extLst>
          </p:cNvPr>
          <p:cNvSpPr/>
          <p:nvPr/>
        </p:nvSpPr>
        <p:spPr>
          <a:xfrm>
            <a:off x="6784003" y="6158014"/>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dirty="0">
                <a:solidFill>
                  <a:srgbClr val="000000"/>
                </a:solidFill>
                <a:latin typeface="ＭＳ Ｐゴシック" panose="020B0600070205080204" pitchFamily="50" charset="-128"/>
                <a:ea typeface="ＭＳ Ｐゴシック" panose="020B0600070205080204" pitchFamily="50" charset="-128"/>
              </a:rPr>
              <a:t>4</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4" name="正方形/長方形 143">
            <a:extLst>
              <a:ext uri="{FF2B5EF4-FFF2-40B4-BE49-F238E27FC236}">
                <a16:creationId xmlns:a16="http://schemas.microsoft.com/office/drawing/2014/main" id="{FC1E29AF-2D32-41BE-8921-B2B09CF57C93}"/>
              </a:ext>
            </a:extLst>
          </p:cNvPr>
          <p:cNvSpPr/>
          <p:nvPr/>
        </p:nvSpPr>
        <p:spPr>
          <a:xfrm>
            <a:off x="7176926" y="6157099"/>
            <a:ext cx="278822" cy="26667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別途送金額種類</a:t>
            </a:r>
            <a:r>
              <a:rPr lang="en-US" altLang="ja-JP" sz="400" dirty="0">
                <a:solidFill>
                  <a:srgbClr val="000000"/>
                </a:solidFill>
                <a:latin typeface="ＭＳ Ｐゴシック" panose="020B0600070205080204" pitchFamily="50" charset="-128"/>
                <a:ea typeface="ＭＳ Ｐゴシック" panose="020B0600070205080204" pitchFamily="50" charset="-128"/>
              </a:rPr>
              <a:t>5</a:t>
            </a:r>
          </a:p>
          <a:p>
            <a:pPr algn="l"/>
            <a:r>
              <a:rPr lang="ja-JP" altLang="en-US" sz="400" b="0" i="0" u="none" strike="noStrike" dirty="0">
                <a:solidFill>
                  <a:srgbClr val="000000"/>
                </a:solidFill>
                <a:effectLst/>
                <a:latin typeface="ＭＳ Ｐゴシック" panose="020B0600070205080204" pitchFamily="50" charset="-128"/>
                <a:ea typeface="ＭＳ Ｐゴシック" panose="020B0600070205080204" pitchFamily="50" charset="-128"/>
              </a:rPr>
              <a:t>金額合計</a:t>
            </a:r>
            <a:endParaRPr lang="en-US" altLang="ja-JP" sz="4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5" name="正方形/長方形 144">
            <a:extLst>
              <a:ext uri="{FF2B5EF4-FFF2-40B4-BE49-F238E27FC236}">
                <a16:creationId xmlns:a16="http://schemas.microsoft.com/office/drawing/2014/main" id="{5FC3F28A-28A4-4669-A794-7E2624B2B11D}"/>
              </a:ext>
            </a:extLst>
          </p:cNvPr>
          <p:cNvSpPr/>
          <p:nvPr/>
        </p:nvSpPr>
        <p:spPr>
          <a:xfrm>
            <a:off x="7544696" y="6189798"/>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費用徴収額合計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6" name="正方形/長方形 145">
            <a:extLst>
              <a:ext uri="{FF2B5EF4-FFF2-40B4-BE49-F238E27FC236}">
                <a16:creationId xmlns:a16="http://schemas.microsoft.com/office/drawing/2014/main" id="{A1B9B731-8044-4BB4-BFC3-AD5D0D62DDB6}"/>
              </a:ext>
            </a:extLst>
          </p:cNvPr>
          <p:cNvSpPr/>
          <p:nvPr/>
        </p:nvSpPr>
        <p:spPr>
          <a:xfrm>
            <a:off x="7937619" y="6202929"/>
            <a:ext cx="281801" cy="1857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500" b="0" i="0" u="none" strike="noStrike" dirty="0">
                <a:solidFill>
                  <a:srgbClr val="000000"/>
                </a:solidFill>
                <a:effectLst/>
                <a:latin typeface="ＭＳ Ｐゴシック" panose="020B0600070205080204" pitchFamily="50" charset="-128"/>
                <a:ea typeface="ＭＳ Ｐゴシック" panose="020B0600070205080204" pitchFamily="50" charset="-128"/>
              </a:rPr>
              <a:t>実支払額合計</a:t>
            </a:r>
            <a:endParaRPr lang="en-US" altLang="ja-JP" sz="5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148" name="正方形/長方形 147">
            <a:extLst>
              <a:ext uri="{FF2B5EF4-FFF2-40B4-BE49-F238E27FC236}">
                <a16:creationId xmlns:a16="http://schemas.microsoft.com/office/drawing/2014/main" id="{7FB8048C-24FA-42ED-822F-B59362663AB0}"/>
              </a:ext>
            </a:extLst>
          </p:cNvPr>
          <p:cNvSpPr/>
          <p:nvPr/>
        </p:nvSpPr>
        <p:spPr>
          <a:xfrm>
            <a:off x="8693809" y="811023"/>
            <a:ext cx="81680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86" name="正方形/長方形 85">
            <a:extLst>
              <a:ext uri="{FF2B5EF4-FFF2-40B4-BE49-F238E27FC236}">
                <a16:creationId xmlns:a16="http://schemas.microsoft.com/office/drawing/2014/main" id="{5C629068-4D59-4CDE-8D49-ECADADE23B78}"/>
              </a:ext>
            </a:extLst>
          </p:cNvPr>
          <p:cNvSpPr/>
          <p:nvPr/>
        </p:nvSpPr>
        <p:spPr>
          <a:xfrm>
            <a:off x="3365577" y="722155"/>
            <a:ext cx="58044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000000"/>
                </a:solidFill>
                <a:latin typeface="ＭＳ Ｐゴシック" panose="020B0600070205080204" pitchFamily="50" charset="-128"/>
                <a:ea typeface="ＭＳ Ｐゴシック" panose="020B0600070205080204" pitchFamily="50" charset="-128"/>
              </a:rPr>
              <a:t>町村名</a:t>
            </a:r>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87" name="正方形/長方形 86">
            <a:extLst>
              <a:ext uri="{FF2B5EF4-FFF2-40B4-BE49-F238E27FC236}">
                <a16:creationId xmlns:a16="http://schemas.microsoft.com/office/drawing/2014/main" id="{79A4C5CC-4315-47D7-8EC8-219F5E80AE99}"/>
              </a:ext>
            </a:extLst>
          </p:cNvPr>
          <p:cNvSpPr/>
          <p:nvPr/>
        </p:nvSpPr>
        <p:spPr>
          <a:xfrm>
            <a:off x="518150" y="303735"/>
            <a:ext cx="5207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900" dirty="0">
                <a:solidFill>
                  <a:srgbClr val="000000"/>
                </a:solidFill>
                <a:latin typeface="ＭＳ Ｐゴシック" panose="020B0600070205080204" pitchFamily="50" charset="-128"/>
                <a:ea typeface="ＭＳ Ｐゴシック" panose="020B0600070205080204" pitchFamily="50" charset="-128"/>
              </a:rPr>
              <a:t>文書</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番号</a:t>
            </a:r>
            <a:endParaRPr kumimoji="1" lang="ja-JP" altLang="en-US" sz="900" dirty="0">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2444316268"/>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274</TotalTime>
  <Words>583</Words>
  <Application>Microsoft Office PowerPoint</Application>
  <PresentationFormat>A4 210 x 297 mm</PresentationFormat>
  <Paragraphs>363</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130</cp:revision>
  <dcterms:created xsi:type="dcterms:W3CDTF">2022-01-20T04:34:58Z</dcterms:created>
  <dcterms:modified xsi:type="dcterms:W3CDTF">2023-03-20T01:29:20Z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0f149ec2-d85c-462e-a485-50a1be464800</vt:lpwstr>
  </property>
  <property fmtid="{D5CDD505-2E9C-101B-9397-08002B2CF9AE}" pid="15" name="MSIP_Label_436fffe2-e74d-4f21-833f-6f054a10cb50_ContentBits">
    <vt:lpwstr>0</vt:lpwstr>
  </property>
</Properties>
</file>

<file path=docProps/thumbnail.jpeg>
</file>