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60" r:id="rId2"/>
  </p:sldIdLst>
  <p:sldSz cx="6858000" cy="9906000" type="A4"/>
  <p:notesSz cx="6858000" cy="9144000"/>
  <p:custDataLst>
    <p:tags r:id="rId3"/>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143" userDrawn="1">
          <p15:clr>
            <a:srgbClr val="A4A3A4"/>
          </p15:clr>
        </p15:guide>
        <p15:guide id="2" pos="216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渡部 俊(watabe-shun.ik4)" initials="渡部" lastIdx="1" clrIdx="0">
    <p:extLst>
      <p:ext uri="{19B8F6BF-5375-455C-9EA6-DF929625EA0E}">
        <p15:presenceInfo xmlns:p15="http://schemas.microsoft.com/office/powerpoint/2012/main" userId="S-1-5-21-4175116151-3849908774-3845857867-619606" providerId="AD"/>
      </p:ext>
    </p:extLst>
  </p:cmAuthor>
  <p:cmAuthor id="2" name="西田 章恵(nishida-akie.jj1)" initials="西田" lastIdx="2" clrIdx="1">
    <p:extLst>
      <p:ext uri="{19B8F6BF-5375-455C-9EA6-DF929625EA0E}">
        <p15:presenceInfo xmlns:p15="http://schemas.microsoft.com/office/powerpoint/2012/main" userId="S-1-5-21-4175116151-3849908774-3845857867-619503" providerId="AD"/>
      </p:ext>
    </p:extLst>
  </p:cmAuthor>
  <p:cmAuthor id="3" name="Okano, Takumi (JP - AB 岡野 匠)" initials="OT(A岡匠" lastIdx="1" clrIdx="2">
    <p:extLst>
      <p:ext uri="{19B8F6BF-5375-455C-9EA6-DF929625EA0E}">
        <p15:presenceInfo xmlns:p15="http://schemas.microsoft.com/office/powerpoint/2012/main" userId="S::takokano@abeam.com::5e6993cd-c762-4216-9694-73f272f7dbd8"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7143" autoAdjust="0"/>
    <p:restoredTop sz="94660"/>
  </p:normalViewPr>
  <p:slideViewPr>
    <p:cSldViewPr snapToGrid="0" showGuides="1">
      <p:cViewPr>
        <p:scale>
          <a:sx n="75" d="100"/>
          <a:sy n="75" d="100"/>
        </p:scale>
        <p:origin x="3582" y="132"/>
      </p:cViewPr>
      <p:guideLst>
        <p:guide orient="horz" pos="3143"/>
        <p:guide pos="216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tags" Target="tags/tag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commentAuthors" Target="commentAuthor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ja-JP" altLang="en-US"/>
              <a:t>マスター タイトルの書式設定</a:t>
            </a:r>
            <a:endParaRPr lang="en-US" dirty="0"/>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87854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023153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2291020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41723264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36597456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1181679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4" name="Content Placeholder 3"/>
          <p:cNvSpPr>
            <a:spLocks noGrp="1"/>
          </p:cNvSpPr>
          <p:nvPr>
            <p:ph sz="half" idx="2"/>
          </p:nvPr>
        </p:nvSpPr>
        <p:spPr>
          <a:xfrm>
            <a:off x="472381" y="3618442"/>
            <a:ext cx="2901255"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6" name="Content Placeholder 5"/>
          <p:cNvSpPr>
            <a:spLocks noGrp="1"/>
          </p:cNvSpPr>
          <p:nvPr>
            <p:ph sz="quarter" idx="4"/>
          </p:nvPr>
        </p:nvSpPr>
        <p:spPr>
          <a:xfrm>
            <a:off x="3471863" y="3618442"/>
            <a:ext cx="2915543"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7500805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6495706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6516123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Content Placeholder 2"/>
          <p:cNvSpPr>
            <a:spLocks noGrp="1"/>
          </p:cNvSpPr>
          <p:nvPr>
            <p:ph idx="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5712430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7127954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ags" Target="../tags/tag2.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e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oleObject" Target="../embeddings/oleObject1.bin"/></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aphicFrame>
        <p:nvGraphicFramePr>
          <p:cNvPr id="8" name="オブジェクト 7" hidden="1">
            <a:extLst>
              <a:ext uri="{FF2B5EF4-FFF2-40B4-BE49-F238E27FC236}">
                <a16:creationId xmlns:a16="http://schemas.microsoft.com/office/drawing/2014/main" id="{F2D9DD64-B90B-4D93-A656-59005640EDA7}"/>
              </a:ext>
            </a:extLst>
          </p:cNvPr>
          <p:cNvGraphicFramePr>
            <a:graphicFrameLocks noChangeAspect="1"/>
          </p:cNvGraphicFramePr>
          <p:nvPr userDrawn="1">
            <p:custDataLst>
              <p:tags r:id="rId13"/>
            </p:custDataLst>
            <p:extLst>
              <p:ext uri="{D42A27DB-BD31-4B8C-83A1-F6EECF244321}">
                <p14:modId xmlns:p14="http://schemas.microsoft.com/office/powerpoint/2010/main" val="294603617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14" imgW="353" imgH="318" progId="TCLayout.ActiveDocument.1">
                  <p:embed/>
                </p:oleObj>
              </mc:Choice>
              <mc:Fallback>
                <p:oleObj name="think-cell スライド" r:id="rId14" imgW="353" imgH="318" progId="TCLayout.ActiveDocument.1">
                  <p:embed/>
                  <p:pic>
                    <p:nvPicPr>
                      <p:cNvPr id="8" name="オブジェクト 7" hidden="1">
                        <a:extLst>
                          <a:ext uri="{FF2B5EF4-FFF2-40B4-BE49-F238E27FC236}">
                            <a16:creationId xmlns:a16="http://schemas.microsoft.com/office/drawing/2014/main" id="{F2D9DD64-B90B-4D93-A656-59005640EDA7}"/>
                          </a:ext>
                        </a:extLst>
                      </p:cNvPr>
                      <p:cNvPicPr/>
                      <p:nvPr/>
                    </p:nvPicPr>
                    <p:blipFill>
                      <a:blip r:embed="rId15"/>
                      <a:stretch>
                        <a:fillRect/>
                      </a:stretch>
                    </p:blipFill>
                    <p:spPr>
                      <a:xfrm>
                        <a:off x="1588" y="1588"/>
                        <a:ext cx="1588" cy="1588"/>
                      </a:xfrm>
                      <a:prstGeom prst="rect">
                        <a:avLst/>
                      </a:prstGeom>
                    </p:spPr>
                  </p:pic>
                </p:oleObj>
              </mc:Fallback>
            </mc:AlternateContent>
          </a:graphicData>
        </a:graphic>
      </p:graphicFrame>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tint val="75000"/>
                  </a:schemeClr>
                </a:solidFill>
              </a:defRPr>
            </a:lvl1p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tint val="75000"/>
                  </a:schemeClr>
                </a:solidFill>
              </a:defRPr>
            </a:lvl1p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6769036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kumimoji="1"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kumimoji="1"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kumimoji="1"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9pPr>
    </p:bodyStyle>
    <p:otherStyle>
      <a:defPPr>
        <a:defRPr lang="en-US"/>
      </a:defPPr>
      <a:lvl1pPr marL="0" algn="l" defTabSz="685800" rtl="0" eaLnBrk="1" latinLnBrk="0" hangingPunct="1">
        <a:defRPr kumimoji="1" sz="1350" kern="1200">
          <a:solidFill>
            <a:schemeClr val="tx1"/>
          </a:solidFill>
          <a:latin typeface="+mn-lt"/>
          <a:ea typeface="+mn-ea"/>
          <a:cs typeface="+mn-cs"/>
        </a:defRPr>
      </a:lvl1pPr>
      <a:lvl2pPr marL="342900" algn="l" defTabSz="685800" rtl="0" eaLnBrk="1" latinLnBrk="0" hangingPunct="1">
        <a:defRPr kumimoji="1" sz="1350" kern="1200">
          <a:solidFill>
            <a:schemeClr val="tx1"/>
          </a:solidFill>
          <a:latin typeface="+mn-lt"/>
          <a:ea typeface="+mn-ea"/>
          <a:cs typeface="+mn-cs"/>
        </a:defRPr>
      </a:lvl2pPr>
      <a:lvl3pPr marL="685800" algn="l" defTabSz="685800" rtl="0" eaLnBrk="1" latinLnBrk="0" hangingPunct="1">
        <a:defRPr kumimoji="1" sz="1350" kern="1200">
          <a:solidFill>
            <a:schemeClr val="tx1"/>
          </a:solidFill>
          <a:latin typeface="+mn-lt"/>
          <a:ea typeface="+mn-ea"/>
          <a:cs typeface="+mn-cs"/>
        </a:defRPr>
      </a:lvl3pPr>
      <a:lvl4pPr marL="1028700" algn="l" defTabSz="685800" rtl="0" eaLnBrk="1" latinLnBrk="0" hangingPunct="1">
        <a:defRPr kumimoji="1" sz="1350" kern="1200">
          <a:solidFill>
            <a:schemeClr val="tx1"/>
          </a:solidFill>
          <a:latin typeface="+mn-lt"/>
          <a:ea typeface="+mn-ea"/>
          <a:cs typeface="+mn-cs"/>
        </a:defRPr>
      </a:lvl4pPr>
      <a:lvl5pPr marL="1371600" algn="l" defTabSz="685800" rtl="0" eaLnBrk="1" latinLnBrk="0" hangingPunct="1">
        <a:defRPr kumimoji="1" sz="1350" kern="1200">
          <a:solidFill>
            <a:schemeClr val="tx1"/>
          </a:solidFill>
          <a:latin typeface="+mn-lt"/>
          <a:ea typeface="+mn-ea"/>
          <a:cs typeface="+mn-cs"/>
        </a:defRPr>
      </a:lvl5pPr>
      <a:lvl6pPr marL="1714500" algn="l" defTabSz="685800" rtl="0" eaLnBrk="1" latinLnBrk="0" hangingPunct="1">
        <a:defRPr kumimoji="1" sz="1350" kern="1200">
          <a:solidFill>
            <a:schemeClr val="tx1"/>
          </a:solidFill>
          <a:latin typeface="+mn-lt"/>
          <a:ea typeface="+mn-ea"/>
          <a:cs typeface="+mn-cs"/>
        </a:defRPr>
      </a:lvl6pPr>
      <a:lvl7pPr marL="2057400" algn="l" defTabSz="685800" rtl="0" eaLnBrk="1" latinLnBrk="0" hangingPunct="1">
        <a:defRPr kumimoji="1" sz="1350" kern="1200">
          <a:solidFill>
            <a:schemeClr val="tx1"/>
          </a:solidFill>
          <a:latin typeface="+mn-lt"/>
          <a:ea typeface="+mn-ea"/>
          <a:cs typeface="+mn-cs"/>
        </a:defRPr>
      </a:lvl7pPr>
      <a:lvl8pPr marL="2400300" algn="l" defTabSz="685800" rtl="0" eaLnBrk="1" latinLnBrk="0" hangingPunct="1">
        <a:defRPr kumimoji="1" sz="1350" kern="1200">
          <a:solidFill>
            <a:schemeClr val="tx1"/>
          </a:solidFill>
          <a:latin typeface="+mn-lt"/>
          <a:ea typeface="+mn-ea"/>
          <a:cs typeface="+mn-cs"/>
        </a:defRPr>
      </a:lvl8pPr>
      <a:lvl9pPr marL="2743200" algn="l" defTabSz="685800" rtl="0" eaLnBrk="1" latinLnBrk="0" hangingPunct="1">
        <a:defRPr kumimoji="1"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7.xml"/><Relationship Id="rId1" Type="http://schemas.openxmlformats.org/officeDocument/2006/relationships/tags" Target="../tags/tag3.xml"/><Relationship Id="rId4" Type="http://schemas.openxmlformats.org/officeDocument/2006/relationships/image" Target="../media/image1.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7" name="オブジェクト 36" hidden="1">
            <a:extLst>
              <a:ext uri="{FF2B5EF4-FFF2-40B4-BE49-F238E27FC236}">
                <a16:creationId xmlns:a16="http://schemas.microsoft.com/office/drawing/2014/main" id="{939B1ECE-4AE4-4AAA-9DD3-F7DC4BCE2D90}"/>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3" imgW="353" imgH="318" progId="TCLayout.ActiveDocument.1">
                  <p:embed/>
                </p:oleObj>
              </mc:Choice>
              <mc:Fallback>
                <p:oleObj name="think-cell スライド" r:id="rId3" imgW="353" imgH="318" progId="TCLayout.ActiveDocument.1">
                  <p:embed/>
                  <p:pic>
                    <p:nvPicPr>
                      <p:cNvPr id="37" name="オブジェクト 36" hidden="1">
                        <a:extLst>
                          <a:ext uri="{FF2B5EF4-FFF2-40B4-BE49-F238E27FC236}">
                            <a16:creationId xmlns:a16="http://schemas.microsoft.com/office/drawing/2014/main" id="{939B1ECE-4AE4-4AAA-9DD3-F7DC4BCE2D90}"/>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41" name="Rectangle 109">
            <a:extLst>
              <a:ext uri="{FF2B5EF4-FFF2-40B4-BE49-F238E27FC236}">
                <a16:creationId xmlns:a16="http://schemas.microsoft.com/office/drawing/2014/main" id="{964D1F19-BA8C-4282-BA8A-73E124FD408D}"/>
              </a:ext>
            </a:extLst>
          </p:cNvPr>
          <p:cNvSpPr>
            <a:spLocks noChangeArrowheads="1"/>
          </p:cNvSpPr>
          <p:nvPr/>
        </p:nvSpPr>
        <p:spPr bwMode="auto">
          <a:xfrm>
            <a:off x="557633" y="2249511"/>
            <a:ext cx="5760000" cy="261610"/>
          </a:xfrm>
          <a:prstGeom prst="rect">
            <a:avLst/>
          </a:prstGeom>
          <a:noFill/>
          <a:ln>
            <a:noFill/>
          </a:ln>
          <a:effec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0" algn="ctr" defTabSz="914400" rtl="0" eaLnBrk="0" fontAlgn="base" latinLnBrk="0" hangingPunct="0">
              <a:lnSpc>
                <a:spcPct val="100000"/>
              </a:lnSpc>
              <a:spcBef>
                <a:spcPct val="0"/>
              </a:spcBef>
              <a:spcAft>
                <a:spcPct val="0"/>
              </a:spcAft>
              <a:buClrTx/>
              <a:buSzTx/>
              <a:buFontTx/>
              <a:buNone/>
              <a:tabLst>
                <a:tab pos="2057400" algn="l"/>
              </a:tabLst>
            </a:pPr>
            <a:r>
              <a:rPr lang="ja-JP" altLang="en-US" sz="1100" dirty="0">
                <a:latin typeface="ＭＳ Ｐゴシック" panose="020B0600070205080204" pitchFamily="50" charset="-128"/>
                <a:ea typeface="ＭＳ Ｐゴシック" panose="020B0600070205080204" pitchFamily="50" charset="-128"/>
                <a:cs typeface="ＤＦ平成明朝体W3" charset="-128"/>
              </a:rPr>
              <a:t>保護申請却下通知書</a:t>
            </a:r>
            <a:endParaRPr lang="en-US" altLang="ja-JP" sz="1100" dirty="0">
              <a:solidFill>
                <a:srgbClr val="0070C0"/>
              </a:solidFill>
              <a:latin typeface="ＭＳ Ｐゴシック" panose="020B0600070205080204" pitchFamily="50" charset="-128"/>
              <a:ea typeface="ＭＳ Ｐゴシック" panose="020B0600070205080204" pitchFamily="50" charset="-128"/>
              <a:cs typeface="ＤＦ平成明朝体W3" charset="-128"/>
            </a:endParaRPr>
          </a:p>
        </p:txBody>
      </p:sp>
      <p:sp>
        <p:nvSpPr>
          <p:cNvPr id="6" name="正方形/長方形 5">
            <a:extLst>
              <a:ext uri="{FF2B5EF4-FFF2-40B4-BE49-F238E27FC236}">
                <a16:creationId xmlns:a16="http://schemas.microsoft.com/office/drawing/2014/main" id="{7BDED71C-8464-4F7C-85A7-2FA4B2F54360}"/>
              </a:ext>
            </a:extLst>
          </p:cNvPr>
          <p:cNvSpPr/>
          <p:nvPr/>
        </p:nvSpPr>
        <p:spPr>
          <a:xfrm>
            <a:off x="613942" y="669696"/>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様式番号</a:t>
            </a:r>
          </a:p>
        </p:txBody>
      </p:sp>
      <p:sp>
        <p:nvSpPr>
          <p:cNvPr id="40" name="Rectangle 108">
            <a:extLst>
              <a:ext uri="{FF2B5EF4-FFF2-40B4-BE49-F238E27FC236}">
                <a16:creationId xmlns:a16="http://schemas.microsoft.com/office/drawing/2014/main" id="{C5DD1F39-0A84-4B51-A8C7-3D2C7EE386C7}"/>
              </a:ext>
            </a:extLst>
          </p:cNvPr>
          <p:cNvSpPr>
            <a:spLocks noChangeArrowheads="1"/>
          </p:cNvSpPr>
          <p:nvPr/>
        </p:nvSpPr>
        <p:spPr bwMode="auto">
          <a:xfrm>
            <a:off x="152400" y="152400"/>
            <a:ext cx="6858000" cy="457200"/>
          </a:xfrm>
          <a:prstGeom prst="rect">
            <a:avLst/>
          </a:prstGeom>
          <a:noFill/>
          <a:ln>
            <a:noFill/>
          </a:ln>
          <a:effectLst/>
        </p:spPr>
        <p:txBody>
          <a:bodyPr vert="horz" wrap="none" lIns="91440" tIns="45720" rIns="91440" bIns="45720" numCol="1" anchor="ctr" anchorCtr="0" compatLnSpc="1">
            <a:prstTxWarp prst="textNoShape">
              <a:avLst/>
            </a:prstTxWarp>
            <a:spAutoFit/>
          </a:bodyPr>
          <a:lstStyle/>
          <a:p>
            <a:endParaRPr lang="ja-JP" altLang="en-US"/>
          </a:p>
        </p:txBody>
      </p:sp>
      <p:sp>
        <p:nvSpPr>
          <p:cNvPr id="44" name="Rectangle 112">
            <a:extLst>
              <a:ext uri="{FF2B5EF4-FFF2-40B4-BE49-F238E27FC236}">
                <a16:creationId xmlns:a16="http://schemas.microsoft.com/office/drawing/2014/main" id="{71B3A757-E8F9-45B8-BF21-8EB816B8ECE6}"/>
              </a:ext>
            </a:extLst>
          </p:cNvPr>
          <p:cNvSpPr>
            <a:spLocks noChangeArrowheads="1"/>
          </p:cNvSpPr>
          <p:nvPr/>
        </p:nvSpPr>
        <p:spPr bwMode="auto">
          <a:xfrm>
            <a:off x="152400" y="609600"/>
            <a:ext cx="6858000" cy="0"/>
          </a:xfrm>
          <a:prstGeom prst="rect">
            <a:avLst/>
          </a:prstGeom>
          <a:noFill/>
          <a:ln>
            <a:noFill/>
          </a:ln>
          <a:effectLst/>
        </p:spPr>
        <p:txBody>
          <a:bodyPr vert="horz" wrap="none" lIns="91440" tIns="45720" rIns="91440" bIns="45720" numCol="1" anchor="ctr" anchorCtr="0" compatLnSpc="1">
            <a:prstTxWarp prst="textNoShape">
              <a:avLst/>
            </a:prstTxWarp>
            <a:spAutoFit/>
          </a:bodyPr>
          <a:lstStyle/>
          <a:p>
            <a:endParaRPr lang="ja-JP" altLang="en-US"/>
          </a:p>
        </p:txBody>
      </p:sp>
      <p:sp>
        <p:nvSpPr>
          <p:cNvPr id="25" name="Rectangle 109">
            <a:extLst>
              <a:ext uri="{FF2B5EF4-FFF2-40B4-BE49-F238E27FC236}">
                <a16:creationId xmlns:a16="http://schemas.microsoft.com/office/drawing/2014/main" id="{60FF8AB0-009F-419A-A8A1-E2B6D5556947}"/>
              </a:ext>
            </a:extLst>
          </p:cNvPr>
          <p:cNvSpPr>
            <a:spLocks noChangeArrowheads="1"/>
          </p:cNvSpPr>
          <p:nvPr/>
        </p:nvSpPr>
        <p:spPr bwMode="auto">
          <a:xfrm>
            <a:off x="2054581" y="2807791"/>
            <a:ext cx="2999819" cy="134909"/>
          </a:xfrm>
          <a:prstGeom prst="rect">
            <a:avLst/>
          </a:prstGeom>
          <a:noFill/>
          <a:ln>
            <a:noFill/>
          </a:ln>
          <a:effectLst/>
        </p:spPr>
        <p:txBody>
          <a:bodyPr vert="horz" wrap="square" lIns="0" tIns="0" rIns="0" bIns="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a:lnSpc>
                <a:spcPts val="1200"/>
              </a:lnSpc>
            </a:pP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保護については、下記の理由で却下します。</a:t>
            </a:r>
          </a:p>
        </p:txBody>
      </p:sp>
      <p:sp>
        <p:nvSpPr>
          <p:cNvPr id="35" name="正方形/長方形 34">
            <a:extLst>
              <a:ext uri="{FF2B5EF4-FFF2-40B4-BE49-F238E27FC236}">
                <a16:creationId xmlns:a16="http://schemas.microsoft.com/office/drawing/2014/main" id="{08A6F6C7-B6A0-41DF-A7BC-52FAD12D39DB}"/>
              </a:ext>
            </a:extLst>
          </p:cNvPr>
          <p:cNvSpPr/>
          <p:nvPr/>
        </p:nvSpPr>
        <p:spPr>
          <a:xfrm>
            <a:off x="613942" y="1157898"/>
            <a:ext cx="756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宛先郵便番号</a:t>
            </a:r>
          </a:p>
        </p:txBody>
      </p:sp>
      <p:sp>
        <p:nvSpPr>
          <p:cNvPr id="36" name="正方形/長方形 35">
            <a:extLst>
              <a:ext uri="{FF2B5EF4-FFF2-40B4-BE49-F238E27FC236}">
                <a16:creationId xmlns:a16="http://schemas.microsoft.com/office/drawing/2014/main" id="{FC871053-C196-4BC5-B8E9-D61EE8A071C5}"/>
              </a:ext>
            </a:extLst>
          </p:cNvPr>
          <p:cNvSpPr/>
          <p:nvPr/>
        </p:nvSpPr>
        <p:spPr>
          <a:xfrm>
            <a:off x="613942" y="1320632"/>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宛先住所</a:t>
            </a:r>
          </a:p>
        </p:txBody>
      </p:sp>
      <p:sp>
        <p:nvSpPr>
          <p:cNvPr id="38" name="正方形/長方形 37">
            <a:extLst>
              <a:ext uri="{FF2B5EF4-FFF2-40B4-BE49-F238E27FC236}">
                <a16:creationId xmlns:a16="http://schemas.microsoft.com/office/drawing/2014/main" id="{5BE6CFE3-60BC-415F-A895-8B32E0170CF7}"/>
              </a:ext>
            </a:extLst>
          </p:cNvPr>
          <p:cNvSpPr/>
          <p:nvPr/>
        </p:nvSpPr>
        <p:spPr>
          <a:xfrm>
            <a:off x="613942" y="1483366"/>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宛先氏名</a:t>
            </a:r>
          </a:p>
        </p:txBody>
      </p:sp>
      <p:sp>
        <p:nvSpPr>
          <p:cNvPr id="39" name="正方形/長方形 38">
            <a:extLst>
              <a:ext uri="{FF2B5EF4-FFF2-40B4-BE49-F238E27FC236}">
                <a16:creationId xmlns:a16="http://schemas.microsoft.com/office/drawing/2014/main" id="{1801D5DE-F726-4705-B67C-CB207323BD48}"/>
              </a:ext>
            </a:extLst>
          </p:cNvPr>
          <p:cNvSpPr/>
          <p:nvPr/>
        </p:nvSpPr>
        <p:spPr>
          <a:xfrm>
            <a:off x="1426742" y="1483366"/>
            <a:ext cx="324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敬称</a:t>
            </a:r>
          </a:p>
        </p:txBody>
      </p:sp>
      <p:sp>
        <p:nvSpPr>
          <p:cNvPr id="42" name="正方形/長方形 41">
            <a:extLst>
              <a:ext uri="{FF2B5EF4-FFF2-40B4-BE49-F238E27FC236}">
                <a16:creationId xmlns:a16="http://schemas.microsoft.com/office/drawing/2014/main" id="{50460C62-B7E9-431D-9BDD-9AC86DA813D2}"/>
              </a:ext>
            </a:extLst>
          </p:cNvPr>
          <p:cNvSpPr/>
          <p:nvPr/>
        </p:nvSpPr>
        <p:spPr>
          <a:xfrm>
            <a:off x="613942" y="1646099"/>
            <a:ext cx="1296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郵便カスタマ</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バーコード</a:t>
            </a:r>
          </a:p>
        </p:txBody>
      </p:sp>
      <p:sp>
        <p:nvSpPr>
          <p:cNvPr id="43" name="正方形/長方形 42">
            <a:extLst>
              <a:ext uri="{FF2B5EF4-FFF2-40B4-BE49-F238E27FC236}">
                <a16:creationId xmlns:a16="http://schemas.microsoft.com/office/drawing/2014/main" id="{C0A8C370-3267-427F-A04B-BC2A4ECA21AB}"/>
              </a:ext>
            </a:extLst>
          </p:cNvPr>
          <p:cNvSpPr/>
          <p:nvPr/>
        </p:nvSpPr>
        <p:spPr>
          <a:xfrm>
            <a:off x="5596058" y="647188"/>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文書番号</a:t>
            </a:r>
          </a:p>
        </p:txBody>
      </p:sp>
      <p:sp>
        <p:nvSpPr>
          <p:cNvPr id="45" name="正方形/長方形 44">
            <a:extLst>
              <a:ext uri="{FF2B5EF4-FFF2-40B4-BE49-F238E27FC236}">
                <a16:creationId xmlns:a16="http://schemas.microsoft.com/office/drawing/2014/main" id="{469DD116-47D2-4E0C-A04E-11CF3168F43F}"/>
              </a:ext>
            </a:extLst>
          </p:cNvPr>
          <p:cNvSpPr/>
          <p:nvPr/>
        </p:nvSpPr>
        <p:spPr>
          <a:xfrm>
            <a:off x="5596058" y="809922"/>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発行年月日</a:t>
            </a:r>
          </a:p>
        </p:txBody>
      </p:sp>
      <p:sp>
        <p:nvSpPr>
          <p:cNvPr id="46" name="正方形/長方形 45">
            <a:extLst>
              <a:ext uri="{FF2B5EF4-FFF2-40B4-BE49-F238E27FC236}">
                <a16:creationId xmlns:a16="http://schemas.microsoft.com/office/drawing/2014/main" id="{60DADFC3-CEB6-4431-81F7-7B315F55FB9A}"/>
              </a:ext>
            </a:extLst>
          </p:cNvPr>
          <p:cNvSpPr/>
          <p:nvPr/>
        </p:nvSpPr>
        <p:spPr>
          <a:xfrm>
            <a:off x="4662608" y="1157898"/>
            <a:ext cx="864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発行自治体名称</a:t>
            </a:r>
          </a:p>
        </p:txBody>
      </p:sp>
      <p:sp>
        <p:nvSpPr>
          <p:cNvPr id="47" name="正方形/長方形 46">
            <a:extLst>
              <a:ext uri="{FF2B5EF4-FFF2-40B4-BE49-F238E27FC236}">
                <a16:creationId xmlns:a16="http://schemas.microsoft.com/office/drawing/2014/main" id="{607A9B41-36BB-466D-8FCC-676D5E6EA289}"/>
              </a:ext>
            </a:extLst>
          </p:cNvPr>
          <p:cNvSpPr/>
          <p:nvPr/>
        </p:nvSpPr>
        <p:spPr>
          <a:xfrm>
            <a:off x="5596058" y="1320632"/>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発行者氏名</a:t>
            </a:r>
          </a:p>
        </p:txBody>
      </p:sp>
      <p:sp>
        <p:nvSpPr>
          <p:cNvPr id="48" name="正方形/長方形 47">
            <a:extLst>
              <a:ext uri="{FF2B5EF4-FFF2-40B4-BE49-F238E27FC236}">
                <a16:creationId xmlns:a16="http://schemas.microsoft.com/office/drawing/2014/main" id="{64C71B53-D61A-4653-A466-D13C6D109D70}"/>
              </a:ext>
            </a:extLst>
          </p:cNvPr>
          <p:cNvSpPr/>
          <p:nvPr/>
        </p:nvSpPr>
        <p:spPr>
          <a:xfrm>
            <a:off x="5596058" y="1157898"/>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発行役職名</a:t>
            </a:r>
          </a:p>
        </p:txBody>
      </p:sp>
      <p:sp>
        <p:nvSpPr>
          <p:cNvPr id="30" name="正方形/長方形 29">
            <a:extLst>
              <a:ext uri="{FF2B5EF4-FFF2-40B4-BE49-F238E27FC236}">
                <a16:creationId xmlns:a16="http://schemas.microsoft.com/office/drawing/2014/main" id="{A26F1265-5630-47F4-AB6E-6FFCD731C670}"/>
              </a:ext>
            </a:extLst>
          </p:cNvPr>
          <p:cNvSpPr/>
          <p:nvPr/>
        </p:nvSpPr>
        <p:spPr>
          <a:xfrm>
            <a:off x="5706888" y="1575905"/>
            <a:ext cx="438977" cy="397563"/>
          </a:xfrm>
          <a:prstGeom prst="rect">
            <a:avLst/>
          </a:prstGeom>
          <a:noFill/>
          <a:ln>
            <a:solidFill>
              <a:sysClr val="windowText" lastClr="000000"/>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a:solidFill>
                  <a:sysClr val="windowText" lastClr="000000"/>
                </a:solidFill>
                <a:latin typeface="ＭＳ Ｐゴシック" panose="020B0600070205080204" pitchFamily="50" charset="-128"/>
                <a:ea typeface="ＭＳ Ｐゴシック" panose="020B0600070205080204" pitchFamily="50" charset="-128"/>
              </a:rPr>
              <a:t>印</a:t>
            </a:r>
          </a:p>
        </p:txBody>
      </p:sp>
      <p:sp>
        <p:nvSpPr>
          <p:cNvPr id="31" name="Rectangle 109">
            <a:extLst>
              <a:ext uri="{FF2B5EF4-FFF2-40B4-BE49-F238E27FC236}">
                <a16:creationId xmlns:a16="http://schemas.microsoft.com/office/drawing/2014/main" id="{04B8CA50-A709-4945-AD8F-393195148C51}"/>
              </a:ext>
            </a:extLst>
          </p:cNvPr>
          <p:cNvSpPr>
            <a:spLocks noChangeArrowheads="1"/>
          </p:cNvSpPr>
          <p:nvPr/>
        </p:nvSpPr>
        <p:spPr bwMode="auto">
          <a:xfrm>
            <a:off x="557633" y="5311801"/>
            <a:ext cx="5760000" cy="134909"/>
          </a:xfrm>
          <a:prstGeom prst="rect">
            <a:avLst/>
          </a:prstGeom>
          <a:noFill/>
          <a:ln>
            <a:noFill/>
          </a:ln>
          <a:effectLst/>
        </p:spPr>
        <p:txBody>
          <a:bodyPr vert="horz" wrap="square" lIns="0" tIns="0" rIns="0" bIns="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algn="ctr">
              <a:lnSpc>
                <a:spcPts val="1200"/>
              </a:lnSpc>
            </a:pP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記</a:t>
            </a:r>
            <a:endParaRPr kumimoji="0" lang="en-US" altLang="ja-JP"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endParaRPr>
          </a:p>
        </p:txBody>
      </p:sp>
      <p:sp>
        <p:nvSpPr>
          <p:cNvPr id="32" name="Rectangle 109">
            <a:extLst>
              <a:ext uri="{FF2B5EF4-FFF2-40B4-BE49-F238E27FC236}">
                <a16:creationId xmlns:a16="http://schemas.microsoft.com/office/drawing/2014/main" id="{A1A4FF09-FE0A-4590-8C8D-D8E9E48421A9}"/>
              </a:ext>
            </a:extLst>
          </p:cNvPr>
          <p:cNvSpPr>
            <a:spLocks noChangeArrowheads="1"/>
          </p:cNvSpPr>
          <p:nvPr/>
        </p:nvSpPr>
        <p:spPr bwMode="auto">
          <a:xfrm>
            <a:off x="557633" y="6138040"/>
            <a:ext cx="5760000" cy="1673792"/>
          </a:xfrm>
          <a:prstGeom prst="rect">
            <a:avLst/>
          </a:prstGeom>
          <a:noFill/>
          <a:ln>
            <a:noFill/>
          </a:ln>
          <a:effectLst/>
        </p:spPr>
        <p:txBody>
          <a:bodyPr vert="horz" wrap="square" lIns="0" tIns="0" rIns="0" bIns="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algn="just">
              <a:lnSpc>
                <a:spcPts val="1200"/>
              </a:lnSpc>
            </a:pPr>
            <a:r>
              <a:rPr kumimoji="0" lang="en-US" altLang="ja-JP" sz="900" b="0" i="0" u="none" strike="noStrike" kern="100" cap="none" normalizeH="0" baseline="0" dirty="0">
                <a:ln>
                  <a:noFill/>
                </a:ln>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1</a:t>
            </a:r>
            <a:r>
              <a:rPr kumimoji="0" lang="ja-JP" altLang="en-US" sz="900" b="0" i="0" u="none" strike="noStrike" kern="100" cap="none" normalizeH="0" baseline="0" dirty="0">
                <a:ln>
                  <a:noFill/>
                </a:ln>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　却下の理由</a:t>
            </a:r>
            <a:endParaRPr kumimoji="0" lang="en-US" altLang="ja-JP" sz="900" b="0" i="0" u="none" strike="noStrike" kern="100" cap="none" normalizeH="0" baseline="0" dirty="0">
              <a:ln>
                <a:noFill/>
              </a:ln>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indent="0" algn="just">
              <a:lnSpc>
                <a:spcPts val="1200"/>
              </a:lnSpc>
            </a:pPr>
            <a:endParaRPr lang="en-US" altLang="ja-JP" sz="900" kern="100" dirty="0">
              <a:solidFill>
                <a:srgbClr val="00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indent="0" algn="just">
              <a:lnSpc>
                <a:spcPts val="1200"/>
              </a:lnSpc>
            </a:pPr>
            <a:endParaRPr kumimoji="0" lang="en-US" altLang="ja-JP" sz="900" b="0" i="0" u="none" strike="noStrike" kern="100" cap="none" normalizeH="0" baseline="0" dirty="0">
              <a:ln>
                <a:noFill/>
              </a:ln>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indent="0" algn="just">
              <a:lnSpc>
                <a:spcPts val="1200"/>
              </a:lnSpc>
            </a:pPr>
            <a:endParaRPr lang="en-US" altLang="ja-JP" sz="900" kern="100" dirty="0">
              <a:solidFill>
                <a:srgbClr val="00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indent="0" algn="just">
              <a:lnSpc>
                <a:spcPts val="1200"/>
              </a:lnSpc>
            </a:pPr>
            <a:endParaRPr kumimoji="0" lang="en-US" altLang="ja-JP" sz="900" b="0" i="0" u="none" strike="noStrike" kern="100" cap="none" normalizeH="0" baseline="0" dirty="0">
              <a:ln>
                <a:noFill/>
              </a:ln>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indent="0" algn="just">
              <a:lnSpc>
                <a:spcPts val="1200"/>
              </a:lnSpc>
            </a:pPr>
            <a:r>
              <a:rPr lang="en-US" altLang="ja-JP" sz="900" kern="100" dirty="0">
                <a:solidFill>
                  <a:srgbClr val="00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2</a:t>
            </a:r>
            <a:r>
              <a:rPr lang="ja-JP" altLang="en-US" sz="900" kern="100" dirty="0">
                <a:solidFill>
                  <a:srgbClr val="00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この通知が申請書受理後</a:t>
            </a:r>
            <a:r>
              <a:rPr lang="en-US" altLang="ja-JP" sz="900" kern="100" dirty="0">
                <a:solidFill>
                  <a:srgbClr val="00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14</a:t>
            </a:r>
            <a:r>
              <a:rPr lang="ja-JP" altLang="en-US" sz="900" kern="100" dirty="0">
                <a:solidFill>
                  <a:srgbClr val="00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日を経過した事由</a:t>
            </a:r>
            <a:endParaRPr lang="en-US" altLang="ja-JP" sz="900" kern="100" dirty="0">
              <a:solidFill>
                <a:srgbClr val="00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indent="0" algn="just">
              <a:lnSpc>
                <a:spcPts val="1200"/>
              </a:lnSpc>
            </a:pPr>
            <a:endParaRPr kumimoji="0" lang="en-US" altLang="ja-JP" sz="900" b="0" i="0" u="none" strike="noStrike" kern="100" cap="none" normalizeH="0" baseline="0" dirty="0">
              <a:ln>
                <a:noFill/>
              </a:ln>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indent="0" algn="just">
              <a:lnSpc>
                <a:spcPts val="1200"/>
              </a:lnSpc>
            </a:pPr>
            <a:endParaRPr lang="en-US" altLang="ja-JP" sz="900" kern="100" dirty="0">
              <a:solidFill>
                <a:srgbClr val="00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indent="0" algn="just">
              <a:lnSpc>
                <a:spcPts val="1200"/>
              </a:lnSpc>
            </a:pPr>
            <a:endParaRPr kumimoji="0" lang="en-US" altLang="ja-JP" sz="900" b="0" i="0" u="none" strike="noStrike" kern="100" cap="none" normalizeH="0" baseline="0" dirty="0">
              <a:ln>
                <a:noFill/>
              </a:ln>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indent="0" algn="just">
              <a:lnSpc>
                <a:spcPts val="1200"/>
              </a:lnSpc>
            </a:pPr>
            <a:endParaRPr lang="en-US" altLang="ja-JP" sz="900" kern="100" dirty="0">
              <a:solidFill>
                <a:srgbClr val="00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indent="0" algn="just">
              <a:lnSpc>
                <a:spcPts val="1200"/>
              </a:lnSpc>
            </a:pPr>
            <a:endParaRPr kumimoji="0" lang="en-US" altLang="ja-JP"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endParaRPr>
          </a:p>
        </p:txBody>
      </p:sp>
      <p:sp>
        <p:nvSpPr>
          <p:cNvPr id="22" name="正方形/長方形 21">
            <a:extLst>
              <a:ext uri="{FF2B5EF4-FFF2-40B4-BE49-F238E27FC236}">
                <a16:creationId xmlns:a16="http://schemas.microsoft.com/office/drawing/2014/main" id="{519569E1-7338-4E39-B0CF-502E34483A01}"/>
              </a:ext>
            </a:extLst>
          </p:cNvPr>
          <p:cNvSpPr/>
          <p:nvPr/>
        </p:nvSpPr>
        <p:spPr>
          <a:xfrm>
            <a:off x="751633" y="2802920"/>
            <a:ext cx="618309"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申請年月日</a:t>
            </a:r>
          </a:p>
        </p:txBody>
      </p:sp>
      <p:sp>
        <p:nvSpPr>
          <p:cNvPr id="24" name="正方形/長方形 23">
            <a:extLst>
              <a:ext uri="{FF2B5EF4-FFF2-40B4-BE49-F238E27FC236}">
                <a16:creationId xmlns:a16="http://schemas.microsoft.com/office/drawing/2014/main" id="{742E8896-47F5-4D65-963D-1DFF4A96EC6E}"/>
              </a:ext>
            </a:extLst>
          </p:cNvPr>
          <p:cNvSpPr/>
          <p:nvPr/>
        </p:nvSpPr>
        <p:spPr>
          <a:xfrm>
            <a:off x="751632" y="6422871"/>
            <a:ext cx="756491"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却下の理由</a:t>
            </a:r>
          </a:p>
        </p:txBody>
      </p:sp>
      <p:sp>
        <p:nvSpPr>
          <p:cNvPr id="27" name="正方形/長方形 26">
            <a:extLst>
              <a:ext uri="{FF2B5EF4-FFF2-40B4-BE49-F238E27FC236}">
                <a16:creationId xmlns:a16="http://schemas.microsoft.com/office/drawing/2014/main" id="{FC1E9A2D-7F90-4295-A2AD-023702B7A5CE}"/>
              </a:ext>
            </a:extLst>
          </p:cNvPr>
          <p:cNvSpPr/>
          <p:nvPr/>
        </p:nvSpPr>
        <p:spPr>
          <a:xfrm>
            <a:off x="749974" y="7178495"/>
            <a:ext cx="756491"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決定遅延理由</a:t>
            </a:r>
          </a:p>
        </p:txBody>
      </p:sp>
      <p:grpSp>
        <p:nvGrpSpPr>
          <p:cNvPr id="28" name="グループ化 27">
            <a:extLst>
              <a:ext uri="{FF2B5EF4-FFF2-40B4-BE49-F238E27FC236}">
                <a16:creationId xmlns:a16="http://schemas.microsoft.com/office/drawing/2014/main" id="{93E8C953-F041-4142-B2E2-F090A9531D7A}"/>
              </a:ext>
            </a:extLst>
          </p:cNvPr>
          <p:cNvGrpSpPr/>
          <p:nvPr/>
        </p:nvGrpSpPr>
        <p:grpSpPr>
          <a:xfrm>
            <a:off x="4972312" y="8330095"/>
            <a:ext cx="1469152" cy="1194771"/>
            <a:chOff x="4410455" y="8217841"/>
            <a:chExt cx="1469152" cy="1194771"/>
          </a:xfrm>
          <a:noFill/>
        </p:grpSpPr>
        <p:sp>
          <p:nvSpPr>
            <p:cNvPr id="29" name="テキスト ボックス 28">
              <a:extLst>
                <a:ext uri="{FF2B5EF4-FFF2-40B4-BE49-F238E27FC236}">
                  <a16:creationId xmlns:a16="http://schemas.microsoft.com/office/drawing/2014/main" id="{76F56BAE-8B3C-48CE-9259-D8ACD6658AB8}"/>
                </a:ext>
              </a:extLst>
            </p:cNvPr>
            <p:cNvSpPr txBox="1"/>
            <p:nvPr/>
          </p:nvSpPr>
          <p:spPr>
            <a:xfrm>
              <a:off x="4410455" y="8217841"/>
              <a:ext cx="883920" cy="230832"/>
            </a:xfrm>
            <a:prstGeom prst="rect">
              <a:avLst/>
            </a:prstGeom>
            <a:grpFill/>
          </p:spPr>
          <p:txBody>
            <a:bodyPr wrap="square" rtlCol="0">
              <a:spAutoFit/>
            </a:bodyPr>
            <a:lstStyle/>
            <a:p>
              <a:r>
                <a:rPr kumimoji="1" lang="ja-JP" altLang="en-US" sz="900" dirty="0">
                  <a:latin typeface="ＭＳ Ｐゴシック" panose="020B0600070205080204" pitchFamily="50" charset="-128"/>
                  <a:ea typeface="ＭＳ Ｐゴシック" panose="020B0600070205080204" pitchFamily="50" charset="-128"/>
                </a:rPr>
                <a:t>問い合わせ先</a:t>
              </a:r>
            </a:p>
          </p:txBody>
        </p:sp>
        <p:sp>
          <p:nvSpPr>
            <p:cNvPr id="33" name="正方形/長方形 32">
              <a:extLst>
                <a:ext uri="{FF2B5EF4-FFF2-40B4-BE49-F238E27FC236}">
                  <a16:creationId xmlns:a16="http://schemas.microsoft.com/office/drawing/2014/main" id="{4DD49ED9-2D9E-454B-B250-0926D82D687E}"/>
                </a:ext>
              </a:extLst>
            </p:cNvPr>
            <p:cNvSpPr/>
            <p:nvPr/>
          </p:nvSpPr>
          <p:spPr>
            <a:xfrm>
              <a:off x="4492546" y="8491289"/>
              <a:ext cx="801830" cy="13880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福祉事務所名</a:t>
              </a:r>
            </a:p>
          </p:txBody>
        </p:sp>
        <p:sp>
          <p:nvSpPr>
            <p:cNvPr id="34" name="正方形/長方形 33">
              <a:extLst>
                <a:ext uri="{FF2B5EF4-FFF2-40B4-BE49-F238E27FC236}">
                  <a16:creationId xmlns:a16="http://schemas.microsoft.com/office/drawing/2014/main" id="{239FA6AD-1EF8-457E-8583-CC0DACC18868}"/>
                </a:ext>
              </a:extLst>
            </p:cNvPr>
            <p:cNvSpPr/>
            <p:nvPr/>
          </p:nvSpPr>
          <p:spPr>
            <a:xfrm>
              <a:off x="4492544" y="8694793"/>
              <a:ext cx="419974" cy="13880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所属部</a:t>
              </a:r>
            </a:p>
          </p:txBody>
        </p:sp>
        <p:sp>
          <p:nvSpPr>
            <p:cNvPr id="49" name="正方形/長方形 48">
              <a:extLst>
                <a:ext uri="{FF2B5EF4-FFF2-40B4-BE49-F238E27FC236}">
                  <a16:creationId xmlns:a16="http://schemas.microsoft.com/office/drawing/2014/main" id="{F72A9D75-088C-4BC6-85FB-330F08AB1F73}"/>
                </a:ext>
              </a:extLst>
            </p:cNvPr>
            <p:cNvSpPr/>
            <p:nvPr/>
          </p:nvSpPr>
          <p:spPr>
            <a:xfrm>
              <a:off x="4948647" y="8696963"/>
              <a:ext cx="447415" cy="135760"/>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所属課</a:t>
              </a:r>
            </a:p>
          </p:txBody>
        </p:sp>
        <p:sp>
          <p:nvSpPr>
            <p:cNvPr id="51" name="正方形/長方形 50">
              <a:extLst>
                <a:ext uri="{FF2B5EF4-FFF2-40B4-BE49-F238E27FC236}">
                  <a16:creationId xmlns:a16="http://schemas.microsoft.com/office/drawing/2014/main" id="{7F93FDA9-DD4A-44E6-A297-8FF5D53EE415}"/>
                </a:ext>
              </a:extLst>
            </p:cNvPr>
            <p:cNvSpPr/>
            <p:nvPr/>
          </p:nvSpPr>
          <p:spPr>
            <a:xfrm>
              <a:off x="5432192" y="8694793"/>
              <a:ext cx="447415" cy="13880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所属係</a:t>
              </a:r>
            </a:p>
          </p:txBody>
        </p:sp>
        <p:sp>
          <p:nvSpPr>
            <p:cNvPr id="52" name="正方形/長方形 51">
              <a:extLst>
                <a:ext uri="{FF2B5EF4-FFF2-40B4-BE49-F238E27FC236}">
                  <a16:creationId xmlns:a16="http://schemas.microsoft.com/office/drawing/2014/main" id="{FEA21034-461F-4935-A4AC-91F2659B50BB}"/>
                </a:ext>
              </a:extLst>
            </p:cNvPr>
            <p:cNvSpPr/>
            <p:nvPr/>
          </p:nvSpPr>
          <p:spPr>
            <a:xfrm>
              <a:off x="4948647" y="8889754"/>
              <a:ext cx="787925" cy="13880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地区担当員名</a:t>
              </a:r>
            </a:p>
          </p:txBody>
        </p:sp>
        <p:sp>
          <p:nvSpPr>
            <p:cNvPr id="53" name="正方形/長方形 52">
              <a:extLst>
                <a:ext uri="{FF2B5EF4-FFF2-40B4-BE49-F238E27FC236}">
                  <a16:creationId xmlns:a16="http://schemas.microsoft.com/office/drawing/2014/main" id="{8C7AAD41-F5B6-4542-8F92-877B29642531}"/>
                </a:ext>
              </a:extLst>
            </p:cNvPr>
            <p:cNvSpPr/>
            <p:nvPr/>
          </p:nvSpPr>
          <p:spPr>
            <a:xfrm>
              <a:off x="4492543" y="9093747"/>
              <a:ext cx="787925" cy="13880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電話番号</a:t>
              </a:r>
            </a:p>
          </p:txBody>
        </p:sp>
        <p:sp>
          <p:nvSpPr>
            <p:cNvPr id="54" name="正方形/長方形 53">
              <a:extLst>
                <a:ext uri="{FF2B5EF4-FFF2-40B4-BE49-F238E27FC236}">
                  <a16:creationId xmlns:a16="http://schemas.microsoft.com/office/drawing/2014/main" id="{F4B5B4B2-16F0-4EBE-8E4F-63B8AF07903B}"/>
                </a:ext>
              </a:extLst>
            </p:cNvPr>
            <p:cNvSpPr/>
            <p:nvPr/>
          </p:nvSpPr>
          <p:spPr>
            <a:xfrm>
              <a:off x="4466531" y="8889754"/>
              <a:ext cx="419974" cy="138808"/>
            </a:xfrm>
            <a:prstGeom prst="rect">
              <a:avLst/>
            </a:prstGeom>
            <a:grpFill/>
            <a:ln w="12700">
              <a:no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担当員</a:t>
              </a:r>
            </a:p>
          </p:txBody>
        </p:sp>
        <p:sp>
          <p:nvSpPr>
            <p:cNvPr id="2" name="正方形/長方形 1">
              <a:extLst>
                <a:ext uri="{FF2B5EF4-FFF2-40B4-BE49-F238E27FC236}">
                  <a16:creationId xmlns:a16="http://schemas.microsoft.com/office/drawing/2014/main" id="{B3E3A505-07D0-DE52-FD27-75AA4CB4F05A}"/>
                </a:ext>
              </a:extLst>
            </p:cNvPr>
            <p:cNvSpPr/>
            <p:nvPr/>
          </p:nvSpPr>
          <p:spPr>
            <a:xfrm>
              <a:off x="4492543" y="9273804"/>
              <a:ext cx="787925" cy="13880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en-US" altLang="ja-JP" sz="900" dirty="0">
                  <a:solidFill>
                    <a:schemeClr val="accent1"/>
                  </a:solidFill>
                  <a:latin typeface="ＭＳ Ｐゴシック" panose="020B0600070205080204" pitchFamily="50" charset="-128"/>
                  <a:ea typeface="ＭＳ Ｐゴシック" panose="020B0600070205080204" pitchFamily="50" charset="-128"/>
                </a:rPr>
                <a:t>FAX</a:t>
              </a: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番号</a:t>
              </a:r>
            </a:p>
          </p:txBody>
        </p:sp>
      </p:grpSp>
      <p:sp>
        <p:nvSpPr>
          <p:cNvPr id="55" name="Rectangle 109">
            <a:extLst>
              <a:ext uri="{FF2B5EF4-FFF2-40B4-BE49-F238E27FC236}">
                <a16:creationId xmlns:a16="http://schemas.microsoft.com/office/drawing/2014/main" id="{149B9695-C30D-435B-86FE-87185561093A}"/>
              </a:ext>
            </a:extLst>
          </p:cNvPr>
          <p:cNvSpPr>
            <a:spLocks noChangeArrowheads="1"/>
          </p:cNvSpPr>
          <p:nvPr/>
        </p:nvSpPr>
        <p:spPr bwMode="auto">
          <a:xfrm>
            <a:off x="538429" y="3029384"/>
            <a:ext cx="5760000" cy="1827680"/>
          </a:xfrm>
          <a:prstGeom prst="rect">
            <a:avLst/>
          </a:prstGeom>
          <a:noFill/>
          <a:ln>
            <a:noFill/>
          </a:ln>
          <a:effectLst/>
        </p:spPr>
        <p:txBody>
          <a:bodyPr vert="horz" wrap="square" lIns="0" tIns="0" rIns="0" bIns="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algn="just">
              <a:lnSpc>
                <a:spcPts val="1200"/>
              </a:lnSpc>
            </a:pP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なお、この決定に不服があるときは、この決定があったことを知った日の翌日から起算して</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3</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か月以内に、知事に対し審査請求をすることができます（なお、決定があったことを知った日の翌日から起算して</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3</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か月以内であっても、決定があった日の翌日から起算して</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年を経過すると審査請求をすることができなくなります。</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p>
          <a:p>
            <a:pPr indent="0" algn="just">
              <a:lnSpc>
                <a:spcPts val="1200"/>
              </a:lnSpc>
            </a:pPr>
            <a:r>
              <a:rPr lang="ja-JP" altLang="en-US"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また、この審査請求に対する裁決を経た場合に限り、その審査請求に対する裁決があったことを知った日の翌日から起算して</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6</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か月以内に、市を被告として（訴訟において市を代表する者は市長となります。）この決定の取消しの訴えを提起することができます（なお、裁決があったことを知った日の翌日から起算して</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6</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か月以内であっても、裁決があった日の翌日から起算して</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年を経過すると決定の取消しの訴えを提起することができなくなります。</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。ただし、次の①から③までのいずれかに該当するときは、審査請求に対する裁決を経ないでこの決定の取消しの訴えを提起することができます。①審査請求をした日</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行政不服審査法（平成</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26</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年法律第</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68</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号）第</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23</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条の規定により不備を補正すべきことを命じられた場合にあっては、当該不備を補正した日）の翌日から起算して</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50</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日（</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50</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日以内に行政不服審査法第</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43</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条第</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3</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項の規定により通知を受けた場合は</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70</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日）を経過しても裁決がないとき。②決定、決定の執行又は手続の続行により生ずる著しい損害を避けるため緊急の必要があるとき。③その他裁決を経ないことにつき正当な理由があるとき。</a:t>
            </a:r>
            <a:endParaRPr kumimoji="0" lang="en-US" altLang="ja-JP"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endParaRPr>
          </a:p>
        </p:txBody>
      </p:sp>
      <p:sp>
        <p:nvSpPr>
          <p:cNvPr id="56" name="正方形/長方形 55">
            <a:extLst>
              <a:ext uri="{FF2B5EF4-FFF2-40B4-BE49-F238E27FC236}">
                <a16:creationId xmlns:a16="http://schemas.microsoft.com/office/drawing/2014/main" id="{4FF12DD4-58C5-46F0-BF79-C6BA94653EF1}"/>
              </a:ext>
            </a:extLst>
          </p:cNvPr>
          <p:cNvSpPr/>
          <p:nvPr/>
        </p:nvSpPr>
        <p:spPr>
          <a:xfrm>
            <a:off x="4121150" y="2324233"/>
            <a:ext cx="301624"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lang="ja-JP" altLang="en-US" sz="900" dirty="0">
                <a:solidFill>
                  <a:schemeClr val="accent1"/>
                </a:solidFill>
                <a:latin typeface="ＭＳ Ｐゴシック" panose="020B0600070205080204" pitchFamily="50" charset="-128"/>
                <a:ea typeface="ＭＳ Ｐゴシック" panose="020B0600070205080204" pitchFamily="50" charset="-128"/>
                <a:cs typeface="ＤＦ平成明朝体W3" charset="-128"/>
              </a:rPr>
              <a:t>（控）</a:t>
            </a:r>
            <a:endParaRPr kumimoji="1" lang="ja-JP" altLang="en-US" sz="900" dirty="0">
              <a:solidFill>
                <a:schemeClr val="accent1"/>
              </a:solidFill>
              <a:latin typeface="ＭＳ Ｐゴシック" panose="020B0600070205080204" pitchFamily="50" charset="-128"/>
              <a:ea typeface="ＭＳ Ｐゴシック" panose="020B0600070205080204" pitchFamily="50" charset="-128"/>
            </a:endParaRPr>
          </a:p>
        </p:txBody>
      </p:sp>
      <p:sp>
        <p:nvSpPr>
          <p:cNvPr id="50" name="正方形/長方形 49">
            <a:extLst>
              <a:ext uri="{FF2B5EF4-FFF2-40B4-BE49-F238E27FC236}">
                <a16:creationId xmlns:a16="http://schemas.microsoft.com/office/drawing/2014/main" id="{D6C261BF-F324-4F05-82F5-10EA00C45C51}"/>
              </a:ext>
            </a:extLst>
          </p:cNvPr>
          <p:cNvSpPr/>
          <p:nvPr/>
        </p:nvSpPr>
        <p:spPr>
          <a:xfrm>
            <a:off x="1441588" y="2807237"/>
            <a:ext cx="530088"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根拠法令</a:t>
            </a:r>
          </a:p>
        </p:txBody>
      </p:sp>
    </p:spTree>
    <p:extLst>
      <p:ext uri="{BB962C8B-B14F-4D97-AF65-F5344CB8AC3E}">
        <p14:creationId xmlns:p14="http://schemas.microsoft.com/office/powerpoint/2010/main" val="1737277013"/>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UNDODONOTDELETE" val="0"/>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88</TotalTime>
  <Words>462</Words>
  <Application>Microsoft Office PowerPoint</Application>
  <PresentationFormat>A4 210 x 297 mm</PresentationFormat>
  <Paragraphs>40</Paragraphs>
  <Slides>1</Slides>
  <Notes>0</Notes>
  <HiddenSlides>0</HiddenSlides>
  <MMClips>0</MMClips>
  <ScaleCrop>false</ScaleCrop>
  <HeadingPairs>
    <vt:vector size="8" baseType="variant">
      <vt:variant>
        <vt:lpstr>使用されているフォント</vt:lpstr>
      </vt:variant>
      <vt:variant>
        <vt:i4>4</vt:i4>
      </vt:variant>
      <vt:variant>
        <vt:lpstr>テーマ</vt:lpstr>
      </vt:variant>
      <vt:variant>
        <vt:i4>1</vt:i4>
      </vt:variant>
      <vt:variant>
        <vt:lpstr>埋め込まれた OLE サーバー</vt:lpstr>
      </vt:variant>
      <vt:variant>
        <vt:i4>1</vt:i4>
      </vt:variant>
      <vt:variant>
        <vt:lpstr>スライド タイトル</vt:lpstr>
      </vt:variant>
      <vt:variant>
        <vt:i4>1</vt:i4>
      </vt:variant>
    </vt:vector>
  </HeadingPairs>
  <TitlesOfParts>
    <vt:vector size="7" baseType="lpstr">
      <vt:lpstr>ＭＳ Ｐゴシック</vt:lpstr>
      <vt:lpstr>Arial</vt:lpstr>
      <vt:lpstr>Calibri</vt:lpstr>
      <vt:lpstr>Calibri Light</vt:lpstr>
      <vt:lpstr>Office テーマ</vt:lpstr>
      <vt:lpstr>think-cell スライド</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Hayakawa, Minami</dc:creator>
  <cp:lastModifiedBy>Okano, Takumi (JP - AB 岡野 匠)</cp:lastModifiedBy>
  <cp:revision>60</cp:revision>
  <dcterms:created xsi:type="dcterms:W3CDTF">2022-01-20T04:34:58Z</dcterms:created>
  <dcterms:modified xsi:type="dcterms:W3CDTF">2023-03-10T04:22:22Z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ea60d57e-af5b-4752-ac57-3e4f28ca11dc_ActionId">
    <vt:lpwstr>73f12882-d475-42f8-9c91-2afaba15e60a</vt:lpwstr>
  </property>
  <property fmtid="{D5CDD505-2E9C-101B-9397-08002B2CF9AE}" pid="3" name="MSIP_Label_ea60d57e-af5b-4752-ac57-3e4f28ca11dc_ContentBits">
    <vt:lpwstr>0</vt:lpwstr>
  </property>
  <property fmtid="{D5CDD505-2E9C-101B-9397-08002B2CF9AE}" pid="4" name="MSIP_Label_ea60d57e-af5b-4752-ac57-3e4f28ca11dc_Enabled">
    <vt:lpwstr>true</vt:lpwstr>
  </property>
  <property fmtid="{D5CDD505-2E9C-101B-9397-08002B2CF9AE}" pid="5" name="MSIP_Label_ea60d57e-af5b-4752-ac57-3e4f28ca11dc_Method">
    <vt:lpwstr>Standard</vt:lpwstr>
  </property>
  <property fmtid="{D5CDD505-2E9C-101B-9397-08002B2CF9AE}" pid="6" name="MSIP_Label_ea60d57e-af5b-4752-ac57-3e4f28ca11dc_Name">
    <vt:lpwstr>ea60d57e-af5b-4752-ac57-3e4f28ca11dc</vt:lpwstr>
  </property>
  <property fmtid="{D5CDD505-2E9C-101B-9397-08002B2CF9AE}" pid="7" name="MSIP_Label_ea60d57e-af5b-4752-ac57-3e4f28ca11dc_SetDate">
    <vt:lpwstr>2022-01-20T04:35:05Z</vt:lpwstr>
  </property>
  <property fmtid="{D5CDD505-2E9C-101B-9397-08002B2CF9AE}" pid="8" name="MSIP_Label_ea60d57e-af5b-4752-ac57-3e4f28ca11dc_SiteId">
    <vt:lpwstr>36da45f1-dd2c-4d1f-af13-5abe46b99921</vt:lpwstr>
  </property>
  <property fmtid="{D5CDD505-2E9C-101B-9397-08002B2CF9AE}" pid="9" name="MSIP_Label_436fffe2-e74d-4f21-833f-6f054a10cb50_Enabled">
    <vt:lpwstr>true</vt:lpwstr>
  </property>
  <property fmtid="{D5CDD505-2E9C-101B-9397-08002B2CF9AE}" pid="10" name="MSIP_Label_436fffe2-e74d-4f21-833f-6f054a10cb50_SetDate">
    <vt:lpwstr>2022-04-22T02:11:13Z</vt:lpwstr>
  </property>
  <property fmtid="{D5CDD505-2E9C-101B-9397-08002B2CF9AE}" pid="11" name="MSIP_Label_436fffe2-e74d-4f21-833f-6f054a10cb50_Method">
    <vt:lpwstr>Privileged</vt:lpwstr>
  </property>
  <property fmtid="{D5CDD505-2E9C-101B-9397-08002B2CF9AE}" pid="12" name="MSIP_Label_436fffe2-e74d-4f21-833f-6f054a10cb50_Name">
    <vt:lpwstr>436fffe2-e74d-4f21-833f-6f054a10cb50</vt:lpwstr>
  </property>
  <property fmtid="{D5CDD505-2E9C-101B-9397-08002B2CF9AE}" pid="13" name="MSIP_Label_436fffe2-e74d-4f21-833f-6f054a10cb50_SiteId">
    <vt:lpwstr>a4dd5294-24e4-4102-8420-cb86d0baae1e</vt:lpwstr>
  </property>
  <property fmtid="{D5CDD505-2E9C-101B-9397-08002B2CF9AE}" pid="14" name="MSIP_Label_436fffe2-e74d-4f21-833f-6f054a10cb50_ActionId">
    <vt:lpwstr>1b56b404-ce44-4965-a074-b614e64e5d94</vt:lpwstr>
  </property>
  <property fmtid="{D5CDD505-2E9C-101B-9397-08002B2CF9AE}" pid="15" name="MSIP_Label_436fffe2-e74d-4f21-833f-6f054a10cb50_ContentBits">
    <vt:lpwstr>0</vt:lpwstr>
  </property>
</Properties>
</file>