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755C6D-2901-4FBE-A7FE-5339B518F4C3}" v="1" dt="2022-08-22T00:45:03.61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下</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正方形/長方形 62">
            <a:extLst>
              <a:ext uri="{FF2B5EF4-FFF2-40B4-BE49-F238E27FC236}">
                <a16:creationId xmlns:a16="http://schemas.microsoft.com/office/drawing/2014/main" id="{A1D2E652-77EF-482C-AFC4-DB2E97B884A9}"/>
              </a:ext>
            </a:extLst>
          </p:cNvPr>
          <p:cNvSpPr/>
          <p:nvPr/>
        </p:nvSpPr>
        <p:spPr>
          <a:xfrm>
            <a:off x="5229560" y="5475597"/>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chemeClr val="tx1"/>
                </a:solidFill>
                <a:effectLst/>
                <a:ea typeface="ＭＳ Ｐゴシック" panose="020B0600070205080204" pitchFamily="50" charset="-128"/>
                <a:cs typeface="Times New Roman" panose="02020603050405020304" pitchFamily="18" charset="0"/>
              </a:rPr>
              <a:t>印</a:t>
            </a:r>
            <a:endParaRPr lang="ja-JP" sz="1050" kern="100">
              <a:solidFill>
                <a:schemeClr val="tx1"/>
              </a:solidFill>
              <a:effectLst/>
              <a:ea typeface="ＭＳ 明朝" panose="02020609040205080304" pitchFamily="17" charset="-128"/>
              <a:cs typeface="Times New Roman" panose="02020603050405020304" pitchFamily="18" charset="0"/>
            </a:endParaRPr>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8" name="正方形/長方形 17">
            <a:extLst>
              <a:ext uri="{FF2B5EF4-FFF2-40B4-BE49-F238E27FC236}">
                <a16:creationId xmlns:a16="http://schemas.microsoft.com/office/drawing/2014/main" id="{4E1A6E09-B1F2-4DD6-B4A9-B09B4A2F7040}"/>
              </a:ext>
            </a:extLst>
          </p:cNvPr>
          <p:cNvSpPr/>
          <p:nvPr/>
        </p:nvSpPr>
        <p:spPr>
          <a:xfrm>
            <a:off x="4730906" y="2443353"/>
            <a:ext cx="257815" cy="9903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9" name="正方形/長方形 28">
            <a:extLst>
              <a:ext uri="{FF2B5EF4-FFF2-40B4-BE49-F238E27FC236}">
                <a16:creationId xmlns:a16="http://schemas.microsoft.com/office/drawing/2014/main" id="{21BFD8B5-E631-45E4-B2C4-720C82983A1F}"/>
              </a:ext>
            </a:extLst>
          </p:cNvPr>
          <p:cNvSpPr/>
          <p:nvPr/>
        </p:nvSpPr>
        <p:spPr>
          <a:xfrm>
            <a:off x="2480218" y="4425556"/>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291970637"/>
              </p:ext>
            </p:extLst>
          </p:nvPr>
        </p:nvGraphicFramePr>
        <p:xfrm>
          <a:off x="557719" y="1153209"/>
          <a:ext cx="5819430" cy="6381658"/>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給付額減額の記載（介護保険法第</a:t>
                      </a:r>
                      <a:r>
                        <a:rPr kumimoji="1" lang="en-US" altLang="ja-JP" sz="900" dirty="0">
                          <a:latin typeface="ＭＳ Ｐゴシック" panose="020B0600070205080204" pitchFamily="50" charset="-128"/>
                          <a:ea typeface="ＭＳ Ｐゴシック" panose="020B0600070205080204" pitchFamily="50" charset="-128"/>
                        </a:rPr>
                        <a:t>69</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項に規定する給付額減額等の記載をいう。）が行われない。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8">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特定介護サービス等に係る居住費等の負担限度額又は特定負担限度額について保護を必要としなくなるまで、以下の額が段階的に適用される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8">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ユニット型準個室</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320</a:t>
                      </a:r>
                      <a:r>
                        <a:rPr kumimoji="1" lang="ja-JP" altLang="en-US" sz="900" dirty="0">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（老健・療養等）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特定介護サービス等に係る食費の負担限度額又は特定負担限度額が保護を必要としなくなるまで、</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650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390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300</a:t>
                      </a:r>
                      <a:r>
                        <a:rPr kumimoji="1" lang="ja-JP" altLang="en-US" sz="900" dirty="0">
                          <a:latin typeface="ＭＳ Ｐゴシック" panose="020B0600070205080204" pitchFamily="50" charset="-128"/>
                          <a:ea typeface="ＭＳ Ｐゴシック" panose="020B0600070205080204" pitchFamily="50" charset="-128"/>
                        </a:rPr>
                        <a:t>円（平成</a:t>
                      </a:r>
                      <a:r>
                        <a:rPr kumimoji="1" lang="en-US" altLang="ja-JP" sz="900" dirty="0">
                          <a:latin typeface="ＭＳ Ｐゴシック" panose="020B0600070205080204" pitchFamily="50" charset="-128"/>
                          <a:ea typeface="ＭＳ Ｐゴシック" panose="020B0600070205080204" pitchFamily="50" charset="-128"/>
                        </a:rPr>
                        <a:t>17</a:t>
                      </a:r>
                      <a:r>
                        <a:rPr kumimoji="1" lang="ja-JP" altLang="en-US" sz="900" dirty="0">
                          <a:latin typeface="ＭＳ Ｐゴシック" panose="020B0600070205080204" pitchFamily="50" charset="-128"/>
                          <a:ea typeface="ＭＳ Ｐゴシック" panose="020B0600070205080204" pitchFamily="50" charset="-128"/>
                        </a:rPr>
                        <a:t>年厚生労働省告示第</a:t>
                      </a:r>
                      <a:r>
                        <a:rPr kumimoji="1" lang="en-US" altLang="ja-JP" sz="900" dirty="0">
                          <a:latin typeface="ＭＳ Ｐゴシック" panose="020B0600070205080204" pitchFamily="50" charset="-128"/>
                          <a:ea typeface="ＭＳ Ｐゴシック" panose="020B0600070205080204" pitchFamily="50" charset="-128"/>
                        </a:rPr>
                        <a:t>417</a:t>
                      </a:r>
                      <a:r>
                        <a:rPr kumimoji="1" lang="ja-JP" altLang="en-US" sz="900" dirty="0">
                          <a:latin typeface="ＭＳ Ｐゴシック" panose="020B0600070205080204" pitchFamily="50" charset="-128"/>
                          <a:ea typeface="ＭＳ Ｐゴシック" panose="020B0600070205080204" pitchFamily="50" charset="-128"/>
                        </a:rPr>
                        <a:t>号に規定する</a:t>
                      </a:r>
                      <a:r>
                        <a:rPr kumimoji="1" lang="en-US" altLang="ja-JP" sz="900" dirty="0">
                          <a:latin typeface="ＭＳ Ｐゴシック" panose="020B0600070205080204" pitchFamily="50" charset="-128"/>
                          <a:ea typeface="ＭＳ Ｐゴシック" panose="020B0600070205080204" pitchFamily="50" charset="-128"/>
                        </a:rPr>
                        <a:t>300</a:t>
                      </a:r>
                      <a:r>
                        <a:rPr kumimoji="1" lang="ja-JP" altLang="en-US" sz="900" dirty="0">
                          <a:latin typeface="ＭＳ Ｐゴシック" panose="020B0600070205080204" pitchFamily="50" charset="-128"/>
                          <a:ea typeface="ＭＳ Ｐゴシック" panose="020B0600070205080204" pitchFamily="50" charset="-128"/>
                        </a:rPr>
                        <a:t>円未満の額にあっては、当該額）」が段階的に適用される。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利用者負担世帯合算額（介護保険法施行令第</a:t>
                      </a:r>
                      <a:r>
                        <a:rPr kumimoji="1" lang="en-US" altLang="ja-JP" sz="900" dirty="0">
                          <a:latin typeface="ＭＳ Ｐゴシック" panose="020B0600070205080204" pitchFamily="50" charset="-128"/>
                          <a:ea typeface="ＭＳ Ｐゴシック" panose="020B0600070205080204" pitchFamily="50" charset="-128"/>
                        </a:rPr>
                        <a:t>22</a:t>
                      </a:r>
                      <a:r>
                        <a:rPr kumimoji="1" lang="ja-JP" altLang="en-US" sz="900" dirty="0">
                          <a:latin typeface="ＭＳ Ｐゴシック" panose="020B0600070205080204" pitchFamily="50" charset="-128"/>
                          <a:ea typeface="ＭＳ Ｐゴシック" panose="020B0600070205080204" pitchFamily="50" charset="-128"/>
                        </a:rPr>
                        <a:t>条の</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の</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項に規定する利用者負担世帯合算額をいう。）を「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円」と読み替えて高額介護サービス費をいう。</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又は高額介護予防サービス費をいう。）が適用される。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保険料額が、保護を必要としなくなるまで、市町村が条例で定めるより低い標準割合を乗じて得た額に減額する。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5">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減額される自己負担額（月額）の合計額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498364" y="7597951"/>
            <a:ext cx="5760000" cy="646331"/>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endParaRPr kumimoji="1" lang="en-US" altLang="ja-JP" sz="900" dirty="0">
              <a:latin typeface="ＭＳ Ｐゴシック" panose="020B0600070205080204" pitchFamily="50" charset="-128"/>
              <a:ea typeface="ＭＳ Ｐゴシック" panose="020B0600070205080204" pitchFamily="50" charset="-128"/>
            </a:endParaRPr>
          </a:p>
          <a:p>
            <a:pPr marL="182563"/>
            <a:r>
              <a:rPr kumimoji="1" lang="ja-JP" altLang="en-US" sz="900" dirty="0">
                <a:latin typeface="ＭＳ Ｐゴシック" panose="020B0600070205080204" pitchFamily="50" charset="-128"/>
                <a:ea typeface="ＭＳ Ｐゴシック" panose="020B0600070205080204" pitchFamily="50" charset="-128"/>
              </a:rPr>
              <a:t>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）については、金額の他に、境界措置により適用されることとなる食費の負担限度額の段階を「減額される自己負担（月額）」欄に記載すること。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TotalTime>
  <Words>619</Words>
  <Application>Microsoft Office PowerPoint</Application>
  <PresentationFormat>A4 210 x 297 mm</PresentationFormat>
  <Paragraphs>68</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67</cp:revision>
  <dcterms:created xsi:type="dcterms:W3CDTF">2022-01-20T04:34:58Z</dcterms:created>
  <dcterms:modified xsi:type="dcterms:W3CDTF">2023-03-10T04:13:56Z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ies>
</file>