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ags/tag2.xml" ContentType="application/vnd.openxmlformats-officedocument.presentationml.tags+xml"/>
  <Override PartName="/ppt/tags/tag3.xml" ContentType="application/vnd.openxmlformats-officedocument.presentationml.tags+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0" r:id="rId2"/>
    <p:sldId id="265" r:id="rId3"/>
  </p:sldIdLst>
  <p:sldSz cx="6858000" cy="9906000" type="A4"/>
  <p:notesSz cx="6858000" cy="9144000"/>
  <p:custDataLst>
    <p:tags r:id="rId4"/>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2137"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渡部 俊(watabe-shun.ik4)" initials="渡部" lastIdx="1" clrIdx="0">
    <p:extLst>
      <p:ext uri="{19B8F6BF-5375-455C-9EA6-DF929625EA0E}">
        <p15:presenceInfo xmlns:p15="http://schemas.microsoft.com/office/powerpoint/2012/main" userId="S-1-5-21-4175116151-3849908774-3845857867-619606" providerId="AD"/>
      </p:ext>
    </p:extLst>
  </p:cmAuthor>
  <p:cmAuthor id="2" name="西田 章恵(nishida-akie.jj1)" initials="西田" lastIdx="2" clrIdx="1">
    <p:extLst>
      <p:ext uri="{19B8F6BF-5375-455C-9EA6-DF929625EA0E}">
        <p15:presenceInfo xmlns:p15="http://schemas.microsoft.com/office/powerpoint/2012/main" userId="S-1-5-21-4175116151-3849908774-3845857867-619503" providerId="AD"/>
      </p:ext>
    </p:extLst>
  </p:cmAuthor>
  <p:cmAuthor id="3" name="Okano, Takumi (JP - AB 岡野 匠)" initials="OT(A岡匠" lastIdx="3" clrIdx="2">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A26CAE05-F613-4361-B4EE-EDB210AA753B}" v="6" dt="2022-08-22T00:31:11.449"/>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0195" autoAdjust="0"/>
    <p:restoredTop sz="94660"/>
  </p:normalViewPr>
  <p:slideViewPr>
    <p:cSldViewPr snapToGrid="0" showGuides="1">
      <p:cViewPr>
        <p:scale>
          <a:sx n="75" d="100"/>
          <a:sy n="75" d="100"/>
        </p:scale>
        <p:origin x="3408" y="132"/>
      </p:cViewPr>
      <p:guideLst>
        <p:guide orient="horz" pos="3120"/>
        <p:guide pos="2137"/>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commentAuthors" Target="commentAuthors.xml"/><Relationship Id="rId10" Type="http://schemas.microsoft.com/office/2015/10/relationships/revisionInfo" Target="revisionInfo.xml"/><Relationship Id="rId4" Type="http://schemas.openxmlformats.org/officeDocument/2006/relationships/tags" Target="tags/tag1.xml"/><Relationship Id="rId9"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graphicFrame>
        <p:nvGraphicFramePr>
          <p:cNvPr id="2" name="表 1">
            <a:extLst>
              <a:ext uri="{FF2B5EF4-FFF2-40B4-BE49-F238E27FC236}">
                <a16:creationId xmlns:a16="http://schemas.microsoft.com/office/drawing/2014/main" id="{240C0890-0092-4447-AC4C-06C4AC00DCF2}"/>
              </a:ext>
            </a:extLst>
          </p:cNvPr>
          <p:cNvGraphicFramePr>
            <a:graphicFrameLocks noGrp="1"/>
          </p:cNvGraphicFramePr>
          <p:nvPr>
            <p:extLst>
              <p:ext uri="{D42A27DB-BD31-4B8C-83A1-F6EECF244321}">
                <p14:modId xmlns:p14="http://schemas.microsoft.com/office/powerpoint/2010/main" val="3410452055"/>
              </p:ext>
            </p:extLst>
          </p:nvPr>
        </p:nvGraphicFramePr>
        <p:xfrm>
          <a:off x="552530" y="2844875"/>
          <a:ext cx="5761595" cy="4157980"/>
        </p:xfrm>
        <a:graphic>
          <a:graphicData uri="http://schemas.openxmlformats.org/drawingml/2006/table">
            <a:tbl>
              <a:tblPr/>
              <a:tblGrid>
                <a:gridCol w="449486">
                  <a:extLst>
                    <a:ext uri="{9D8B030D-6E8A-4147-A177-3AD203B41FA5}">
                      <a16:colId xmlns:a16="http://schemas.microsoft.com/office/drawing/2014/main" val="4049519448"/>
                    </a:ext>
                  </a:extLst>
                </a:gridCol>
                <a:gridCol w="187968">
                  <a:extLst>
                    <a:ext uri="{9D8B030D-6E8A-4147-A177-3AD203B41FA5}">
                      <a16:colId xmlns:a16="http://schemas.microsoft.com/office/drawing/2014/main" val="324810688"/>
                    </a:ext>
                  </a:extLst>
                </a:gridCol>
                <a:gridCol w="416795">
                  <a:extLst>
                    <a:ext uri="{9D8B030D-6E8A-4147-A177-3AD203B41FA5}">
                      <a16:colId xmlns:a16="http://schemas.microsoft.com/office/drawing/2014/main" val="535330216"/>
                    </a:ext>
                  </a:extLst>
                </a:gridCol>
                <a:gridCol w="384105">
                  <a:extLst>
                    <a:ext uri="{9D8B030D-6E8A-4147-A177-3AD203B41FA5}">
                      <a16:colId xmlns:a16="http://schemas.microsoft.com/office/drawing/2014/main" val="4263106779"/>
                    </a:ext>
                  </a:extLst>
                </a:gridCol>
                <a:gridCol w="512141">
                  <a:extLst>
                    <a:ext uri="{9D8B030D-6E8A-4147-A177-3AD203B41FA5}">
                      <a16:colId xmlns:a16="http://schemas.microsoft.com/office/drawing/2014/main" val="2053655788"/>
                    </a:ext>
                  </a:extLst>
                </a:gridCol>
                <a:gridCol w="449486">
                  <a:extLst>
                    <a:ext uri="{9D8B030D-6E8A-4147-A177-3AD203B41FA5}">
                      <a16:colId xmlns:a16="http://schemas.microsoft.com/office/drawing/2014/main" val="350888431"/>
                    </a:ext>
                  </a:extLst>
                </a:gridCol>
                <a:gridCol w="555729">
                  <a:extLst>
                    <a:ext uri="{9D8B030D-6E8A-4147-A177-3AD203B41FA5}">
                      <a16:colId xmlns:a16="http://schemas.microsoft.com/office/drawing/2014/main" val="2191301271"/>
                    </a:ext>
                  </a:extLst>
                </a:gridCol>
                <a:gridCol w="449486">
                  <a:extLst>
                    <a:ext uri="{9D8B030D-6E8A-4147-A177-3AD203B41FA5}">
                      <a16:colId xmlns:a16="http://schemas.microsoft.com/office/drawing/2014/main" val="204964253"/>
                    </a:ext>
                  </a:extLst>
                </a:gridCol>
                <a:gridCol w="904421">
                  <a:extLst>
                    <a:ext uri="{9D8B030D-6E8A-4147-A177-3AD203B41FA5}">
                      <a16:colId xmlns:a16="http://schemas.microsoft.com/office/drawing/2014/main" val="798469741"/>
                    </a:ext>
                  </a:extLst>
                </a:gridCol>
                <a:gridCol w="381382">
                  <a:extLst>
                    <a:ext uri="{9D8B030D-6E8A-4147-A177-3AD203B41FA5}">
                      <a16:colId xmlns:a16="http://schemas.microsoft.com/office/drawing/2014/main" val="4226709870"/>
                    </a:ext>
                  </a:extLst>
                </a:gridCol>
                <a:gridCol w="664695">
                  <a:extLst>
                    <a:ext uri="{9D8B030D-6E8A-4147-A177-3AD203B41FA5}">
                      <a16:colId xmlns:a16="http://schemas.microsoft.com/office/drawing/2014/main" val="1880599517"/>
                    </a:ext>
                  </a:extLst>
                </a:gridCol>
                <a:gridCol w="122587">
                  <a:extLst>
                    <a:ext uri="{9D8B030D-6E8A-4147-A177-3AD203B41FA5}">
                      <a16:colId xmlns:a16="http://schemas.microsoft.com/office/drawing/2014/main" val="2203094660"/>
                    </a:ext>
                  </a:extLst>
                </a:gridCol>
                <a:gridCol w="130760">
                  <a:extLst>
                    <a:ext uri="{9D8B030D-6E8A-4147-A177-3AD203B41FA5}">
                      <a16:colId xmlns:a16="http://schemas.microsoft.com/office/drawing/2014/main" val="3852404676"/>
                    </a:ext>
                  </a:extLst>
                </a:gridCol>
                <a:gridCol w="152554">
                  <a:extLst>
                    <a:ext uri="{9D8B030D-6E8A-4147-A177-3AD203B41FA5}">
                      <a16:colId xmlns:a16="http://schemas.microsoft.com/office/drawing/2014/main" val="49329265"/>
                    </a:ext>
                  </a:extLst>
                </a:gridCol>
              </a:tblGrid>
              <a:tr h="575629">
                <a:tc gridSpan="14">
                  <a:txBody>
                    <a:bodyPr/>
                    <a:lstStyle/>
                    <a:p>
                      <a:pPr algn="l" fontAlgn="t">
                        <a:spcBef>
                          <a:spcPts val="300"/>
                        </a:spcBef>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保護の決定若しくは実施又は生活保護法（以下「法」という。）第</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77</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条若しくは第</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78</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条の規定の施行のために必要があり</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algn="l" fontAlgn="t">
                        <a:spcBef>
                          <a:spcPts val="300"/>
                        </a:spcBef>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ますので、法第</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29</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条の規定に基づき、別紙の　　　　　　　　　　　　　　　　　　記載の調査対象者（計　　　　　　　　　　　　　人分）について、貴行本支店における預金口座の有無、及び口座保有されている場合の残高を照会します。</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indent="85725" algn="l" fontAlgn="t">
                        <a:spcBef>
                          <a:spcPts val="300"/>
                        </a:spcBef>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なお、当事務所において、入手した資料については、情報の秘密の保護に万全を期していますので念のため申し添え</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algn="l" fontAlgn="t">
                        <a:spcBef>
                          <a:spcPts val="300"/>
                        </a:spcBef>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ます。</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marR="0" lvl="0" indent="0" algn="l" defTabSz="685800" rtl="0" eaLnBrk="1" fontAlgn="t" latinLnBrk="0" hangingPunct="1">
                        <a:lnSpc>
                          <a:spcPct val="100000"/>
                        </a:lnSpc>
                        <a:spcBef>
                          <a:spcPts val="200"/>
                        </a:spcBef>
                        <a:spcAft>
                          <a:spcPts val="0"/>
                        </a:spcAft>
                        <a:buClrTx/>
                        <a:buSzTx/>
                        <a:buFontTx/>
                        <a:buNone/>
                        <a:tabLst/>
                        <a:defRPr/>
                      </a:pP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marR="0" lvl="0" indent="0" algn="l" defTabSz="685800" rtl="0" eaLnBrk="1" fontAlgn="t" latinLnBrk="0" hangingPunct="1">
                        <a:lnSpc>
                          <a:spcPct val="100000"/>
                        </a:lnSpc>
                        <a:spcBef>
                          <a:spcPts val="200"/>
                        </a:spcBef>
                        <a:spcAft>
                          <a:spcPts val="0"/>
                        </a:spcAft>
                        <a:buClrTx/>
                        <a:buSzTx/>
                        <a:buFontTx/>
                        <a:buNone/>
                        <a:tabLst/>
                        <a:defRPr/>
                      </a:pP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r>
                        <a:rPr kumimoji="1" lang="ja-JP" altLang="ja-JP" sz="900" kern="1200" dirty="0">
                          <a:solidFill>
                            <a:schemeClr val="tx1"/>
                          </a:solidFill>
                          <a:effectLst/>
                          <a:latin typeface="ＭＳ Ｐゴシック" panose="020B0600070205080204" pitchFamily="50" charset="-128"/>
                          <a:ea typeface="ＭＳ Ｐゴシック" panose="020B0600070205080204" pitchFamily="50" charset="-128"/>
                          <a:cs typeface="+mn-cs"/>
                        </a:rPr>
                        <a:t>全国銀行協会取りまとめ「生活保護法第</a:t>
                      </a:r>
                      <a:r>
                        <a:rPr kumimoji="1" lang="en-US" altLang="ja-JP" sz="900" kern="1200" dirty="0">
                          <a:solidFill>
                            <a:schemeClr val="tx1"/>
                          </a:solidFill>
                          <a:effectLst/>
                          <a:latin typeface="ＭＳ Ｐゴシック" panose="020B0600070205080204" pitchFamily="50" charset="-128"/>
                          <a:ea typeface="ＭＳ Ｐゴシック" panose="020B0600070205080204" pitchFamily="50" charset="-128"/>
                          <a:cs typeface="+mn-cs"/>
                        </a:rPr>
                        <a:t>29</a:t>
                      </a:r>
                      <a:r>
                        <a:rPr kumimoji="1" lang="ja-JP" altLang="ja-JP" sz="900" kern="1200" dirty="0">
                          <a:solidFill>
                            <a:schemeClr val="tx1"/>
                          </a:solidFill>
                          <a:effectLst/>
                          <a:latin typeface="ＭＳ Ｐゴシック" panose="020B0600070205080204" pitchFamily="50" charset="-128"/>
                          <a:ea typeface="ＭＳ Ｐゴシック" panose="020B0600070205080204" pitchFamily="50" charset="-128"/>
                          <a:cs typeface="+mn-cs"/>
                        </a:rPr>
                        <a:t>条に基づく調査における『本店等一括照会』実施要領」（令和元年</a:t>
                      </a:r>
                      <a:r>
                        <a:rPr kumimoji="1" lang="en-US" altLang="ja-JP" sz="900" kern="1200" dirty="0">
                          <a:solidFill>
                            <a:schemeClr val="tx1"/>
                          </a:solidFill>
                          <a:effectLst/>
                          <a:latin typeface="ＭＳ Ｐゴシック" panose="020B0600070205080204" pitchFamily="50" charset="-128"/>
                          <a:ea typeface="ＭＳ Ｐゴシック" panose="020B0600070205080204" pitchFamily="50" charset="-128"/>
                          <a:cs typeface="+mn-cs"/>
                        </a:rPr>
                        <a:t>10</a:t>
                      </a:r>
                      <a:r>
                        <a:rPr kumimoji="1" lang="ja-JP" altLang="ja-JP" sz="900" kern="1200" dirty="0">
                          <a:solidFill>
                            <a:schemeClr val="tx1"/>
                          </a:solidFill>
                          <a:effectLst/>
                          <a:latin typeface="ＭＳ Ｐゴシック" panose="020B0600070205080204" pitchFamily="50" charset="-128"/>
                          <a:ea typeface="ＭＳ Ｐゴシック" panose="020B0600070205080204" pitchFamily="50" charset="-128"/>
                          <a:cs typeface="+mn-cs"/>
                        </a:rPr>
                        <a:t>月</a:t>
                      </a:r>
                      <a:r>
                        <a:rPr kumimoji="1" lang="en-US" altLang="ja-JP" sz="900" kern="1200" dirty="0">
                          <a:solidFill>
                            <a:schemeClr val="tx1"/>
                          </a:solidFill>
                          <a:effectLst/>
                          <a:latin typeface="ＭＳ Ｐゴシック" panose="020B0600070205080204" pitchFamily="50" charset="-128"/>
                          <a:ea typeface="ＭＳ Ｐゴシック" panose="020B0600070205080204" pitchFamily="50" charset="-128"/>
                          <a:cs typeface="+mn-cs"/>
                        </a:rPr>
                        <a:t>11</a:t>
                      </a:r>
                    </a:p>
                    <a:p>
                      <a:pPr marL="0" marR="0" lvl="0" indent="0" algn="l" defTabSz="685800" rtl="0" eaLnBrk="1" fontAlgn="t" latinLnBrk="0" hangingPunct="1">
                        <a:lnSpc>
                          <a:spcPct val="100000"/>
                        </a:lnSpc>
                        <a:spcBef>
                          <a:spcPts val="200"/>
                        </a:spcBef>
                        <a:spcAft>
                          <a:spcPts val="0"/>
                        </a:spcAft>
                        <a:buClrTx/>
                        <a:buSzTx/>
                        <a:buFontTx/>
                        <a:buNone/>
                        <a:tabLst/>
                        <a:defRPr/>
                      </a:pPr>
                      <a:r>
                        <a:rPr kumimoji="1" lang="ja-JP" altLang="ja-JP" sz="900" kern="1200" dirty="0">
                          <a:solidFill>
                            <a:schemeClr val="tx1"/>
                          </a:solidFill>
                          <a:effectLst/>
                          <a:latin typeface="ＭＳ Ｐゴシック" panose="020B0600070205080204" pitchFamily="50" charset="-128"/>
                          <a:ea typeface="ＭＳ Ｐゴシック" panose="020B0600070205080204" pitchFamily="50" charset="-128"/>
                          <a:cs typeface="+mn-cs"/>
                        </a:rPr>
                        <a:t>日付事会第</a:t>
                      </a:r>
                      <a:r>
                        <a:rPr kumimoji="1" lang="en-US" altLang="ja-JP" sz="900" kern="1200" dirty="0">
                          <a:solidFill>
                            <a:schemeClr val="tx1"/>
                          </a:solidFill>
                          <a:effectLst/>
                          <a:latin typeface="ＭＳ Ｐゴシック" panose="020B0600070205080204" pitchFamily="50" charset="-128"/>
                          <a:ea typeface="ＭＳ Ｐゴシック" panose="020B0600070205080204" pitchFamily="50" charset="-128"/>
                          <a:cs typeface="+mn-cs"/>
                        </a:rPr>
                        <a:t>47</a:t>
                      </a:r>
                      <a:r>
                        <a:rPr kumimoji="1" lang="ja-JP" altLang="ja-JP" sz="900" kern="1200" dirty="0">
                          <a:solidFill>
                            <a:schemeClr val="tx1"/>
                          </a:solidFill>
                          <a:effectLst/>
                          <a:latin typeface="ＭＳ Ｐゴシック" panose="020B0600070205080204" pitchFamily="50" charset="-128"/>
                          <a:ea typeface="ＭＳ Ｐゴシック" panose="020B0600070205080204" pitchFamily="50" charset="-128"/>
                          <a:cs typeface="+mn-cs"/>
                        </a:rPr>
                        <a:t>号）によりご回答ください。</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marR="0" lvl="0" indent="0" algn="l" defTabSz="685800" rtl="0" eaLnBrk="1" fontAlgn="t" latinLnBrk="0" hangingPunct="1">
                        <a:lnSpc>
                          <a:spcPct val="100000"/>
                        </a:lnSpc>
                        <a:spcBef>
                          <a:spcPts val="200"/>
                        </a:spcBef>
                        <a:spcAft>
                          <a:spcPts val="0"/>
                        </a:spcAft>
                        <a:buClrTx/>
                        <a:buSzTx/>
                        <a:buFontTx/>
                        <a:buNone/>
                        <a:tabLst/>
                        <a:defRPr/>
                      </a:pP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調査対象者である要保護者（被保護者であったもの、扶養義務者を含む）の調査への同意については、書面（同意</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marR="0" lvl="0" indent="0" algn="l" defTabSz="685800" rtl="0" eaLnBrk="1" fontAlgn="t" latinLnBrk="0" hangingPunct="1">
                        <a:lnSpc>
                          <a:spcPct val="100000"/>
                        </a:lnSpc>
                        <a:spcBef>
                          <a:spcPts val="200"/>
                        </a:spcBef>
                        <a:spcAft>
                          <a:spcPts val="0"/>
                        </a:spcAft>
                        <a:buClrTx/>
                        <a:buSzTx/>
                        <a:buFontTx/>
                        <a:buNone/>
                        <a:tabLst/>
                        <a:defRPr/>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書）を徴取の上、当福祉事務所において当該書面を保管している旨を申し添えます。また、当該書面の提供依頼があっ</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marR="0" lvl="0" indent="0" algn="l" defTabSz="685800" rtl="0" eaLnBrk="1" fontAlgn="t" latinLnBrk="0" hangingPunct="1">
                        <a:lnSpc>
                          <a:spcPct val="100000"/>
                        </a:lnSpc>
                        <a:spcBef>
                          <a:spcPts val="200"/>
                        </a:spcBef>
                        <a:spcAft>
                          <a:spcPts val="0"/>
                        </a:spcAft>
                        <a:buClrTx/>
                        <a:buSzTx/>
                        <a:buFontTx/>
                        <a:buNone/>
                        <a:tabLst/>
                        <a:defRPr/>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た場合は、その写しを速やかに提供いたします。</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marR="0" lvl="0" indent="0" algn="l" defTabSz="685800" rtl="0" eaLnBrk="1" fontAlgn="t" latinLnBrk="0" hangingPunct="1">
                        <a:lnSpc>
                          <a:spcPct val="100000"/>
                        </a:lnSpc>
                        <a:spcBef>
                          <a:spcPts val="200"/>
                        </a:spcBef>
                        <a:spcAft>
                          <a:spcPts val="0"/>
                        </a:spcAft>
                        <a:buClrTx/>
                        <a:buSzTx/>
                        <a:buFontTx/>
                        <a:buNone/>
                        <a:tabLst/>
                        <a:defRPr/>
                      </a:pP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marR="0" lvl="0" indent="0" algn="l" defTabSz="685800" rtl="0" eaLnBrk="1" fontAlgn="t" latinLnBrk="0" hangingPunct="1">
                        <a:lnSpc>
                          <a:spcPct val="100000"/>
                        </a:lnSpc>
                        <a:spcBef>
                          <a:spcPts val="200"/>
                        </a:spcBef>
                        <a:spcAft>
                          <a:spcPts val="0"/>
                        </a:spcAft>
                        <a:buClrTx/>
                        <a:buSzTx/>
                        <a:buFontTx/>
                        <a:buNone/>
                        <a:tabLst/>
                        <a:defRPr/>
                      </a:pP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lnL>
                      <a:noFill/>
                    </a:lnL>
                    <a:lnR>
                      <a:noFill/>
                    </a:lnR>
                    <a:lnT>
                      <a:noFill/>
                    </a:lnT>
                    <a:lnB w="12700" cmpd="sng">
                      <a:noFill/>
                      <a:prstDash val="soli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12700" cmpd="sng">
                      <a:noFill/>
                      <a:prstDash val="solid"/>
                    </a:lnL>
                    <a:lnT w="12700" cmpd="sng">
                      <a:noFill/>
                      <a:prstDash val="solid"/>
                    </a:lnT>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extLst>
                  <a:ext uri="{0D108BD9-81ED-4DB2-BD59-A6C34878D82A}">
                    <a16:rowId xmlns:a16="http://schemas.microsoft.com/office/drawing/2014/main" val="1876196302"/>
                  </a:ext>
                </a:extLst>
              </a:tr>
              <a:tr h="105622">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ct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w="12700" cmpd="sng">
                      <a:noFill/>
                      <a:prstDash val="solid"/>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extLst>
                  <a:ext uri="{0D108BD9-81ED-4DB2-BD59-A6C34878D82A}">
                    <a16:rowId xmlns:a16="http://schemas.microsoft.com/office/drawing/2014/main" val="455994116"/>
                  </a:ext>
                </a:extLst>
              </a:tr>
              <a:tr h="1839209">
                <a:tc gridSpan="14">
                  <a:txBody>
                    <a:bodyPr/>
                    <a:lstStyle/>
                    <a:p>
                      <a:pPr algn="l" fontAlgn="t"/>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（参考）生活保護法</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algn="l" fontAlgn="t"/>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（資料の提供等）</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第</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29</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条　保護の実施機関及び福祉事務所長は、保護の決定若しくは実施又は第</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77</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条若しくは第</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78</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条の規定の施行のた</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indent="85725" algn="l" fontAlgn="t"/>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めに必要があると認めるときは、次の各号に掲げる者の当該各号に定める事項につき、官公署、日本年金機構若しくは</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indent="85725" algn="l" fontAlgn="t"/>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国民年金法（昭和</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34</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年法律第</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141</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号）第３条第２項に規定する共済組合等（次項において「共済組合等」という。）に対し、</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indent="85725" algn="l" fontAlgn="t"/>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必要な書類の閲覧若しくは資料の提供を求め、又は銀行、信託会社、次の各号に掲げる者の雇主その他の関係人に、</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indent="85725" algn="l" fontAlgn="t"/>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報告を求めることができる。</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一　要保護者又は被保護者であつた者　氏名及び住所又は居所、資産及び収入の状況、健康状態、他の保護の実施</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indent="180975" algn="l" fontAlgn="t"/>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機関における保護の決定及び実施の状況その他政令で定める事項（被保護者であつた者にあつては、氏名及び住</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indent="180975" algn="l" fontAlgn="t"/>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所又は居所、健康状態並びに他の保護の実施機関における保護の決定及び実施の状況を除き、保護を受けていた</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indent="180975" algn="l" fontAlgn="t"/>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期間における事項に限る。）</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二　前号に掲げる者の扶養義務者　氏名及び住所又は居所、資産及び収入の状況その他政令で定める事項（被保護</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indent="180975" algn="l" fontAlgn="t"/>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者であつた者の扶養義務者にあつては、氏名及び住所又は居所を除き、当該被保護者であつた者が保護を受けて</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indent="180975" algn="l" fontAlgn="t"/>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いた期間における事項に限る。）</a:t>
                      </a:r>
                    </a:p>
                  </a:txBody>
                  <a:tcPr marL="0" marR="0" marT="0" marB="0">
                    <a:lnL>
                      <a:noFill/>
                    </a:lnL>
                    <a:lnR>
                      <a:noFill/>
                    </a:lnR>
                    <a:lnT>
                      <a:noFill/>
                    </a:lnT>
                    <a:lnB>
                      <a:noFill/>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12700" cmpd="sng">
                      <a:noFill/>
                      <a:prstDash val="solid"/>
                    </a:lnL>
                    <a:lnT w="12700" cmpd="sng">
                      <a:noFill/>
                      <a:prstDash val="solid"/>
                    </a:lnT>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3625866716"/>
                  </a:ext>
                </a:extLst>
              </a:tr>
            </a:tbl>
          </a:graphicData>
        </a:graphic>
      </p:graphicFrame>
      <p:sp>
        <p:nvSpPr>
          <p:cNvPr id="40" name="Rectangle 108">
            <a:extLst>
              <a:ext uri="{FF2B5EF4-FFF2-40B4-BE49-F238E27FC236}">
                <a16:creationId xmlns:a16="http://schemas.microsoft.com/office/drawing/2014/main" id="{C5DD1F39-0A84-4B51-A8C7-3D2C7EE386C7}"/>
              </a:ext>
            </a:extLst>
          </p:cNvPr>
          <p:cNvSpPr>
            <a:spLocks noChangeArrowheads="1"/>
          </p:cNvSpPr>
          <p:nvPr/>
        </p:nvSpPr>
        <p:spPr bwMode="auto">
          <a:xfrm>
            <a:off x="152400" y="152400"/>
            <a:ext cx="6858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ja-JP" altLang="en-US"/>
          </a:p>
        </p:txBody>
      </p:sp>
      <p:sp>
        <p:nvSpPr>
          <p:cNvPr id="20" name="正方形/長方形 19">
            <a:extLst>
              <a:ext uri="{FF2B5EF4-FFF2-40B4-BE49-F238E27FC236}">
                <a16:creationId xmlns:a16="http://schemas.microsoft.com/office/drawing/2014/main" id="{CCD8C3E3-437F-4EA4-BF74-DD5798409765}"/>
              </a:ext>
            </a:extLst>
          </p:cNvPr>
          <p:cNvSpPr/>
          <p:nvPr/>
        </p:nvSpPr>
        <p:spPr>
          <a:xfrm>
            <a:off x="5792386" y="1128358"/>
            <a:ext cx="482600" cy="473075"/>
          </a:xfrm>
          <a:prstGeom prst="rect">
            <a:avLst/>
          </a:prstGeom>
          <a:noFill/>
          <a:ln>
            <a:solidFill>
              <a:sysClr val="windowText" lastClr="000000"/>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chemeClr val="tx1"/>
                </a:solidFill>
                <a:latin typeface="ＭＳ Ｐゴシック" panose="020B0600070205080204" pitchFamily="50" charset="-128"/>
                <a:ea typeface="ＭＳ Ｐゴシック" panose="020B0600070205080204" pitchFamily="50" charset="-128"/>
              </a:rPr>
              <a:t>印</a:t>
            </a:r>
          </a:p>
        </p:txBody>
      </p:sp>
      <p:sp>
        <p:nvSpPr>
          <p:cNvPr id="39" name="正方形/長方形 38">
            <a:extLst>
              <a:ext uri="{FF2B5EF4-FFF2-40B4-BE49-F238E27FC236}">
                <a16:creationId xmlns:a16="http://schemas.microsoft.com/office/drawing/2014/main" id="{0509DB69-84A9-4BF5-A032-C168E28500A4}"/>
              </a:ext>
            </a:extLst>
          </p:cNvPr>
          <p:cNvSpPr/>
          <p:nvPr/>
        </p:nvSpPr>
        <p:spPr>
          <a:xfrm>
            <a:off x="613942" y="791415"/>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41" name="正方形/長方形 40">
            <a:extLst>
              <a:ext uri="{FF2B5EF4-FFF2-40B4-BE49-F238E27FC236}">
                <a16:creationId xmlns:a16="http://schemas.microsoft.com/office/drawing/2014/main" id="{1E373A3E-143B-493D-B9F4-CF7AA709942C}"/>
              </a:ext>
            </a:extLst>
          </p:cNvPr>
          <p:cNvSpPr/>
          <p:nvPr/>
        </p:nvSpPr>
        <p:spPr>
          <a:xfrm>
            <a:off x="613942" y="956530"/>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42" name="正方形/長方形 41">
            <a:extLst>
              <a:ext uri="{FF2B5EF4-FFF2-40B4-BE49-F238E27FC236}">
                <a16:creationId xmlns:a16="http://schemas.microsoft.com/office/drawing/2014/main" id="{B0E7CC98-8FED-4A0D-9960-3F8A9EA4524C}"/>
              </a:ext>
            </a:extLst>
          </p:cNvPr>
          <p:cNvSpPr/>
          <p:nvPr/>
        </p:nvSpPr>
        <p:spPr>
          <a:xfrm>
            <a:off x="613942" y="1121645"/>
            <a:ext cx="104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宛先調査機関名称</a:t>
            </a:r>
          </a:p>
        </p:txBody>
      </p:sp>
      <p:sp>
        <p:nvSpPr>
          <p:cNvPr id="45" name="正方形/長方形 44">
            <a:extLst>
              <a:ext uri="{FF2B5EF4-FFF2-40B4-BE49-F238E27FC236}">
                <a16:creationId xmlns:a16="http://schemas.microsoft.com/office/drawing/2014/main" id="{AD24BE84-6AE9-4606-B3F2-32A9B3F66BB7}"/>
              </a:ext>
            </a:extLst>
          </p:cNvPr>
          <p:cNvSpPr/>
          <p:nvPr/>
        </p:nvSpPr>
        <p:spPr>
          <a:xfrm>
            <a:off x="1724696" y="1121645"/>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46" name="正方形/長方形 45">
            <a:extLst>
              <a:ext uri="{FF2B5EF4-FFF2-40B4-BE49-F238E27FC236}">
                <a16:creationId xmlns:a16="http://schemas.microsoft.com/office/drawing/2014/main" id="{DD83670A-DEFF-4B6F-9CF0-0066EC6666D7}"/>
              </a:ext>
            </a:extLst>
          </p:cNvPr>
          <p:cNvSpPr/>
          <p:nvPr/>
        </p:nvSpPr>
        <p:spPr>
          <a:xfrm>
            <a:off x="5209842" y="791415"/>
            <a:ext cx="647168" cy="13340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47" name="正方形/長方形 46">
            <a:extLst>
              <a:ext uri="{FF2B5EF4-FFF2-40B4-BE49-F238E27FC236}">
                <a16:creationId xmlns:a16="http://schemas.microsoft.com/office/drawing/2014/main" id="{1D6ABA87-68A9-4FC3-9726-90A334F1E4D7}"/>
              </a:ext>
            </a:extLst>
          </p:cNvPr>
          <p:cNvSpPr/>
          <p:nvPr/>
        </p:nvSpPr>
        <p:spPr>
          <a:xfrm>
            <a:off x="5209010" y="956530"/>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	</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48" name="正方形/長方形 47">
            <a:extLst>
              <a:ext uri="{FF2B5EF4-FFF2-40B4-BE49-F238E27FC236}">
                <a16:creationId xmlns:a16="http://schemas.microsoft.com/office/drawing/2014/main" id="{94DC90FE-0CA4-429E-B46C-D91EFF0E8AF2}"/>
              </a:ext>
            </a:extLst>
          </p:cNvPr>
          <p:cNvSpPr/>
          <p:nvPr/>
        </p:nvSpPr>
        <p:spPr>
          <a:xfrm>
            <a:off x="3922381" y="1284267"/>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49" name="正方形/長方形 48">
            <a:extLst>
              <a:ext uri="{FF2B5EF4-FFF2-40B4-BE49-F238E27FC236}">
                <a16:creationId xmlns:a16="http://schemas.microsoft.com/office/drawing/2014/main" id="{464F12CB-5E8D-4B22-80E8-0B8D5F8D035D}"/>
              </a:ext>
            </a:extLst>
          </p:cNvPr>
          <p:cNvSpPr/>
          <p:nvPr/>
        </p:nvSpPr>
        <p:spPr>
          <a:xfrm>
            <a:off x="3922381" y="1444568"/>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50" name="正方形/長方形 49">
            <a:extLst>
              <a:ext uri="{FF2B5EF4-FFF2-40B4-BE49-F238E27FC236}">
                <a16:creationId xmlns:a16="http://schemas.microsoft.com/office/drawing/2014/main" id="{CE8A1673-532A-473F-9874-BEB9A3FE04D2}"/>
              </a:ext>
            </a:extLst>
          </p:cNvPr>
          <p:cNvSpPr/>
          <p:nvPr/>
        </p:nvSpPr>
        <p:spPr>
          <a:xfrm>
            <a:off x="4855831" y="1284267"/>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51" name="正方形/長方形 50">
            <a:extLst>
              <a:ext uri="{FF2B5EF4-FFF2-40B4-BE49-F238E27FC236}">
                <a16:creationId xmlns:a16="http://schemas.microsoft.com/office/drawing/2014/main" id="{50F5862B-0957-4396-B3B8-2D4589DD7D4B}"/>
              </a:ext>
            </a:extLst>
          </p:cNvPr>
          <p:cNvSpPr/>
          <p:nvPr/>
        </p:nvSpPr>
        <p:spPr>
          <a:xfrm>
            <a:off x="613942" y="1286759"/>
            <a:ext cx="136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バーコード</a:t>
            </a:r>
          </a:p>
        </p:txBody>
      </p:sp>
      <p:sp>
        <p:nvSpPr>
          <p:cNvPr id="52" name="正方形/長方形 51">
            <a:extLst>
              <a:ext uri="{FF2B5EF4-FFF2-40B4-BE49-F238E27FC236}">
                <a16:creationId xmlns:a16="http://schemas.microsoft.com/office/drawing/2014/main" id="{8CFED8D6-10EA-4814-911A-A31EA6534F48}"/>
              </a:ext>
            </a:extLst>
          </p:cNvPr>
          <p:cNvSpPr/>
          <p:nvPr/>
        </p:nvSpPr>
        <p:spPr>
          <a:xfrm>
            <a:off x="613942" y="626300"/>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様式番号</a:t>
            </a:r>
          </a:p>
        </p:txBody>
      </p:sp>
      <p:sp>
        <p:nvSpPr>
          <p:cNvPr id="53" name="正方形/長方形 52">
            <a:extLst>
              <a:ext uri="{FF2B5EF4-FFF2-40B4-BE49-F238E27FC236}">
                <a16:creationId xmlns:a16="http://schemas.microsoft.com/office/drawing/2014/main" id="{FA5ED19D-E793-477C-8D41-1F6A4BC1EC56}"/>
              </a:ext>
            </a:extLst>
          </p:cNvPr>
          <p:cNvSpPr/>
          <p:nvPr/>
        </p:nvSpPr>
        <p:spPr>
          <a:xfrm>
            <a:off x="4855831" y="1444568"/>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福祉事務所番号</a:t>
            </a:r>
          </a:p>
        </p:txBody>
      </p:sp>
      <p:sp>
        <p:nvSpPr>
          <p:cNvPr id="54" name="正方形/長方形 53">
            <a:extLst>
              <a:ext uri="{FF2B5EF4-FFF2-40B4-BE49-F238E27FC236}">
                <a16:creationId xmlns:a16="http://schemas.microsoft.com/office/drawing/2014/main" id="{ACC4B648-4D61-415C-84EB-E1D431714147}"/>
              </a:ext>
            </a:extLst>
          </p:cNvPr>
          <p:cNvSpPr/>
          <p:nvPr/>
        </p:nvSpPr>
        <p:spPr>
          <a:xfrm>
            <a:off x="578569" y="1529889"/>
            <a:ext cx="1438746" cy="468000"/>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生活保護</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algn="l"/>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本店等一括照会</a:t>
            </a:r>
          </a:p>
        </p:txBody>
      </p:sp>
      <p:sp>
        <p:nvSpPr>
          <p:cNvPr id="55" name="Rectangle 109">
            <a:extLst>
              <a:ext uri="{FF2B5EF4-FFF2-40B4-BE49-F238E27FC236}">
                <a16:creationId xmlns:a16="http://schemas.microsoft.com/office/drawing/2014/main" id="{5D798A54-3D03-4043-BEC0-A27B9386C6E5}"/>
              </a:ext>
            </a:extLst>
          </p:cNvPr>
          <p:cNvSpPr>
            <a:spLocks noChangeArrowheads="1"/>
          </p:cNvSpPr>
          <p:nvPr/>
        </p:nvSpPr>
        <p:spPr bwMode="auto">
          <a:xfrm>
            <a:off x="554125" y="2483658"/>
            <a:ext cx="5760000" cy="261610"/>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ctr" defTabSz="914400">
              <a:tabLst>
                <a:tab pos="2057400" algn="l"/>
              </a:tabLst>
            </a:pPr>
            <a:r>
              <a:rPr lang="ja-JP" altLang="en-US" sz="1100" b="0" i="0" u="none" strike="noStrike" dirty="0">
                <a:solidFill>
                  <a:srgbClr val="000000"/>
                </a:solidFill>
                <a:effectLst/>
                <a:latin typeface="ＭＳ Ｐゴシック" panose="020B0600070205080204" pitchFamily="50" charset="-128"/>
                <a:ea typeface="ＭＳ Ｐゴシック" panose="020B0600070205080204" pitchFamily="50" charset="-128"/>
              </a:rPr>
              <a:t>生活保護法第</a:t>
            </a:r>
            <a:r>
              <a:rPr lang="en-US" altLang="ja-JP" sz="1100" b="0" i="0" u="none" strike="noStrike" dirty="0">
                <a:solidFill>
                  <a:srgbClr val="000000"/>
                </a:solidFill>
                <a:effectLst/>
                <a:latin typeface="ＭＳ Ｐゴシック" panose="020B0600070205080204" pitchFamily="50" charset="-128"/>
                <a:ea typeface="ＭＳ Ｐゴシック" panose="020B0600070205080204" pitchFamily="50" charset="-128"/>
              </a:rPr>
              <a:t>29</a:t>
            </a:r>
            <a:r>
              <a:rPr lang="ja-JP" altLang="en-US" sz="1100" b="0" i="0" u="none" strike="noStrike" dirty="0">
                <a:solidFill>
                  <a:srgbClr val="000000"/>
                </a:solidFill>
                <a:effectLst/>
                <a:latin typeface="ＭＳ Ｐゴシック" panose="020B0600070205080204" pitchFamily="50" charset="-128"/>
                <a:ea typeface="ＭＳ Ｐゴシック" panose="020B0600070205080204" pitchFamily="50" charset="-128"/>
              </a:rPr>
              <a:t>条の規定に基づく調査について（依頼）</a:t>
            </a:r>
          </a:p>
        </p:txBody>
      </p:sp>
      <p:sp>
        <p:nvSpPr>
          <p:cNvPr id="56" name="正方形/長方形 55">
            <a:extLst>
              <a:ext uri="{FF2B5EF4-FFF2-40B4-BE49-F238E27FC236}">
                <a16:creationId xmlns:a16="http://schemas.microsoft.com/office/drawing/2014/main" id="{FF9DED26-E7A7-4C6A-9072-AF7C3F5937B5}"/>
              </a:ext>
            </a:extLst>
          </p:cNvPr>
          <p:cNvSpPr/>
          <p:nvPr/>
        </p:nvSpPr>
        <p:spPr>
          <a:xfrm>
            <a:off x="3505200" y="7084195"/>
            <a:ext cx="2647949" cy="1256529"/>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36000" rIns="0" bIns="0" rtlCol="0" anchor="t"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spcAft>
                <a:spcPts val="545"/>
              </a:spcAft>
            </a:pP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回答先</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p>
          <a:p>
            <a:pPr marL="180975">
              <a:spcBef>
                <a:spcPts val="20"/>
              </a:spcBef>
              <a:spcAft>
                <a:spcPts val="545"/>
              </a:spcAf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住所</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180975">
              <a:spcBef>
                <a:spcPts val="20"/>
              </a:spcBef>
              <a:spcAft>
                <a:spcPts val="550"/>
              </a:spcAft>
            </a:pP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180975">
              <a:spcBef>
                <a:spcPts val="20"/>
              </a:spcBef>
              <a:spcAft>
                <a:spcPts val="550"/>
              </a:spcAf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担当部署</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180975">
              <a:spcBef>
                <a:spcPts val="20"/>
              </a:spcBef>
              <a:spcAft>
                <a:spcPts val="550"/>
              </a:spcAf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180975">
              <a:spcBef>
                <a:spcPts val="20"/>
              </a:spcBef>
              <a:spcAft>
                <a:spcPts val="550"/>
              </a:spcAf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連絡先</a:t>
            </a:r>
          </a:p>
        </p:txBody>
      </p:sp>
      <p:sp>
        <p:nvSpPr>
          <p:cNvPr id="57" name="正方形/長方形 56">
            <a:extLst>
              <a:ext uri="{FF2B5EF4-FFF2-40B4-BE49-F238E27FC236}">
                <a16:creationId xmlns:a16="http://schemas.microsoft.com/office/drawing/2014/main" id="{FF54DCD9-34B7-45E6-B75C-A3241AE14421}"/>
              </a:ext>
            </a:extLst>
          </p:cNvPr>
          <p:cNvSpPr/>
          <p:nvPr/>
        </p:nvSpPr>
        <p:spPr>
          <a:xfrm>
            <a:off x="3694707" y="7546911"/>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回答先の名称</a:t>
            </a:r>
          </a:p>
        </p:txBody>
      </p:sp>
      <p:sp>
        <p:nvSpPr>
          <p:cNvPr id="65" name="正方形/長方形 64">
            <a:extLst>
              <a:ext uri="{FF2B5EF4-FFF2-40B4-BE49-F238E27FC236}">
                <a16:creationId xmlns:a16="http://schemas.microsoft.com/office/drawing/2014/main" id="{10D40986-A3F4-404F-8683-48C41D1FB842}"/>
              </a:ext>
            </a:extLst>
          </p:cNvPr>
          <p:cNvSpPr/>
          <p:nvPr/>
        </p:nvSpPr>
        <p:spPr>
          <a:xfrm>
            <a:off x="5237584" y="7953154"/>
            <a:ext cx="422435" cy="124416"/>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rgbClr val="0070C0"/>
                </a:solidFill>
                <a:latin typeface="ＭＳ Ｐゴシック" panose="020B0600070205080204" pitchFamily="50" charset="-128"/>
                <a:ea typeface="ＭＳ Ｐゴシック" panose="020B0600070205080204" pitchFamily="50" charset="-128"/>
              </a:rPr>
              <a:t>職名</a:t>
            </a:r>
            <a:r>
              <a:rPr kumimoji="1" lang="en-US" altLang="ja-JP" sz="900" dirty="0">
                <a:solidFill>
                  <a:srgbClr val="0070C0"/>
                </a:solidFill>
                <a:latin typeface="ＭＳ Ｐゴシック" panose="020B0600070205080204" pitchFamily="50" charset="-128"/>
                <a:ea typeface="ＭＳ Ｐゴシック" panose="020B0600070205080204" pitchFamily="50" charset="-128"/>
              </a:rPr>
              <a:t>1</a:t>
            </a:r>
            <a:endParaRPr kumimoji="1" lang="ja-JP" altLang="en-US" sz="900" dirty="0">
              <a:solidFill>
                <a:srgbClr val="0070C0"/>
              </a:solidFill>
              <a:latin typeface="ＭＳ Ｐゴシック" panose="020B0600070205080204" pitchFamily="50" charset="-128"/>
              <a:ea typeface="ＭＳ Ｐゴシック" panose="020B0600070205080204" pitchFamily="50" charset="-128"/>
            </a:endParaRPr>
          </a:p>
        </p:txBody>
      </p:sp>
      <p:sp>
        <p:nvSpPr>
          <p:cNvPr id="66" name="正方形/長方形 65">
            <a:extLst>
              <a:ext uri="{FF2B5EF4-FFF2-40B4-BE49-F238E27FC236}">
                <a16:creationId xmlns:a16="http://schemas.microsoft.com/office/drawing/2014/main" id="{0FF83266-7EBF-4A85-BCD5-D04F592546B6}"/>
              </a:ext>
            </a:extLst>
          </p:cNvPr>
          <p:cNvSpPr/>
          <p:nvPr/>
        </p:nvSpPr>
        <p:spPr>
          <a:xfrm>
            <a:off x="1127466" y="8171546"/>
            <a:ext cx="597229" cy="12003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rgbClr val="0070C0"/>
                </a:solidFill>
                <a:latin typeface="ＭＳ Ｐゴシック" panose="020B0600070205080204" pitchFamily="50" charset="-128"/>
                <a:ea typeface="ＭＳ Ｐゴシック" panose="020B0600070205080204" pitchFamily="50" charset="-128"/>
              </a:rPr>
              <a:t>申請番号</a:t>
            </a:r>
            <a:r>
              <a:rPr kumimoji="1" lang="en-US" altLang="ja-JP" sz="900" dirty="0">
                <a:solidFill>
                  <a:srgbClr val="0070C0"/>
                </a:solidFill>
                <a:latin typeface="ＭＳ Ｐゴシック" panose="020B0600070205080204" pitchFamily="50" charset="-128"/>
                <a:ea typeface="ＭＳ Ｐゴシック" panose="020B0600070205080204" pitchFamily="50" charset="-128"/>
              </a:rPr>
              <a:t>1</a:t>
            </a:r>
            <a:endParaRPr kumimoji="1" lang="ja-JP" altLang="en-US" sz="900" dirty="0">
              <a:solidFill>
                <a:srgbClr val="0070C0"/>
              </a:solidFill>
              <a:latin typeface="ＭＳ Ｐゴシック" panose="020B0600070205080204" pitchFamily="50" charset="-128"/>
              <a:ea typeface="ＭＳ Ｐゴシック" panose="020B0600070205080204" pitchFamily="50" charset="-128"/>
            </a:endParaRPr>
          </a:p>
        </p:txBody>
      </p:sp>
      <p:sp>
        <p:nvSpPr>
          <p:cNvPr id="67" name="正方形/長方形 66">
            <a:extLst>
              <a:ext uri="{FF2B5EF4-FFF2-40B4-BE49-F238E27FC236}">
                <a16:creationId xmlns:a16="http://schemas.microsoft.com/office/drawing/2014/main" id="{765C71F0-082D-44A3-813F-FE1891B64C37}"/>
              </a:ext>
            </a:extLst>
          </p:cNvPr>
          <p:cNvSpPr/>
          <p:nvPr/>
        </p:nvSpPr>
        <p:spPr>
          <a:xfrm>
            <a:off x="1958811" y="8171546"/>
            <a:ext cx="703365" cy="12003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rgbClr val="0070C0"/>
                </a:solidFill>
                <a:latin typeface="ＭＳ Ｐゴシック" panose="020B0600070205080204" pitchFamily="50" charset="-128"/>
                <a:ea typeface="ＭＳ Ｐゴシック" panose="020B0600070205080204" pitchFamily="50" charset="-128"/>
              </a:rPr>
              <a:t>ケース番号</a:t>
            </a:r>
            <a:r>
              <a:rPr kumimoji="1" lang="en-US" altLang="ja-JP" sz="900" dirty="0">
                <a:solidFill>
                  <a:srgbClr val="0070C0"/>
                </a:solidFill>
                <a:latin typeface="ＭＳ Ｐゴシック" panose="020B0600070205080204" pitchFamily="50" charset="-128"/>
                <a:ea typeface="ＭＳ Ｐゴシック" panose="020B0600070205080204" pitchFamily="50" charset="-128"/>
              </a:rPr>
              <a:t>1</a:t>
            </a:r>
            <a:endParaRPr kumimoji="1" lang="ja-JP" altLang="en-US" sz="900" dirty="0">
              <a:solidFill>
                <a:srgbClr val="0070C0"/>
              </a:solidFill>
              <a:latin typeface="ＭＳ Ｐゴシック" panose="020B0600070205080204" pitchFamily="50" charset="-128"/>
              <a:ea typeface="ＭＳ Ｐゴシック" panose="020B0600070205080204" pitchFamily="50" charset="-128"/>
            </a:endParaRPr>
          </a:p>
        </p:txBody>
      </p:sp>
      <p:sp>
        <p:nvSpPr>
          <p:cNvPr id="26" name="正方形/長方形 25">
            <a:extLst>
              <a:ext uri="{FF2B5EF4-FFF2-40B4-BE49-F238E27FC236}">
                <a16:creationId xmlns:a16="http://schemas.microsoft.com/office/drawing/2014/main" id="{AB8EF912-E5DC-4E62-86E8-AFE15D3C9993}"/>
              </a:ext>
            </a:extLst>
          </p:cNvPr>
          <p:cNvSpPr/>
          <p:nvPr/>
        </p:nvSpPr>
        <p:spPr>
          <a:xfrm>
            <a:off x="4030380" y="7332409"/>
            <a:ext cx="973741"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回答先の郵便番号</a:t>
            </a:r>
          </a:p>
        </p:txBody>
      </p:sp>
      <p:sp>
        <p:nvSpPr>
          <p:cNvPr id="27" name="正方形/長方形 26">
            <a:extLst>
              <a:ext uri="{FF2B5EF4-FFF2-40B4-BE49-F238E27FC236}">
                <a16:creationId xmlns:a16="http://schemas.microsoft.com/office/drawing/2014/main" id="{52C45669-5549-4B84-8451-B13D937DF177}"/>
              </a:ext>
            </a:extLst>
          </p:cNvPr>
          <p:cNvSpPr/>
          <p:nvPr/>
        </p:nvSpPr>
        <p:spPr>
          <a:xfrm>
            <a:off x="5042430" y="7332409"/>
            <a:ext cx="973741"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回答先の住所</a:t>
            </a:r>
          </a:p>
        </p:txBody>
      </p:sp>
      <p:sp>
        <p:nvSpPr>
          <p:cNvPr id="28" name="正方形/長方形 27">
            <a:extLst>
              <a:ext uri="{FF2B5EF4-FFF2-40B4-BE49-F238E27FC236}">
                <a16:creationId xmlns:a16="http://schemas.microsoft.com/office/drawing/2014/main" id="{DF2AE8C9-DD30-4BBE-8F71-664AEEC21370}"/>
              </a:ext>
            </a:extLst>
          </p:cNvPr>
          <p:cNvSpPr/>
          <p:nvPr/>
        </p:nvSpPr>
        <p:spPr>
          <a:xfrm>
            <a:off x="4246381" y="7729820"/>
            <a:ext cx="122072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回答先の担当部課名称</a:t>
            </a:r>
          </a:p>
        </p:txBody>
      </p:sp>
      <p:sp>
        <p:nvSpPr>
          <p:cNvPr id="29" name="正方形/長方形 28">
            <a:extLst>
              <a:ext uri="{FF2B5EF4-FFF2-40B4-BE49-F238E27FC236}">
                <a16:creationId xmlns:a16="http://schemas.microsoft.com/office/drawing/2014/main" id="{1936B1FA-19D7-4908-889C-197534D6586A}"/>
              </a:ext>
            </a:extLst>
          </p:cNvPr>
          <p:cNvSpPr/>
          <p:nvPr/>
        </p:nvSpPr>
        <p:spPr>
          <a:xfrm>
            <a:off x="4261814" y="8162996"/>
            <a:ext cx="122072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回答先の連絡先</a:t>
            </a:r>
          </a:p>
        </p:txBody>
      </p:sp>
      <p:sp>
        <p:nvSpPr>
          <p:cNvPr id="30" name="正方形/長方形 29">
            <a:extLst>
              <a:ext uri="{FF2B5EF4-FFF2-40B4-BE49-F238E27FC236}">
                <a16:creationId xmlns:a16="http://schemas.microsoft.com/office/drawing/2014/main" id="{BD533A8A-CAD9-456E-8DB7-1CAF96CFC586}"/>
              </a:ext>
            </a:extLst>
          </p:cNvPr>
          <p:cNvSpPr/>
          <p:nvPr/>
        </p:nvSpPr>
        <p:spPr>
          <a:xfrm>
            <a:off x="4265489" y="7957326"/>
            <a:ext cx="568869" cy="124416"/>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担当者</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32" name="正方形/長方形 31">
            <a:extLst>
              <a:ext uri="{FF2B5EF4-FFF2-40B4-BE49-F238E27FC236}">
                <a16:creationId xmlns:a16="http://schemas.microsoft.com/office/drawing/2014/main" id="{39E1E4E0-086E-4D2F-A54A-8DB555135412}"/>
              </a:ext>
            </a:extLst>
          </p:cNvPr>
          <p:cNvSpPr/>
          <p:nvPr/>
        </p:nvSpPr>
        <p:spPr>
          <a:xfrm>
            <a:off x="5237584" y="2990046"/>
            <a:ext cx="940413" cy="14844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調査対象者人数</a:t>
            </a:r>
          </a:p>
        </p:txBody>
      </p:sp>
      <p:sp>
        <p:nvSpPr>
          <p:cNvPr id="33" name="正方形/長方形 32">
            <a:extLst>
              <a:ext uri="{FF2B5EF4-FFF2-40B4-BE49-F238E27FC236}">
                <a16:creationId xmlns:a16="http://schemas.microsoft.com/office/drawing/2014/main" id="{58A306F3-215D-4D68-AC9F-1C3ED79501C8}"/>
              </a:ext>
            </a:extLst>
          </p:cNvPr>
          <p:cNvSpPr/>
          <p:nvPr/>
        </p:nvSpPr>
        <p:spPr>
          <a:xfrm>
            <a:off x="2754294" y="2998897"/>
            <a:ext cx="1322406" cy="14844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別紙項番号</a:t>
            </a:r>
          </a:p>
        </p:txBody>
      </p:sp>
    </p:spTree>
    <p:extLst>
      <p:ext uri="{BB962C8B-B14F-4D97-AF65-F5344CB8AC3E}">
        <p14:creationId xmlns:p14="http://schemas.microsoft.com/office/powerpoint/2010/main" val="355252722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1" name="表 40">
            <a:extLst>
              <a:ext uri="{FF2B5EF4-FFF2-40B4-BE49-F238E27FC236}">
                <a16:creationId xmlns:a16="http://schemas.microsoft.com/office/drawing/2014/main" id="{1EA7D742-A4CA-4AAA-8352-84FFA1E2C023}"/>
              </a:ext>
            </a:extLst>
          </p:cNvPr>
          <p:cNvGraphicFramePr>
            <a:graphicFrameLocks noGrp="1"/>
          </p:cNvGraphicFramePr>
          <p:nvPr>
            <p:extLst>
              <p:ext uri="{D42A27DB-BD31-4B8C-83A1-F6EECF244321}">
                <p14:modId xmlns:p14="http://schemas.microsoft.com/office/powerpoint/2010/main" val="2471757227"/>
              </p:ext>
            </p:extLst>
          </p:nvPr>
        </p:nvGraphicFramePr>
        <p:xfrm>
          <a:off x="566670" y="1150316"/>
          <a:ext cx="5738875" cy="3042000"/>
        </p:xfrm>
        <a:graphic>
          <a:graphicData uri="http://schemas.openxmlformats.org/drawingml/2006/table">
            <a:tbl>
              <a:tblPr/>
              <a:tblGrid>
                <a:gridCol w="539687">
                  <a:extLst>
                    <a:ext uri="{9D8B030D-6E8A-4147-A177-3AD203B41FA5}">
                      <a16:colId xmlns:a16="http://schemas.microsoft.com/office/drawing/2014/main" val="2772753053"/>
                    </a:ext>
                  </a:extLst>
                </a:gridCol>
                <a:gridCol w="539687">
                  <a:extLst>
                    <a:ext uri="{9D8B030D-6E8A-4147-A177-3AD203B41FA5}">
                      <a16:colId xmlns:a16="http://schemas.microsoft.com/office/drawing/2014/main" val="818942859"/>
                    </a:ext>
                  </a:extLst>
                </a:gridCol>
                <a:gridCol w="1007217">
                  <a:extLst>
                    <a:ext uri="{9D8B030D-6E8A-4147-A177-3AD203B41FA5}">
                      <a16:colId xmlns:a16="http://schemas.microsoft.com/office/drawing/2014/main" val="3330793691"/>
                    </a:ext>
                  </a:extLst>
                </a:gridCol>
                <a:gridCol w="1007217">
                  <a:extLst>
                    <a:ext uri="{9D8B030D-6E8A-4147-A177-3AD203B41FA5}">
                      <a16:colId xmlns:a16="http://schemas.microsoft.com/office/drawing/2014/main" val="4156789848"/>
                    </a:ext>
                  </a:extLst>
                </a:gridCol>
                <a:gridCol w="537980">
                  <a:extLst>
                    <a:ext uri="{9D8B030D-6E8A-4147-A177-3AD203B41FA5}">
                      <a16:colId xmlns:a16="http://schemas.microsoft.com/office/drawing/2014/main" val="3053279036"/>
                    </a:ext>
                  </a:extLst>
                </a:gridCol>
                <a:gridCol w="582811">
                  <a:extLst>
                    <a:ext uri="{9D8B030D-6E8A-4147-A177-3AD203B41FA5}">
                      <a16:colId xmlns:a16="http://schemas.microsoft.com/office/drawing/2014/main" val="1622100544"/>
                    </a:ext>
                  </a:extLst>
                </a:gridCol>
                <a:gridCol w="762138">
                  <a:extLst>
                    <a:ext uri="{9D8B030D-6E8A-4147-A177-3AD203B41FA5}">
                      <a16:colId xmlns:a16="http://schemas.microsoft.com/office/drawing/2014/main" val="545066834"/>
                    </a:ext>
                  </a:extLst>
                </a:gridCol>
                <a:gridCol w="762138">
                  <a:extLst>
                    <a:ext uri="{9D8B030D-6E8A-4147-A177-3AD203B41FA5}">
                      <a16:colId xmlns:a16="http://schemas.microsoft.com/office/drawing/2014/main" val="2954775833"/>
                    </a:ext>
                  </a:extLst>
                </a:gridCol>
              </a:tblGrid>
              <a:tr h="234000">
                <a:tc rowSpan="4">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世帯主</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4">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１</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カ　ナ</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カ　ナ</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性別</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655519924"/>
                  </a:ext>
                </a:extLst>
              </a:tr>
              <a:tr h="234000">
                <a:tc vMerge="1">
                  <a:txBody>
                    <a:bodyPr/>
                    <a:lstStyle/>
                    <a:p>
                      <a:endParaRPr kumimoji="1" lang="ja-JP" altLang="en-US"/>
                    </a:p>
                  </a:txBody>
                  <a:tcPr/>
                </a:tc>
                <a:tc vMerge="1">
                  <a:txBody>
                    <a:bodyPr/>
                    <a:lstStyle/>
                    <a:p>
                      <a:endParaRPr kumimoji="1" lang="ja-JP" altLang="en-US"/>
                    </a:p>
                  </a:txBody>
                  <a:tcPr/>
                </a:tc>
                <a:tc>
                  <a:txBody>
                    <a:bodyPr/>
                    <a:lstStyle/>
                    <a:p>
                      <a:pPr algn="l"/>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氏名</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旧姓</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生年月日</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881971358"/>
                  </a:ext>
                </a:extLst>
              </a:tr>
              <a:tr h="234000">
                <a:tc vMerge="1">
                  <a:txBody>
                    <a:bodyPr/>
                    <a:lstStyle/>
                    <a:p>
                      <a:endParaRPr kumimoji="1" lang="ja-JP" altLang="en-US"/>
                    </a:p>
                  </a:txBody>
                  <a:tcPr/>
                </a:tc>
                <a:tc vMerge="1">
                  <a:txBody>
                    <a:bodyPr/>
                    <a:lstStyle/>
                    <a:p>
                      <a:endParaRPr kumimoji="1" lang="ja-JP" altLang="en-US"/>
                    </a:p>
                  </a:txBody>
                  <a:tcPr/>
                </a:tc>
                <a:tc>
                  <a:txBody>
                    <a:bodyPr/>
                    <a:lstStyle/>
                    <a:p>
                      <a:pPr algn="l"/>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カ　ナ（※）</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5">
                  <a:txBody>
                    <a:bodyPr/>
                    <a:lstStyle/>
                    <a:p>
                      <a:pPr algn="l"/>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203854855"/>
                  </a:ext>
                </a:extLst>
              </a:tr>
              <a:tr h="468000">
                <a:tc vMerge="1">
                  <a:txBody>
                    <a:bodyPr/>
                    <a:lstStyle/>
                    <a:p>
                      <a:endParaRPr kumimoji="1" lang="ja-JP" altLang="en-US"/>
                    </a:p>
                  </a:txBody>
                  <a:tcPr/>
                </a:tc>
                <a:tc vMerge="1">
                  <a:txBody>
                    <a:bodyPr/>
                    <a:lstStyle/>
                    <a:p>
                      <a:endParaRPr kumimoji="1" lang="ja-JP" altLang="en-US"/>
                    </a:p>
                  </a:txBody>
                  <a:tcPr/>
                </a:tc>
                <a:tc>
                  <a:txBody>
                    <a:bodyPr/>
                    <a:lstStyle/>
                    <a:p>
                      <a:pPr algn="l"/>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現住所</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5">
                  <a:txBody>
                    <a:bodyPr/>
                    <a:lstStyle/>
                    <a:p>
                      <a:pPr algn="l"/>
                      <a:endParaRPr lang="ja-JP" sz="1200" kern="100" dirty="0">
                        <a:effectLst/>
                        <a:latin typeface="Times New Roman" panose="02020603050405020304" pitchFamily="18" charset="0"/>
                        <a:ea typeface="ＭＳ 明朝" panose="02020609040205080304" pitchFamily="17" charset="-128"/>
                      </a:endParaRPr>
                    </a:p>
                    <a:p>
                      <a:pPr algn="l"/>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624791989"/>
                  </a:ext>
                </a:extLst>
              </a:tr>
              <a:tr h="234000">
                <a:tc rowSpan="8">
                  <a:txBody>
                    <a:bodyPr/>
                    <a:lstStyle/>
                    <a:p>
                      <a:pPr marL="71755" marR="71755" algn="ctr">
                        <a:spcAft>
                          <a:spcPts val="0"/>
                        </a:spcAft>
                      </a:pPr>
                      <a:r>
                        <a:rPr lang="ja-JP" sz="900" kern="0" dirty="0">
                          <a:effectLst/>
                          <a:latin typeface="Times New Roman" panose="02020603050405020304" pitchFamily="18" charset="0"/>
                          <a:ea typeface="ＭＳ Ｐゴシック" panose="020B0600070205080204" pitchFamily="50" charset="-128"/>
                          <a:cs typeface="ＭＳ Ｐゴシック" panose="020B0600070205080204" pitchFamily="50" charset="-128"/>
                        </a:rPr>
                        <a:t>世帯員</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marL="71755" marR="71755" algn="ctr">
                        <a:spcAft>
                          <a:spcPts val="0"/>
                        </a:spcAft>
                      </a:pPr>
                      <a:r>
                        <a:rPr lang="ja-JP" sz="900" kern="0" dirty="0">
                          <a:effectLst/>
                          <a:latin typeface="Times New Roman" panose="02020603050405020304" pitchFamily="18" charset="0"/>
                          <a:ea typeface="ＭＳ Ｐゴシック" panose="020B0600070205080204" pitchFamily="50" charset="-128"/>
                          <a:cs typeface="ＭＳ Ｐゴシック" panose="020B0600070205080204" pitchFamily="50" charset="-128"/>
                        </a:rPr>
                        <a:t>２</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カ　ナ</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カ　ナ</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性別</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385426449"/>
                  </a:ext>
                </a:extLst>
              </a:tr>
              <a:tr h="234000">
                <a:tc vMerge="1">
                  <a:txBody>
                    <a:bodyPr/>
                    <a:lstStyle/>
                    <a:p>
                      <a:endParaRPr kumimoji="1" lang="ja-JP" altLang="en-US"/>
                    </a:p>
                  </a:txBody>
                  <a:tcPr/>
                </a:tc>
                <a:tc vMerge="1">
                  <a:txBody>
                    <a:bodyPr/>
                    <a:lstStyle/>
                    <a:p>
                      <a:endParaRPr kumimoji="1" lang="ja-JP" altLang="en-US"/>
                    </a:p>
                  </a:txBody>
                  <a:tcPr/>
                </a:tc>
                <a:tc>
                  <a:txBody>
                    <a:bodyPr/>
                    <a:lstStyle/>
                    <a:p>
                      <a:pPr algn="l"/>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氏名</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旧姓</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生年月日</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397144143"/>
                  </a:ext>
                </a:extLst>
              </a:tr>
              <a:tr h="234000">
                <a:tc vMerge="1">
                  <a:txBody>
                    <a:bodyPr/>
                    <a:lstStyle/>
                    <a:p>
                      <a:endParaRPr kumimoji="1" lang="ja-JP" altLang="en-US"/>
                    </a:p>
                  </a:txBody>
                  <a:tcPr/>
                </a:tc>
                <a:tc rowSpan="2">
                  <a:txBody>
                    <a:bodyPr/>
                    <a:lstStyle/>
                    <a:p>
                      <a:pPr marL="71755" marR="71755" algn="ctr">
                        <a:spcAft>
                          <a:spcPts val="0"/>
                        </a:spcAft>
                      </a:pPr>
                      <a:r>
                        <a:rPr lang="ja-JP" sz="900" kern="0" dirty="0">
                          <a:effectLst/>
                          <a:latin typeface="Times New Roman" panose="02020603050405020304" pitchFamily="18" charset="0"/>
                          <a:ea typeface="ＭＳ Ｐゴシック" panose="020B0600070205080204" pitchFamily="50" charset="-128"/>
                          <a:cs typeface="ＭＳ Ｐゴシック" panose="020B0600070205080204" pitchFamily="50" charset="-128"/>
                        </a:rPr>
                        <a:t>３</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カ　ナ</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カ　ナ</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性別</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909950156"/>
                  </a:ext>
                </a:extLst>
              </a:tr>
              <a:tr h="234000">
                <a:tc vMerge="1">
                  <a:txBody>
                    <a:bodyPr/>
                    <a:lstStyle/>
                    <a:p>
                      <a:endParaRPr kumimoji="1" lang="ja-JP" altLang="en-US"/>
                    </a:p>
                  </a:txBody>
                  <a:tcPr/>
                </a:tc>
                <a:tc vMerge="1">
                  <a:txBody>
                    <a:bodyPr/>
                    <a:lstStyle/>
                    <a:p>
                      <a:endParaRPr kumimoji="1" lang="ja-JP" altLang="en-US"/>
                    </a:p>
                  </a:txBody>
                  <a:tcPr/>
                </a:tc>
                <a:tc>
                  <a:txBody>
                    <a:bodyPr/>
                    <a:lstStyle/>
                    <a:p>
                      <a:pPr algn="l"/>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氏名</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旧姓</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生年月日</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171198716"/>
                  </a:ext>
                </a:extLst>
              </a:tr>
              <a:tr h="234000">
                <a:tc vMerge="1">
                  <a:txBody>
                    <a:bodyPr/>
                    <a:lstStyle/>
                    <a:p>
                      <a:endParaRPr kumimoji="1" lang="ja-JP" altLang="en-US"/>
                    </a:p>
                  </a:txBody>
                  <a:tcPr/>
                </a:tc>
                <a:tc rowSpan="2">
                  <a:txBody>
                    <a:bodyPr/>
                    <a:lstStyle/>
                    <a:p>
                      <a:pPr marL="71755" marR="71755" algn="ctr">
                        <a:spcAft>
                          <a:spcPts val="0"/>
                        </a:spcAft>
                      </a:pPr>
                      <a:r>
                        <a:rPr lang="ja-JP" sz="900" kern="0" dirty="0">
                          <a:effectLst/>
                          <a:latin typeface="Times New Roman" panose="02020603050405020304" pitchFamily="18" charset="0"/>
                          <a:ea typeface="ＭＳ Ｐゴシック" panose="020B0600070205080204" pitchFamily="50" charset="-128"/>
                          <a:cs typeface="ＭＳ Ｐゴシック" panose="020B0600070205080204" pitchFamily="50" charset="-128"/>
                        </a:rPr>
                        <a:t>４</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カ　ナ</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カ　ナ</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性別</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748883971"/>
                  </a:ext>
                </a:extLst>
              </a:tr>
              <a:tr h="234000">
                <a:tc vMerge="1">
                  <a:txBody>
                    <a:bodyPr/>
                    <a:lstStyle/>
                    <a:p>
                      <a:endParaRPr kumimoji="1" lang="ja-JP" altLang="en-US"/>
                    </a:p>
                  </a:txBody>
                  <a:tcPr/>
                </a:tc>
                <a:tc vMerge="1">
                  <a:txBody>
                    <a:bodyPr/>
                    <a:lstStyle/>
                    <a:p>
                      <a:endParaRPr kumimoji="1" lang="ja-JP" altLang="en-US"/>
                    </a:p>
                  </a:txBody>
                  <a:tcPr/>
                </a:tc>
                <a:tc>
                  <a:txBody>
                    <a:bodyPr/>
                    <a:lstStyle/>
                    <a:p>
                      <a:pPr algn="l"/>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氏名</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旧姓</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生年月日</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527993190"/>
                  </a:ext>
                </a:extLst>
              </a:tr>
              <a:tr h="234000">
                <a:tc vMerge="1">
                  <a:txBody>
                    <a:bodyPr/>
                    <a:lstStyle/>
                    <a:p>
                      <a:endParaRPr kumimoji="1" lang="ja-JP" altLang="en-US"/>
                    </a:p>
                  </a:txBody>
                  <a:tcPr/>
                </a:tc>
                <a:tc rowSpan="2">
                  <a:txBody>
                    <a:bodyPr/>
                    <a:lstStyle/>
                    <a:p>
                      <a:pPr marL="71755" marR="71755" algn="ctr">
                        <a:spcAft>
                          <a:spcPts val="0"/>
                        </a:spcAft>
                      </a:pPr>
                      <a:r>
                        <a:rPr lang="ja-JP" sz="900" kern="0" dirty="0">
                          <a:effectLst/>
                          <a:latin typeface="Times New Roman" panose="02020603050405020304" pitchFamily="18" charset="0"/>
                          <a:ea typeface="ＭＳ Ｐゴシック" panose="020B0600070205080204" pitchFamily="50" charset="-128"/>
                          <a:cs typeface="ＭＳ Ｐゴシック" panose="020B0600070205080204" pitchFamily="50" charset="-128"/>
                        </a:rPr>
                        <a:t>５</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カ　ナ</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カ　ナ</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性別</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741737646"/>
                  </a:ext>
                </a:extLst>
              </a:tr>
              <a:tr h="234000">
                <a:tc vMerge="1">
                  <a:txBody>
                    <a:bodyPr/>
                    <a:lstStyle/>
                    <a:p>
                      <a:endParaRPr kumimoji="1" lang="ja-JP" altLang="en-US"/>
                    </a:p>
                  </a:txBody>
                  <a:tcPr/>
                </a:tc>
                <a:tc vMerge="1">
                  <a:txBody>
                    <a:bodyPr/>
                    <a:lstStyle/>
                    <a:p>
                      <a:endParaRPr kumimoji="1" lang="ja-JP" altLang="en-US"/>
                    </a:p>
                  </a:txBody>
                  <a:tcPr/>
                </a:tc>
                <a:tc>
                  <a:txBody>
                    <a:bodyPr/>
                    <a:lstStyle/>
                    <a:p>
                      <a:pPr algn="l"/>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氏名</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旧姓</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生年月日</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306086911"/>
                  </a:ext>
                </a:extLst>
              </a:tr>
            </a:tbl>
          </a:graphicData>
        </a:graphic>
      </p:graphicFrame>
      <p:graphicFrame>
        <p:nvGraphicFramePr>
          <p:cNvPr id="42" name="表 41">
            <a:extLst>
              <a:ext uri="{FF2B5EF4-FFF2-40B4-BE49-F238E27FC236}">
                <a16:creationId xmlns:a16="http://schemas.microsoft.com/office/drawing/2014/main" id="{DF8C7D32-0ED6-4995-BB0F-DB132ABDE521}"/>
              </a:ext>
            </a:extLst>
          </p:cNvPr>
          <p:cNvGraphicFramePr>
            <a:graphicFrameLocks noGrp="1"/>
          </p:cNvGraphicFramePr>
          <p:nvPr>
            <p:extLst>
              <p:ext uri="{D42A27DB-BD31-4B8C-83A1-F6EECF244321}">
                <p14:modId xmlns:p14="http://schemas.microsoft.com/office/powerpoint/2010/main" val="2045173111"/>
              </p:ext>
            </p:extLst>
          </p:nvPr>
        </p:nvGraphicFramePr>
        <p:xfrm>
          <a:off x="566671" y="5010272"/>
          <a:ext cx="5750056" cy="2569704"/>
        </p:xfrm>
        <a:graphic>
          <a:graphicData uri="http://schemas.openxmlformats.org/drawingml/2006/table">
            <a:tbl>
              <a:tblPr/>
              <a:tblGrid>
                <a:gridCol w="774639">
                  <a:extLst>
                    <a:ext uri="{9D8B030D-6E8A-4147-A177-3AD203B41FA5}">
                      <a16:colId xmlns:a16="http://schemas.microsoft.com/office/drawing/2014/main" val="525693421"/>
                    </a:ext>
                  </a:extLst>
                </a:gridCol>
                <a:gridCol w="204435">
                  <a:extLst>
                    <a:ext uri="{9D8B030D-6E8A-4147-A177-3AD203B41FA5}">
                      <a16:colId xmlns:a16="http://schemas.microsoft.com/office/drawing/2014/main" val="3806381666"/>
                    </a:ext>
                  </a:extLst>
                </a:gridCol>
                <a:gridCol w="197901">
                  <a:extLst>
                    <a:ext uri="{9D8B030D-6E8A-4147-A177-3AD203B41FA5}">
                      <a16:colId xmlns:a16="http://schemas.microsoft.com/office/drawing/2014/main" val="827437245"/>
                    </a:ext>
                  </a:extLst>
                </a:gridCol>
                <a:gridCol w="197901">
                  <a:extLst>
                    <a:ext uri="{9D8B030D-6E8A-4147-A177-3AD203B41FA5}">
                      <a16:colId xmlns:a16="http://schemas.microsoft.com/office/drawing/2014/main" val="1217973544"/>
                    </a:ext>
                  </a:extLst>
                </a:gridCol>
                <a:gridCol w="197901">
                  <a:extLst>
                    <a:ext uri="{9D8B030D-6E8A-4147-A177-3AD203B41FA5}">
                      <a16:colId xmlns:a16="http://schemas.microsoft.com/office/drawing/2014/main" val="2841445842"/>
                    </a:ext>
                  </a:extLst>
                </a:gridCol>
                <a:gridCol w="1187404">
                  <a:extLst>
                    <a:ext uri="{9D8B030D-6E8A-4147-A177-3AD203B41FA5}">
                      <a16:colId xmlns:a16="http://schemas.microsoft.com/office/drawing/2014/main" val="385787567"/>
                    </a:ext>
                  </a:extLst>
                </a:gridCol>
                <a:gridCol w="329835">
                  <a:extLst>
                    <a:ext uri="{9D8B030D-6E8A-4147-A177-3AD203B41FA5}">
                      <a16:colId xmlns:a16="http://schemas.microsoft.com/office/drawing/2014/main" val="815353240"/>
                    </a:ext>
                  </a:extLst>
                </a:gridCol>
                <a:gridCol w="725637">
                  <a:extLst>
                    <a:ext uri="{9D8B030D-6E8A-4147-A177-3AD203B41FA5}">
                      <a16:colId xmlns:a16="http://schemas.microsoft.com/office/drawing/2014/main" val="2646498666"/>
                    </a:ext>
                  </a:extLst>
                </a:gridCol>
                <a:gridCol w="527736">
                  <a:extLst>
                    <a:ext uri="{9D8B030D-6E8A-4147-A177-3AD203B41FA5}">
                      <a16:colId xmlns:a16="http://schemas.microsoft.com/office/drawing/2014/main" val="691226608"/>
                    </a:ext>
                  </a:extLst>
                </a:gridCol>
                <a:gridCol w="197901">
                  <a:extLst>
                    <a:ext uri="{9D8B030D-6E8A-4147-A177-3AD203B41FA5}">
                      <a16:colId xmlns:a16="http://schemas.microsoft.com/office/drawing/2014/main" val="3859289663"/>
                    </a:ext>
                  </a:extLst>
                </a:gridCol>
                <a:gridCol w="197901">
                  <a:extLst>
                    <a:ext uri="{9D8B030D-6E8A-4147-A177-3AD203B41FA5}">
                      <a16:colId xmlns:a16="http://schemas.microsoft.com/office/drawing/2014/main" val="3065016563"/>
                    </a:ext>
                  </a:extLst>
                </a:gridCol>
                <a:gridCol w="197901">
                  <a:extLst>
                    <a:ext uri="{9D8B030D-6E8A-4147-A177-3AD203B41FA5}">
                      <a16:colId xmlns:a16="http://schemas.microsoft.com/office/drawing/2014/main" val="655657068"/>
                    </a:ext>
                  </a:extLst>
                </a:gridCol>
                <a:gridCol w="197901">
                  <a:extLst>
                    <a:ext uri="{9D8B030D-6E8A-4147-A177-3AD203B41FA5}">
                      <a16:colId xmlns:a16="http://schemas.microsoft.com/office/drawing/2014/main" val="1964855947"/>
                    </a:ext>
                  </a:extLst>
                </a:gridCol>
                <a:gridCol w="197901">
                  <a:extLst>
                    <a:ext uri="{9D8B030D-6E8A-4147-A177-3AD203B41FA5}">
                      <a16:colId xmlns:a16="http://schemas.microsoft.com/office/drawing/2014/main" val="2214981674"/>
                    </a:ext>
                  </a:extLst>
                </a:gridCol>
                <a:gridCol w="197901">
                  <a:extLst>
                    <a:ext uri="{9D8B030D-6E8A-4147-A177-3AD203B41FA5}">
                      <a16:colId xmlns:a16="http://schemas.microsoft.com/office/drawing/2014/main" val="4063652154"/>
                    </a:ext>
                  </a:extLst>
                </a:gridCol>
                <a:gridCol w="219261">
                  <a:extLst>
                    <a:ext uri="{9D8B030D-6E8A-4147-A177-3AD203B41FA5}">
                      <a16:colId xmlns:a16="http://schemas.microsoft.com/office/drawing/2014/main" val="2770331479"/>
                    </a:ext>
                  </a:extLst>
                </a:gridCol>
              </a:tblGrid>
              <a:tr h="249054">
                <a:tc>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旧住所</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15">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endParaRPr lang="ja-JP" altLang="ja-JP" sz="900" kern="100" dirty="0">
                        <a:effectLst/>
                        <a:latin typeface="ＭＳ Ｐゴシック" panose="020B0600070205080204" pitchFamily="50" charset="-128"/>
                        <a:ea typeface="ＭＳ Ｐゴシック" panose="020B0600070205080204" pitchFamily="50"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lang="ja-JP" altLang="ja-JP" sz="900" kern="0" dirty="0">
                          <a:solidFill>
                            <a:srgbClr val="000000"/>
                          </a:solidFill>
                          <a:effectLst/>
                          <a:latin typeface="ＭＳ Ｐゴシック" panose="020B0600070205080204" pitchFamily="50" charset="-128"/>
                          <a:ea typeface="ＭＳ Ｐゴシック" panose="020B0600070205080204" pitchFamily="50" charset="-128"/>
                          <a:cs typeface="ＭＳ Ｐゴシック" panose="020B0600070205080204" pitchFamily="50" charset="-128"/>
                        </a:rPr>
                        <a:t>〒　　</a:t>
                      </a:r>
                      <a:r>
                        <a:rPr lang="en-US" altLang="ja-JP" sz="900" kern="0" dirty="0">
                          <a:solidFill>
                            <a:srgbClr val="000000"/>
                          </a:solidFill>
                          <a:effectLst/>
                          <a:latin typeface="ＭＳ Ｐゴシック" panose="020B0600070205080204" pitchFamily="50" charset="-128"/>
                          <a:ea typeface="ＭＳ Ｐゴシック" panose="020B0600070205080204" pitchFamily="50" charset="-128"/>
                          <a:cs typeface="ＭＳ Ｐゴシック" panose="020B0600070205080204" pitchFamily="50" charset="-128"/>
                        </a:rPr>
                        <a:t>-</a:t>
                      </a:r>
                      <a:endParaRPr lang="ja-JP" altLang="ja-JP" sz="900" kern="100" dirty="0">
                        <a:effectLst/>
                        <a:latin typeface="ＭＳ Ｐゴシック" panose="020B0600070205080204" pitchFamily="50" charset="-128"/>
                        <a:ea typeface="ＭＳ Ｐゴシック" panose="020B0600070205080204" pitchFamily="50" charset="-128"/>
                      </a:endParaRPr>
                    </a:p>
                  </a:txBody>
                  <a:tcPr marL="60432" marR="60432" marT="0" marB="0" anchor="ctr">
                    <a:lnL w="6350" cap="flat" cmpd="sng" algn="ctr">
                      <a:solidFill>
                        <a:schemeClr val="tx1"/>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4033643297"/>
                  </a:ext>
                </a:extLst>
              </a:tr>
              <a:tr h="232065">
                <a:tc gridSpan="2">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名義人名</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T w="6350" cap="flat" cmpd="sng" algn="ctr">
                      <a:solidFill>
                        <a:schemeClr val="tx1"/>
                      </a:solidFill>
                      <a:prstDash val="solid"/>
                      <a:round/>
                      <a:headEnd type="none" w="med" len="med"/>
                      <a:tailEnd type="none" w="med" len="med"/>
                    </a:lnT>
                  </a:tcPr>
                </a:tc>
                <a:tc gridSpan="3">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店　番</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店　名</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科目</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ctr"/>
                      <a:br>
                        <a:rPr 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br>
                      <a:r>
                        <a:rPr 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 </a:t>
                      </a:r>
                      <a:r>
                        <a:rPr lang="ja-JP" alt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　　　　　</a:t>
                      </a:r>
                      <a:r>
                        <a:rPr 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ct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口座</a:t>
                      </a:r>
                      <a:br>
                        <a:rPr lang="en-US"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b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番号</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12700" cap="flat" cmpd="sng" algn="ctr">
                      <a:solidFill>
                        <a:srgbClr val="000000"/>
                      </a:solidFill>
                      <a:prstDash val="solid"/>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624813959"/>
                  </a:ext>
                </a:extLst>
              </a:tr>
              <a:tr h="232065">
                <a:tc gridSpan="2">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店</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extLst>
                  <a:ext uri="{0D108BD9-81ED-4DB2-BD59-A6C34878D82A}">
                    <a16:rowId xmlns:a16="http://schemas.microsoft.com/office/drawing/2014/main" val="1768539959"/>
                  </a:ext>
                </a:extLst>
              </a:tr>
              <a:tr h="232065">
                <a:tc gridSpan="2">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名義人名</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3">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店　番</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a:txBody>
                    <a:bodyPr/>
                    <a:lstStyle/>
                    <a:p>
                      <a:pPr algn="ct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店　名</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科目</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ctr"/>
                      <a:br>
                        <a:rPr 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br>
                      <a:r>
                        <a:rPr 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    </a:t>
                      </a:r>
                      <a:r>
                        <a:rPr lang="ja-JP" alt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　　　　　</a:t>
                      </a:r>
                      <a:r>
                        <a:rPr 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ct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口座</a:t>
                      </a:r>
                      <a:br>
                        <a:rPr lang="en-US"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b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番号</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12700" cap="flat" cmpd="sng" algn="ctr">
                      <a:solidFill>
                        <a:srgbClr val="000000"/>
                      </a:solidFill>
                      <a:prstDash val="solid"/>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635687639"/>
                  </a:ext>
                </a:extLst>
              </a:tr>
              <a:tr h="232065">
                <a:tc gridSpan="2">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店</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extLst>
                  <a:ext uri="{0D108BD9-81ED-4DB2-BD59-A6C34878D82A}">
                    <a16:rowId xmlns:a16="http://schemas.microsoft.com/office/drawing/2014/main" val="4233743557"/>
                  </a:ext>
                </a:extLst>
              </a:tr>
              <a:tr h="232065">
                <a:tc gridSpan="2">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名義人名</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3">
                  <a:txBody>
                    <a:bodyPr/>
                    <a:lstStyle/>
                    <a:p>
                      <a:pPr algn="ct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店　番</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a:txBody>
                    <a:bodyPr/>
                    <a:lstStyle/>
                    <a:p>
                      <a:pPr algn="ct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店　名</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科目</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ctr"/>
                      <a:br>
                        <a:rPr 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br>
                      <a:r>
                        <a:rPr 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   </a:t>
                      </a:r>
                      <a:r>
                        <a:rPr lang="ja-JP" alt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　　　　　</a:t>
                      </a:r>
                      <a:r>
                        <a:rPr 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ct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口座</a:t>
                      </a:r>
                      <a:br>
                        <a:rPr lang="en-US"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b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番号</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12700" cap="flat" cmpd="sng" algn="ctr">
                      <a:solidFill>
                        <a:srgbClr val="000000"/>
                      </a:solidFill>
                      <a:prstDash val="solid"/>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528537518"/>
                  </a:ext>
                </a:extLst>
              </a:tr>
              <a:tr h="232065">
                <a:tc gridSpan="2">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店</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extLst>
                  <a:ext uri="{0D108BD9-81ED-4DB2-BD59-A6C34878D82A}">
                    <a16:rowId xmlns:a16="http://schemas.microsoft.com/office/drawing/2014/main" val="2439916684"/>
                  </a:ext>
                </a:extLst>
              </a:tr>
              <a:tr h="232065">
                <a:tc gridSpan="2">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名義人名</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3">
                  <a:txBody>
                    <a:bodyPr/>
                    <a:lstStyle/>
                    <a:p>
                      <a:pPr algn="ct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店　番</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a:txBody>
                    <a:bodyPr/>
                    <a:lstStyle/>
                    <a:p>
                      <a:pPr algn="ct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店　名</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科目</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ctr"/>
                      <a:br>
                        <a:rPr 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br>
                      <a:r>
                        <a:rPr 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   </a:t>
                      </a:r>
                      <a:r>
                        <a:rPr lang="ja-JP" alt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　　　　　</a:t>
                      </a:r>
                      <a:r>
                        <a:rPr 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ct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口座</a:t>
                      </a:r>
                      <a:br>
                        <a:rPr lang="en-US"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b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番号</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12700" cap="flat" cmpd="sng" algn="ctr">
                      <a:solidFill>
                        <a:srgbClr val="000000"/>
                      </a:solidFill>
                      <a:prstDash val="solid"/>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817381562"/>
                  </a:ext>
                </a:extLst>
              </a:tr>
              <a:tr h="232065">
                <a:tc gridSpan="2">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店</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extLst>
                  <a:ext uri="{0D108BD9-81ED-4DB2-BD59-A6C34878D82A}">
                    <a16:rowId xmlns:a16="http://schemas.microsoft.com/office/drawing/2014/main" val="3059737375"/>
                  </a:ext>
                </a:extLst>
              </a:tr>
              <a:tr h="232065">
                <a:tc gridSpan="2">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名義人名</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3">
                  <a:txBody>
                    <a:bodyPr/>
                    <a:lstStyle/>
                    <a:p>
                      <a:pPr algn="ct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店　番</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a:txBody>
                    <a:bodyPr/>
                    <a:lstStyle/>
                    <a:p>
                      <a:pPr algn="ct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店　名</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ct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科目</a:t>
                      </a:r>
                      <a:endParaRPr lang="ja-JP" sz="1200" kern="100">
                        <a:effectLst/>
                        <a:latin typeface="Times New Roman" panose="02020603050405020304" pitchFamily="18" charset="0"/>
                        <a:ea typeface="ＭＳ 明朝" panose="02020609040205080304" pitchFamily="17" charset="-128"/>
                      </a:endParaRPr>
                    </a:p>
                  </a:txBody>
                  <a:tcPr marL="60432" marR="60432"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ctr"/>
                      <a:br>
                        <a:rPr 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br>
                      <a:r>
                        <a:rPr 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   </a:t>
                      </a:r>
                      <a:r>
                        <a:rPr lang="ja-JP" alt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　　　　　</a:t>
                      </a:r>
                      <a:r>
                        <a:rPr 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ct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口座</a:t>
                      </a:r>
                      <a:br>
                        <a:rPr lang="en-US"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b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番号</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12700" cap="flat" cmpd="sng" algn="ctr">
                      <a:solidFill>
                        <a:srgbClr val="000000"/>
                      </a:solidFill>
                      <a:prstDash val="solid"/>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45869812"/>
                  </a:ext>
                </a:extLst>
              </a:tr>
              <a:tr h="232065">
                <a:tc gridSpan="2">
                  <a:txBody>
                    <a:bodyPr/>
                    <a:lstStyle/>
                    <a:p>
                      <a:pPr algn="ctr"/>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店</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extLst>
                  <a:ext uri="{0D108BD9-81ED-4DB2-BD59-A6C34878D82A}">
                    <a16:rowId xmlns:a16="http://schemas.microsoft.com/office/drawing/2014/main" val="2746604751"/>
                  </a:ext>
                </a:extLst>
              </a:tr>
            </a:tbl>
          </a:graphicData>
        </a:graphic>
      </p:graphicFrame>
      <p:graphicFrame>
        <p:nvGraphicFramePr>
          <p:cNvPr id="43" name="表 42">
            <a:extLst>
              <a:ext uri="{FF2B5EF4-FFF2-40B4-BE49-F238E27FC236}">
                <a16:creationId xmlns:a16="http://schemas.microsoft.com/office/drawing/2014/main" id="{C209A4C6-F46B-4253-ADA3-F6A8D173545E}"/>
              </a:ext>
            </a:extLst>
          </p:cNvPr>
          <p:cNvGraphicFramePr>
            <a:graphicFrameLocks noGrp="1"/>
          </p:cNvGraphicFramePr>
          <p:nvPr>
            <p:extLst>
              <p:ext uri="{D42A27DB-BD31-4B8C-83A1-F6EECF244321}">
                <p14:modId xmlns:p14="http://schemas.microsoft.com/office/powerpoint/2010/main" val="1140444197"/>
              </p:ext>
            </p:extLst>
          </p:nvPr>
        </p:nvGraphicFramePr>
        <p:xfrm>
          <a:off x="566671" y="7882560"/>
          <a:ext cx="5738875" cy="605168"/>
        </p:xfrm>
        <a:graphic>
          <a:graphicData uri="http://schemas.openxmlformats.org/drawingml/2006/table">
            <a:tbl>
              <a:tblPr firstRow="1" firstCol="1" lastRow="1" lastCol="1" bandRow="1" bandCol="1"/>
              <a:tblGrid>
                <a:gridCol w="5738875">
                  <a:extLst>
                    <a:ext uri="{9D8B030D-6E8A-4147-A177-3AD203B41FA5}">
                      <a16:colId xmlns:a16="http://schemas.microsoft.com/office/drawing/2014/main" val="376751105"/>
                    </a:ext>
                  </a:extLst>
                </a:gridCol>
              </a:tblGrid>
              <a:tr h="605168">
                <a:tc>
                  <a:txBody>
                    <a:bodyPr/>
                    <a:lstStyle/>
                    <a:p>
                      <a:pPr marR="52705" algn="just"/>
                      <a:r>
                        <a:rPr lang="en-US" sz="900" kern="100" dirty="0">
                          <a:effectLst/>
                          <a:latin typeface="ＭＳ Ｐゴシック" panose="020B0600070205080204" pitchFamily="50" charset="-128"/>
                          <a:ea typeface="ＭＳ 明朝" panose="02020609040205080304" pitchFamily="17" charset="-128"/>
                        </a:rPr>
                        <a:t> </a:t>
                      </a:r>
                      <a:endParaRPr lang="ja-JP" sz="1200" kern="100" dirty="0">
                        <a:effectLst/>
                        <a:latin typeface="Times New Roman" panose="02020603050405020304" pitchFamily="18" charset="0"/>
                        <a:ea typeface="ＭＳ 明朝" panose="02020609040205080304" pitchFamily="17" charset="-128"/>
                      </a:endParaRPr>
                    </a:p>
                  </a:txBody>
                  <a:tcPr marL="65885" marR="658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859014221"/>
                  </a:ext>
                </a:extLst>
              </a:tr>
            </a:tbl>
          </a:graphicData>
        </a:graphic>
      </p:graphicFrame>
      <p:sp>
        <p:nvSpPr>
          <p:cNvPr id="48" name="正方形/長方形 47">
            <a:extLst>
              <a:ext uri="{FF2B5EF4-FFF2-40B4-BE49-F238E27FC236}">
                <a16:creationId xmlns:a16="http://schemas.microsoft.com/office/drawing/2014/main" id="{730E74BA-89E1-4499-B8B3-8619E82D0157}"/>
              </a:ext>
            </a:extLst>
          </p:cNvPr>
          <p:cNvSpPr/>
          <p:nvPr/>
        </p:nvSpPr>
        <p:spPr>
          <a:xfrm>
            <a:off x="5624512" y="701311"/>
            <a:ext cx="666817"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ja-JP" altLang="en-US"/>
          </a:p>
        </p:txBody>
      </p:sp>
      <p:sp>
        <p:nvSpPr>
          <p:cNvPr id="50" name="Rectangle 43">
            <a:extLst>
              <a:ext uri="{FF2B5EF4-FFF2-40B4-BE49-F238E27FC236}">
                <a16:creationId xmlns:a16="http://schemas.microsoft.com/office/drawing/2014/main" id="{4749271B-A4AD-43E6-885D-5BBBCD3753F4}"/>
              </a:ext>
            </a:extLst>
          </p:cNvPr>
          <p:cNvSpPr>
            <a:spLocks noChangeArrowheads="1"/>
          </p:cNvSpPr>
          <p:nvPr/>
        </p:nvSpPr>
        <p:spPr bwMode="auto">
          <a:xfrm>
            <a:off x="556730" y="652300"/>
            <a:ext cx="5760000" cy="498016"/>
          </a:xfrm>
          <a:prstGeom prst="rect">
            <a:avLst/>
          </a:prstGeom>
          <a:noFill/>
          <a:ln>
            <a:noFill/>
          </a:ln>
          <a:effectLst/>
        </p:spPr>
        <p:txBody>
          <a:bodyPr vert="horz" wrap="square" lIns="0" tIns="3600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tab pos="5118100" algn="l"/>
              </a:tabLst>
            </a:pPr>
            <a:r>
              <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別紙</a:t>
            </a:r>
            <a:r>
              <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dirty="0">
                <a:latin typeface="ＭＳ Ｐゴシック" panose="020B0600070205080204" pitchFamily="50" charset="-128"/>
                <a:ea typeface="ＭＳ Ｐゴシック" panose="020B0600070205080204" pitchFamily="50" charset="-128"/>
                <a:cs typeface="Times New Roman" panose="02020603050405020304" pitchFamily="18" charset="0"/>
              </a:rPr>
              <a:t>項番号</a:t>
            </a:r>
            <a:endPar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ja-JP" sz="900" b="1"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ja-JP" sz="900" b="1"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kumimoji="0" lang="ja-JP" altLang="en-US" sz="900" b="1"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調査対象者に関する情報</a:t>
            </a:r>
            <a:r>
              <a:rPr kumimoji="0" lang="en-US" altLang="ja-JP" sz="900" b="1"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endParaRPr>
          </a:p>
        </p:txBody>
      </p:sp>
      <p:sp>
        <p:nvSpPr>
          <p:cNvPr id="51" name="Rectangle 44">
            <a:extLst>
              <a:ext uri="{FF2B5EF4-FFF2-40B4-BE49-F238E27FC236}">
                <a16:creationId xmlns:a16="http://schemas.microsoft.com/office/drawing/2014/main" id="{86449569-0340-43F5-9F3D-11427294158D}"/>
              </a:ext>
            </a:extLst>
          </p:cNvPr>
          <p:cNvSpPr>
            <a:spLocks noChangeArrowheads="1"/>
          </p:cNvSpPr>
          <p:nvPr/>
        </p:nvSpPr>
        <p:spPr bwMode="auto">
          <a:xfrm>
            <a:off x="567744" y="9253700"/>
            <a:ext cx="5760000" cy="230832"/>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eaLnBrk="0" fontAlgn="base" hangingPunct="0">
              <a:spcBef>
                <a:spcPct val="0"/>
              </a:spcBef>
              <a:spcAft>
                <a:spcPct val="0"/>
              </a:spcAft>
              <a:tabLst>
                <a:tab pos="1890713" algn="l"/>
                <a:tab pos="3781425" algn="l"/>
                <a:tab pos="5221288" algn="l"/>
              </a:tabLst>
              <a:defRPr>
                <a:solidFill>
                  <a:schemeClr val="tx1"/>
                </a:solidFill>
                <a:latin typeface="Arial" panose="020B0604020202020204" pitchFamily="34" charset="0"/>
              </a:defRPr>
            </a:lvl1pPr>
            <a:lvl2pPr eaLnBrk="0" fontAlgn="base" hangingPunct="0">
              <a:spcBef>
                <a:spcPct val="0"/>
              </a:spcBef>
              <a:spcAft>
                <a:spcPct val="0"/>
              </a:spcAft>
              <a:tabLst>
                <a:tab pos="1890713" algn="l"/>
                <a:tab pos="3781425" algn="l"/>
                <a:tab pos="5221288" algn="l"/>
              </a:tabLst>
              <a:defRPr>
                <a:solidFill>
                  <a:schemeClr val="tx1"/>
                </a:solidFill>
                <a:latin typeface="Arial" panose="020B0604020202020204" pitchFamily="34" charset="0"/>
              </a:defRPr>
            </a:lvl2pPr>
            <a:lvl3pPr eaLnBrk="0" fontAlgn="base" hangingPunct="0">
              <a:spcBef>
                <a:spcPct val="0"/>
              </a:spcBef>
              <a:spcAft>
                <a:spcPct val="0"/>
              </a:spcAft>
              <a:tabLst>
                <a:tab pos="1890713" algn="l"/>
                <a:tab pos="3781425" algn="l"/>
                <a:tab pos="5221288" algn="l"/>
              </a:tabLst>
              <a:defRPr>
                <a:solidFill>
                  <a:schemeClr val="tx1"/>
                </a:solidFill>
                <a:latin typeface="Arial" panose="020B0604020202020204" pitchFamily="34" charset="0"/>
              </a:defRPr>
            </a:lvl3pPr>
            <a:lvl4pPr eaLnBrk="0" fontAlgn="base" hangingPunct="0">
              <a:spcBef>
                <a:spcPct val="0"/>
              </a:spcBef>
              <a:spcAft>
                <a:spcPct val="0"/>
              </a:spcAft>
              <a:tabLst>
                <a:tab pos="1890713" algn="l"/>
                <a:tab pos="3781425" algn="l"/>
                <a:tab pos="5221288" algn="l"/>
              </a:tabLst>
              <a:defRPr>
                <a:solidFill>
                  <a:schemeClr val="tx1"/>
                </a:solidFill>
                <a:latin typeface="Arial" panose="020B0604020202020204" pitchFamily="34" charset="0"/>
              </a:defRPr>
            </a:lvl4pPr>
            <a:lvl5pPr eaLnBrk="0" fontAlgn="base" hangingPunct="0">
              <a:spcBef>
                <a:spcPct val="0"/>
              </a:spcBef>
              <a:spcAft>
                <a:spcPct val="0"/>
              </a:spcAft>
              <a:tabLst>
                <a:tab pos="1890713" algn="l"/>
                <a:tab pos="3781425" algn="l"/>
                <a:tab pos="5221288" algn="l"/>
              </a:tabLst>
              <a:defRPr>
                <a:solidFill>
                  <a:schemeClr val="tx1"/>
                </a:solidFill>
                <a:latin typeface="Arial" panose="020B0604020202020204" pitchFamily="34" charset="0"/>
              </a:defRPr>
            </a:lvl5pPr>
            <a:lvl6pPr eaLnBrk="0" fontAlgn="base" hangingPunct="0">
              <a:spcBef>
                <a:spcPct val="0"/>
              </a:spcBef>
              <a:spcAft>
                <a:spcPct val="0"/>
              </a:spcAft>
              <a:tabLst>
                <a:tab pos="1890713" algn="l"/>
                <a:tab pos="3781425" algn="l"/>
                <a:tab pos="5221288" algn="l"/>
              </a:tabLst>
              <a:defRPr>
                <a:solidFill>
                  <a:schemeClr val="tx1"/>
                </a:solidFill>
                <a:latin typeface="Arial" panose="020B0604020202020204" pitchFamily="34" charset="0"/>
              </a:defRPr>
            </a:lvl6pPr>
            <a:lvl7pPr eaLnBrk="0" fontAlgn="base" hangingPunct="0">
              <a:spcBef>
                <a:spcPct val="0"/>
              </a:spcBef>
              <a:spcAft>
                <a:spcPct val="0"/>
              </a:spcAft>
              <a:tabLst>
                <a:tab pos="1890713" algn="l"/>
                <a:tab pos="3781425" algn="l"/>
                <a:tab pos="5221288" algn="l"/>
              </a:tabLst>
              <a:defRPr>
                <a:solidFill>
                  <a:schemeClr val="tx1"/>
                </a:solidFill>
                <a:latin typeface="Arial" panose="020B0604020202020204" pitchFamily="34" charset="0"/>
              </a:defRPr>
            </a:lvl7pPr>
            <a:lvl8pPr eaLnBrk="0" fontAlgn="base" hangingPunct="0">
              <a:spcBef>
                <a:spcPct val="0"/>
              </a:spcBef>
              <a:spcAft>
                <a:spcPct val="0"/>
              </a:spcAft>
              <a:tabLst>
                <a:tab pos="1890713" algn="l"/>
                <a:tab pos="3781425" algn="l"/>
                <a:tab pos="5221288" algn="l"/>
              </a:tabLst>
              <a:defRPr>
                <a:solidFill>
                  <a:schemeClr val="tx1"/>
                </a:solidFill>
                <a:latin typeface="Arial" panose="020B0604020202020204" pitchFamily="34" charset="0"/>
              </a:defRPr>
            </a:lvl8pPr>
            <a:lvl9pPr eaLnBrk="0" fontAlgn="base" hangingPunct="0">
              <a:spcBef>
                <a:spcPct val="0"/>
              </a:spcBef>
              <a:spcAft>
                <a:spcPct val="0"/>
              </a:spcAft>
              <a:tabLst>
                <a:tab pos="1890713" algn="l"/>
                <a:tab pos="3781425" algn="l"/>
                <a:tab pos="5221288" algn="l"/>
              </a:tabLs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tab pos="1890713" algn="l"/>
                <a:tab pos="3781425" algn="l"/>
                <a:tab pos="5221288" algn="l"/>
              </a:tabLst>
            </a:pPr>
            <a:r>
              <a:rPr kumimoji="0" lang="ja-JP" altLang="ja-JP" sz="900" b="0" i="0" u="none" strike="noStrike" cap="none" normalizeH="0" baseline="0" dirty="0">
                <a:ln>
                  <a:noFill/>
                </a:ln>
                <a:solidFill>
                  <a:srgbClr val="0070C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申請番号</a:t>
            </a:r>
            <a:r>
              <a:rPr kumimoji="0" lang="en-US" altLang="ja-JP" sz="900" b="0" i="0" u="none" strike="noStrike" cap="none" normalizeH="0" baseline="0" dirty="0">
                <a:ln>
                  <a:noFill/>
                </a:ln>
                <a:solidFill>
                  <a:srgbClr val="0070C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kumimoji="0" lang="ja-JP" altLang="ja-JP" sz="900" b="0" i="0" u="none" strike="noStrike" cap="none" normalizeH="0" baseline="0" dirty="0">
                <a:ln>
                  <a:noFill/>
                </a:ln>
                <a:solidFill>
                  <a:srgbClr val="0070C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kumimoji="0" lang="ja-JP" altLang="en-US" sz="900" b="0" i="0" u="none" strike="noStrike" cap="none" normalizeH="0" baseline="0" dirty="0">
                <a:ln>
                  <a:noFill/>
                </a:ln>
                <a:solidFill>
                  <a:srgbClr val="0070C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ケース番号</a:t>
            </a:r>
            <a:r>
              <a:rPr kumimoji="0" lang="en-US" altLang="ja-JP" sz="900" b="0" i="0" u="none" strike="noStrike" cap="none" normalizeH="0" baseline="0" dirty="0">
                <a:ln>
                  <a:noFill/>
                </a:ln>
                <a:solidFill>
                  <a:srgbClr val="0070C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kumimoji="0" lang="ja-JP" altLang="en-US" sz="900" b="0" i="0" u="none" strike="noStrike" cap="none" normalizeH="0" baseline="0" dirty="0">
                <a:ln>
                  <a:noFill/>
                </a:ln>
                <a:solidFill>
                  <a:srgbClr val="0070C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kumimoji="0" lang="ja-JP" altLang="en-US" sz="900" b="0" i="0" u="none" strike="noStrike" cap="none" normalizeH="0" baseline="0" dirty="0">
                <a:ln>
                  <a:noFill/>
                </a:ln>
                <a:effectLst/>
                <a:latin typeface="ＭＳ Ｐゴシック" panose="020B0600070205080204" pitchFamily="50" charset="-128"/>
                <a:ea typeface="ＭＳ Ｐゴシック" panose="020B0600070205080204" pitchFamily="50" charset="-128"/>
                <a:cs typeface="Times New Roman" panose="02020603050405020304" pitchFamily="18" charset="0"/>
              </a:rPr>
              <a:t>担当者</a:t>
            </a:r>
            <a:r>
              <a:rPr kumimoji="0" lang="en-US" altLang="ja-JP" sz="900" b="0" i="0" u="none" strike="noStrike" cap="none" normalizeH="0" baseline="0" dirty="0">
                <a:ln>
                  <a:noFill/>
                </a:ln>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kumimoji="0" lang="ja-JP" altLang="en-US" sz="900" b="0" i="0" u="none" strike="noStrike" cap="none" normalizeH="0" baseline="0" dirty="0">
                <a:ln>
                  <a:noFill/>
                </a:ln>
                <a:solidFill>
                  <a:srgbClr val="0070C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職名</a:t>
            </a:r>
            <a:r>
              <a:rPr kumimoji="0" lang="en-US" altLang="ja-JP" sz="900" b="0" i="0" u="none" strike="noStrike" cap="none" normalizeH="0" baseline="0" dirty="0">
                <a:ln>
                  <a:noFill/>
                </a:ln>
                <a:solidFill>
                  <a:srgbClr val="0070C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endParaRPr kumimoji="0" lang="ja-JP" altLang="en-US" sz="1800" b="0" i="0" u="none" strike="noStrike" cap="none" normalizeH="0" baseline="0" dirty="0">
              <a:ln>
                <a:noFill/>
              </a:ln>
              <a:solidFill>
                <a:schemeClr val="tx1"/>
              </a:solidFill>
              <a:effectLst/>
              <a:latin typeface="Arial" panose="020B0604020202020204" pitchFamily="34" charset="0"/>
            </a:endParaRPr>
          </a:p>
        </p:txBody>
      </p:sp>
      <p:sp>
        <p:nvSpPr>
          <p:cNvPr id="52" name="Rectangle 43">
            <a:extLst>
              <a:ext uri="{FF2B5EF4-FFF2-40B4-BE49-F238E27FC236}">
                <a16:creationId xmlns:a16="http://schemas.microsoft.com/office/drawing/2014/main" id="{7F0B816B-5C95-4570-9584-DE59DFD1F7EE}"/>
              </a:ext>
            </a:extLst>
          </p:cNvPr>
          <p:cNvSpPr>
            <a:spLocks noChangeArrowheads="1"/>
          </p:cNvSpPr>
          <p:nvPr/>
        </p:nvSpPr>
        <p:spPr bwMode="auto">
          <a:xfrm>
            <a:off x="556730" y="4589025"/>
            <a:ext cx="5760000" cy="359517"/>
          </a:xfrm>
          <a:prstGeom prst="rect">
            <a:avLst/>
          </a:prstGeom>
          <a:noFill/>
          <a:ln>
            <a:noFill/>
          </a:ln>
          <a:effectLst/>
        </p:spPr>
        <p:txBody>
          <a:bodyPr vert="horz" wrap="square" lIns="0" tIns="3600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ja-JP" sz="900" b="1"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kumimoji="0" lang="ja-JP" altLang="en-US" sz="900" b="1"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参考情報</a:t>
            </a:r>
            <a:r>
              <a:rPr kumimoji="0" lang="en-US" altLang="ja-JP" sz="900" b="1"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kumimoji="0" lang="ja-JP" altLang="en-US" sz="900" b="1"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旧住所および調査対象者が保有している貴行預金口座</a:t>
            </a:r>
            <a:endPar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endParaRPr>
          </a:p>
        </p:txBody>
      </p:sp>
      <p:sp>
        <p:nvSpPr>
          <p:cNvPr id="53" name="Rectangle 43">
            <a:extLst>
              <a:ext uri="{FF2B5EF4-FFF2-40B4-BE49-F238E27FC236}">
                <a16:creationId xmlns:a16="http://schemas.microsoft.com/office/drawing/2014/main" id="{08AA54B1-5E2A-4D21-A9BD-71FA010DE68F}"/>
              </a:ext>
            </a:extLst>
          </p:cNvPr>
          <p:cNvSpPr>
            <a:spLocks noChangeArrowheads="1"/>
          </p:cNvSpPr>
          <p:nvPr/>
        </p:nvSpPr>
        <p:spPr bwMode="auto">
          <a:xfrm>
            <a:off x="556730" y="7661542"/>
            <a:ext cx="5760000" cy="221018"/>
          </a:xfrm>
          <a:prstGeom prst="rect">
            <a:avLst/>
          </a:prstGeom>
          <a:noFill/>
          <a:ln>
            <a:noFill/>
          </a:ln>
          <a:effectLst/>
        </p:spPr>
        <p:txBody>
          <a:bodyPr vert="horz" wrap="square" lIns="0" tIns="3600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ja-JP" sz="900" b="1"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b="1" dirty="0">
                <a:latin typeface="ＭＳ Ｐゴシック" panose="020B0600070205080204" pitchFamily="50" charset="-128"/>
                <a:ea typeface="ＭＳ Ｐゴシック" panose="020B0600070205080204" pitchFamily="50" charset="-128"/>
                <a:cs typeface="Times New Roman" panose="02020603050405020304" pitchFamily="18" charset="0"/>
              </a:rPr>
              <a:t>備考</a:t>
            </a:r>
            <a:r>
              <a:rPr kumimoji="0" lang="en-US" altLang="ja-JP" sz="900" b="1"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kumimoji="0" lang="en-US" altLang="ja-JP" sz="900" b="1" i="0" u="none" strike="noStrike" cap="none" normalizeH="0" baseline="0" dirty="0">
                <a:ln>
                  <a:noFill/>
                </a:ln>
                <a:solidFill>
                  <a:srgbClr val="FFFFFF"/>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kumimoji="0" lang="ja-JP" altLang="en-US" sz="900" b="1" i="0" u="none" strike="noStrike" cap="none" normalizeH="0" baseline="0" dirty="0">
                <a:ln>
                  <a:noFill/>
                </a:ln>
                <a:solidFill>
                  <a:srgbClr val="FFFFFF"/>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備考</a:t>
            </a:r>
            <a:r>
              <a:rPr kumimoji="0" lang="en-US" altLang="ja-JP" sz="900" b="1" i="0" u="none" strike="noStrike" cap="none" normalizeH="0" baseline="0" dirty="0">
                <a:ln>
                  <a:noFill/>
                </a:ln>
                <a:solidFill>
                  <a:srgbClr val="FFFFFF"/>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endParaRPr>
          </a:p>
        </p:txBody>
      </p:sp>
      <p:sp>
        <p:nvSpPr>
          <p:cNvPr id="54" name="Rectangle 43">
            <a:extLst>
              <a:ext uri="{FF2B5EF4-FFF2-40B4-BE49-F238E27FC236}">
                <a16:creationId xmlns:a16="http://schemas.microsoft.com/office/drawing/2014/main" id="{AAE6FB68-D733-4C60-9252-FCE18A9A0E15}"/>
              </a:ext>
            </a:extLst>
          </p:cNvPr>
          <p:cNvSpPr>
            <a:spLocks noChangeArrowheads="1"/>
          </p:cNvSpPr>
          <p:nvPr/>
        </p:nvSpPr>
        <p:spPr bwMode="auto">
          <a:xfrm>
            <a:off x="556730" y="8487728"/>
            <a:ext cx="5760000" cy="221018"/>
          </a:xfrm>
          <a:prstGeom prst="rect">
            <a:avLst/>
          </a:prstGeom>
          <a:noFill/>
          <a:ln>
            <a:noFill/>
          </a:ln>
          <a:effectLst/>
        </p:spPr>
        <p:txBody>
          <a:bodyPr vert="horz" wrap="square" lIns="0" tIns="36000" rIns="91440" bIns="45720" numCol="1" anchor="ctr" anchorCtr="0" compatLnSpc="1">
            <a:prstTxWarp prst="textNoShape">
              <a:avLst/>
            </a:prstTxWarp>
            <a:spAutoFit/>
          </a:bodyPr>
          <a:lstStyle/>
          <a:p>
            <a:pPr marL="0" marR="0" lvl="0" indent="0" algn="r" defTabSz="914400" rtl="0" eaLnBrk="0" fontAlgn="base" latinLnBrk="0" hangingPunct="0">
              <a:lnSpc>
                <a:spcPct val="100000"/>
              </a:lnSpc>
              <a:spcBef>
                <a:spcPct val="0"/>
              </a:spcBef>
              <a:spcAft>
                <a:spcPct val="0"/>
              </a:spcAft>
              <a:buClrTx/>
              <a:buSzTx/>
              <a:buFontTx/>
              <a:buNone/>
              <a:tabLst/>
            </a:pPr>
            <a:r>
              <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以　　上</a:t>
            </a:r>
            <a:endPar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endParaRPr>
          </a:p>
        </p:txBody>
      </p:sp>
      <p:sp>
        <p:nvSpPr>
          <p:cNvPr id="56" name="正方形/長方形 55">
            <a:extLst>
              <a:ext uri="{FF2B5EF4-FFF2-40B4-BE49-F238E27FC236}">
                <a16:creationId xmlns:a16="http://schemas.microsoft.com/office/drawing/2014/main" id="{F7BCDD44-B2AB-4F1B-BFDF-872D5846EEFC}"/>
              </a:ext>
            </a:extLst>
          </p:cNvPr>
          <p:cNvSpPr/>
          <p:nvPr/>
        </p:nvSpPr>
        <p:spPr>
          <a:xfrm>
            <a:off x="5780929" y="9304055"/>
            <a:ext cx="3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ja-JP" altLang="en-US"/>
          </a:p>
        </p:txBody>
      </p:sp>
      <p:sp>
        <p:nvSpPr>
          <p:cNvPr id="57" name="正方形/長方形 56">
            <a:extLst>
              <a:ext uri="{FF2B5EF4-FFF2-40B4-BE49-F238E27FC236}">
                <a16:creationId xmlns:a16="http://schemas.microsoft.com/office/drawing/2014/main" id="{053D8F23-4DC1-46A1-9EA0-3F99CC44EBD6}"/>
              </a:ext>
            </a:extLst>
          </p:cNvPr>
          <p:cNvSpPr/>
          <p:nvPr/>
        </p:nvSpPr>
        <p:spPr>
          <a:xfrm>
            <a:off x="4378954" y="9304055"/>
            <a:ext cx="47879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ja-JP" altLang="en-US"/>
          </a:p>
        </p:txBody>
      </p:sp>
      <p:sp>
        <p:nvSpPr>
          <p:cNvPr id="58" name="正方形/長方形 57">
            <a:extLst>
              <a:ext uri="{FF2B5EF4-FFF2-40B4-BE49-F238E27FC236}">
                <a16:creationId xmlns:a16="http://schemas.microsoft.com/office/drawing/2014/main" id="{D6D73171-D4B2-4836-857C-1707645DB4B7}"/>
              </a:ext>
            </a:extLst>
          </p:cNvPr>
          <p:cNvSpPr/>
          <p:nvPr/>
        </p:nvSpPr>
        <p:spPr>
          <a:xfrm>
            <a:off x="2599367" y="9304055"/>
            <a:ext cx="68452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ja-JP" altLang="en-US"/>
          </a:p>
        </p:txBody>
      </p:sp>
      <p:sp>
        <p:nvSpPr>
          <p:cNvPr id="59" name="正方形/長方形 58">
            <a:extLst>
              <a:ext uri="{FF2B5EF4-FFF2-40B4-BE49-F238E27FC236}">
                <a16:creationId xmlns:a16="http://schemas.microsoft.com/office/drawing/2014/main" id="{8954D8D3-5F52-4DB3-82E2-A42CC73A7B6C}"/>
              </a:ext>
            </a:extLst>
          </p:cNvPr>
          <p:cNvSpPr/>
          <p:nvPr/>
        </p:nvSpPr>
        <p:spPr>
          <a:xfrm>
            <a:off x="603840" y="9304055"/>
            <a:ext cx="57626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ja-JP" altLang="en-US"/>
          </a:p>
        </p:txBody>
      </p:sp>
      <p:sp>
        <p:nvSpPr>
          <p:cNvPr id="19" name="正方形/長方形 18">
            <a:extLst>
              <a:ext uri="{FF2B5EF4-FFF2-40B4-BE49-F238E27FC236}">
                <a16:creationId xmlns:a16="http://schemas.microsoft.com/office/drawing/2014/main" id="{59AD7DE8-18AA-49A4-A722-948624EAB166}"/>
              </a:ext>
            </a:extLst>
          </p:cNvPr>
          <p:cNvSpPr/>
          <p:nvPr/>
        </p:nvSpPr>
        <p:spPr>
          <a:xfrm>
            <a:off x="2887498" y="1906542"/>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現住所郵便番号</a:t>
            </a:r>
          </a:p>
        </p:txBody>
      </p:sp>
      <p:sp>
        <p:nvSpPr>
          <p:cNvPr id="20" name="正方形/長方形 19">
            <a:extLst>
              <a:ext uri="{FF2B5EF4-FFF2-40B4-BE49-F238E27FC236}">
                <a16:creationId xmlns:a16="http://schemas.microsoft.com/office/drawing/2014/main" id="{434B5B9B-FF90-4C10-A256-8A6EA4C21F5C}"/>
              </a:ext>
            </a:extLst>
          </p:cNvPr>
          <p:cNvSpPr/>
          <p:nvPr/>
        </p:nvSpPr>
        <p:spPr>
          <a:xfrm>
            <a:off x="1372298" y="5072651"/>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前住所郵便番号</a:t>
            </a:r>
          </a:p>
        </p:txBody>
      </p:sp>
      <p:sp>
        <p:nvSpPr>
          <p:cNvPr id="22" name="Rectangle 43">
            <a:extLst>
              <a:ext uri="{FF2B5EF4-FFF2-40B4-BE49-F238E27FC236}">
                <a16:creationId xmlns:a16="http://schemas.microsoft.com/office/drawing/2014/main" id="{516EED11-DF25-4E30-907C-EB1A20FA7FC1}"/>
              </a:ext>
            </a:extLst>
          </p:cNvPr>
          <p:cNvSpPr>
            <a:spLocks noChangeArrowheads="1"/>
          </p:cNvSpPr>
          <p:nvPr/>
        </p:nvSpPr>
        <p:spPr bwMode="auto">
          <a:xfrm>
            <a:off x="531330" y="4187973"/>
            <a:ext cx="5760000" cy="221018"/>
          </a:xfrm>
          <a:prstGeom prst="rect">
            <a:avLst/>
          </a:prstGeom>
          <a:noFill/>
          <a:ln>
            <a:noFill/>
          </a:ln>
          <a:effectLst/>
        </p:spPr>
        <p:txBody>
          <a:bodyPr vert="horz" wrap="square" lIns="0" tIns="3600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）箇所の入力は任意</a:t>
            </a:r>
            <a:endPar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p:txBody>
      </p:sp>
      <p:sp>
        <p:nvSpPr>
          <p:cNvPr id="27" name="正方形/長方形 26">
            <a:extLst>
              <a:ext uri="{FF2B5EF4-FFF2-40B4-BE49-F238E27FC236}">
                <a16:creationId xmlns:a16="http://schemas.microsoft.com/office/drawing/2014/main" id="{823502D2-DDA6-4519-A45F-8AB19D3F4A71}"/>
              </a:ext>
            </a:extLst>
          </p:cNvPr>
          <p:cNvSpPr/>
          <p:nvPr/>
        </p:nvSpPr>
        <p:spPr>
          <a:xfrm>
            <a:off x="2887498" y="2114107"/>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現住所</a:t>
            </a:r>
          </a:p>
        </p:txBody>
      </p:sp>
      <p:sp>
        <p:nvSpPr>
          <p:cNvPr id="28" name="正方形/長方形 27">
            <a:extLst>
              <a:ext uri="{FF2B5EF4-FFF2-40B4-BE49-F238E27FC236}">
                <a16:creationId xmlns:a16="http://schemas.microsoft.com/office/drawing/2014/main" id="{29702AD8-61A1-43EC-BB76-68D714F64083}"/>
              </a:ext>
            </a:extLst>
          </p:cNvPr>
          <p:cNvSpPr/>
          <p:nvPr/>
        </p:nvSpPr>
        <p:spPr>
          <a:xfrm>
            <a:off x="2350282" y="5072651"/>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前住所</a:t>
            </a:r>
          </a:p>
        </p:txBody>
      </p:sp>
      <p:sp>
        <p:nvSpPr>
          <p:cNvPr id="21" name="正方形/長方形 20">
            <a:extLst>
              <a:ext uri="{FF2B5EF4-FFF2-40B4-BE49-F238E27FC236}">
                <a16:creationId xmlns:a16="http://schemas.microsoft.com/office/drawing/2014/main" id="{682780A9-9E90-4719-B76D-B2AA3F9E675C}"/>
              </a:ext>
            </a:extLst>
          </p:cNvPr>
          <p:cNvSpPr/>
          <p:nvPr/>
        </p:nvSpPr>
        <p:spPr>
          <a:xfrm>
            <a:off x="2722398" y="1220082"/>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世帯主カナ氏名</a:t>
            </a:r>
          </a:p>
        </p:txBody>
      </p:sp>
      <p:sp>
        <p:nvSpPr>
          <p:cNvPr id="23" name="正方形/長方形 22">
            <a:extLst>
              <a:ext uri="{FF2B5EF4-FFF2-40B4-BE49-F238E27FC236}">
                <a16:creationId xmlns:a16="http://schemas.microsoft.com/office/drawing/2014/main" id="{FCF296EA-395B-4D31-BC22-BCEE21B3735D}"/>
              </a:ext>
            </a:extLst>
          </p:cNvPr>
          <p:cNvSpPr/>
          <p:nvPr/>
        </p:nvSpPr>
        <p:spPr>
          <a:xfrm>
            <a:off x="2722398" y="1437194"/>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世帯主氏名</a:t>
            </a:r>
          </a:p>
        </p:txBody>
      </p:sp>
      <p:sp>
        <p:nvSpPr>
          <p:cNvPr id="24" name="正方形/長方形 23">
            <a:extLst>
              <a:ext uri="{FF2B5EF4-FFF2-40B4-BE49-F238E27FC236}">
                <a16:creationId xmlns:a16="http://schemas.microsoft.com/office/drawing/2014/main" id="{EF03207A-30A6-4295-A3D2-4C23B3967394}"/>
              </a:ext>
            </a:extLst>
          </p:cNvPr>
          <p:cNvSpPr/>
          <p:nvPr/>
        </p:nvSpPr>
        <p:spPr>
          <a:xfrm>
            <a:off x="4210050" y="1214516"/>
            <a:ext cx="52569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500" dirty="0">
                <a:solidFill>
                  <a:schemeClr val="tx1"/>
                </a:solidFill>
                <a:latin typeface="ＭＳ Ｐゴシック" panose="020B0600070205080204" pitchFamily="50" charset="-128"/>
                <a:ea typeface="ＭＳ Ｐゴシック" panose="020B0600070205080204" pitchFamily="50" charset="-128"/>
              </a:rPr>
              <a:t>世帯主旧姓カナ</a:t>
            </a:r>
          </a:p>
        </p:txBody>
      </p:sp>
      <p:sp>
        <p:nvSpPr>
          <p:cNvPr id="25" name="正方形/長方形 24">
            <a:extLst>
              <a:ext uri="{FF2B5EF4-FFF2-40B4-BE49-F238E27FC236}">
                <a16:creationId xmlns:a16="http://schemas.microsoft.com/office/drawing/2014/main" id="{E5C3053B-ED8A-4E4E-BCE1-D24D23BBBA7A}"/>
              </a:ext>
            </a:extLst>
          </p:cNvPr>
          <p:cNvSpPr/>
          <p:nvPr/>
        </p:nvSpPr>
        <p:spPr>
          <a:xfrm>
            <a:off x="4210050" y="1430850"/>
            <a:ext cx="52569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700" dirty="0">
                <a:solidFill>
                  <a:schemeClr val="tx1"/>
                </a:solidFill>
                <a:latin typeface="ＭＳ Ｐゴシック" panose="020B0600070205080204" pitchFamily="50" charset="-128"/>
                <a:ea typeface="ＭＳ Ｐゴシック" panose="020B0600070205080204" pitchFamily="50" charset="-128"/>
              </a:rPr>
              <a:t>世帯主旧姓</a:t>
            </a:r>
          </a:p>
        </p:txBody>
      </p:sp>
      <p:sp>
        <p:nvSpPr>
          <p:cNvPr id="26" name="正方形/長方形 25">
            <a:extLst>
              <a:ext uri="{FF2B5EF4-FFF2-40B4-BE49-F238E27FC236}">
                <a16:creationId xmlns:a16="http://schemas.microsoft.com/office/drawing/2014/main" id="{1459ECE8-7B00-475B-A90F-FD4A93B4D643}"/>
              </a:ext>
            </a:extLst>
          </p:cNvPr>
          <p:cNvSpPr/>
          <p:nvPr/>
        </p:nvSpPr>
        <p:spPr>
          <a:xfrm>
            <a:off x="5624512" y="1194359"/>
            <a:ext cx="290513"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性別</a:t>
            </a:r>
          </a:p>
        </p:txBody>
      </p:sp>
      <p:sp>
        <p:nvSpPr>
          <p:cNvPr id="29" name="正方形/長方形 28">
            <a:extLst>
              <a:ext uri="{FF2B5EF4-FFF2-40B4-BE49-F238E27FC236}">
                <a16:creationId xmlns:a16="http://schemas.microsoft.com/office/drawing/2014/main" id="{22873654-6E2F-4BCB-B683-AB21369EDBD3}"/>
              </a:ext>
            </a:extLst>
          </p:cNvPr>
          <p:cNvSpPr/>
          <p:nvPr/>
        </p:nvSpPr>
        <p:spPr>
          <a:xfrm>
            <a:off x="5624512" y="1430850"/>
            <a:ext cx="52569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生年月日</a:t>
            </a:r>
          </a:p>
        </p:txBody>
      </p:sp>
      <p:sp>
        <p:nvSpPr>
          <p:cNvPr id="30" name="正方形/長方形 29">
            <a:extLst>
              <a:ext uri="{FF2B5EF4-FFF2-40B4-BE49-F238E27FC236}">
                <a16:creationId xmlns:a16="http://schemas.microsoft.com/office/drawing/2014/main" id="{C0C292A5-56FC-4471-BF15-5ABB95ABAB61}"/>
              </a:ext>
            </a:extLst>
          </p:cNvPr>
          <p:cNvSpPr/>
          <p:nvPr/>
        </p:nvSpPr>
        <p:spPr>
          <a:xfrm>
            <a:off x="2722398" y="2380112"/>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世帯員カナ氏名</a:t>
            </a:r>
          </a:p>
        </p:txBody>
      </p:sp>
      <p:sp>
        <p:nvSpPr>
          <p:cNvPr id="31" name="正方形/長方形 30">
            <a:extLst>
              <a:ext uri="{FF2B5EF4-FFF2-40B4-BE49-F238E27FC236}">
                <a16:creationId xmlns:a16="http://schemas.microsoft.com/office/drawing/2014/main" id="{F9B9475B-076E-43F9-B80A-8D53E2D97CE4}"/>
              </a:ext>
            </a:extLst>
          </p:cNvPr>
          <p:cNvSpPr/>
          <p:nvPr/>
        </p:nvSpPr>
        <p:spPr>
          <a:xfrm>
            <a:off x="2722398" y="2597224"/>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世帯員氏名</a:t>
            </a:r>
          </a:p>
        </p:txBody>
      </p:sp>
      <p:sp>
        <p:nvSpPr>
          <p:cNvPr id="32" name="正方形/長方形 31">
            <a:extLst>
              <a:ext uri="{FF2B5EF4-FFF2-40B4-BE49-F238E27FC236}">
                <a16:creationId xmlns:a16="http://schemas.microsoft.com/office/drawing/2014/main" id="{926C75FB-D286-4B36-A552-70A183458C65}"/>
              </a:ext>
            </a:extLst>
          </p:cNvPr>
          <p:cNvSpPr/>
          <p:nvPr/>
        </p:nvSpPr>
        <p:spPr>
          <a:xfrm>
            <a:off x="4210050" y="2374546"/>
            <a:ext cx="52569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500" dirty="0">
                <a:solidFill>
                  <a:schemeClr val="tx1"/>
                </a:solidFill>
                <a:latin typeface="ＭＳ Ｐゴシック" panose="020B0600070205080204" pitchFamily="50" charset="-128"/>
                <a:ea typeface="ＭＳ Ｐゴシック" panose="020B0600070205080204" pitchFamily="50" charset="-128"/>
              </a:rPr>
              <a:t>世帯員旧姓カナ</a:t>
            </a:r>
          </a:p>
        </p:txBody>
      </p:sp>
      <p:sp>
        <p:nvSpPr>
          <p:cNvPr id="33" name="正方形/長方形 32">
            <a:extLst>
              <a:ext uri="{FF2B5EF4-FFF2-40B4-BE49-F238E27FC236}">
                <a16:creationId xmlns:a16="http://schemas.microsoft.com/office/drawing/2014/main" id="{AAD1D785-400A-47F0-87DF-A81CB2C3C663}"/>
              </a:ext>
            </a:extLst>
          </p:cNvPr>
          <p:cNvSpPr/>
          <p:nvPr/>
        </p:nvSpPr>
        <p:spPr>
          <a:xfrm>
            <a:off x="4210050" y="2590880"/>
            <a:ext cx="52569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700" dirty="0">
                <a:solidFill>
                  <a:schemeClr val="tx1"/>
                </a:solidFill>
                <a:latin typeface="ＭＳ Ｐゴシック" panose="020B0600070205080204" pitchFamily="50" charset="-128"/>
                <a:ea typeface="ＭＳ Ｐゴシック" panose="020B0600070205080204" pitchFamily="50" charset="-128"/>
              </a:rPr>
              <a:t>世帯員旧姓</a:t>
            </a:r>
          </a:p>
        </p:txBody>
      </p:sp>
      <p:sp>
        <p:nvSpPr>
          <p:cNvPr id="34" name="正方形/長方形 33">
            <a:extLst>
              <a:ext uri="{FF2B5EF4-FFF2-40B4-BE49-F238E27FC236}">
                <a16:creationId xmlns:a16="http://schemas.microsoft.com/office/drawing/2014/main" id="{2B851C7B-B2ED-40FD-A18B-D6217AA7F17B}"/>
              </a:ext>
            </a:extLst>
          </p:cNvPr>
          <p:cNvSpPr/>
          <p:nvPr/>
        </p:nvSpPr>
        <p:spPr>
          <a:xfrm>
            <a:off x="5576888" y="2374717"/>
            <a:ext cx="63341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世帯員性別</a:t>
            </a:r>
          </a:p>
        </p:txBody>
      </p:sp>
      <p:sp>
        <p:nvSpPr>
          <p:cNvPr id="35" name="正方形/長方形 34">
            <a:extLst>
              <a:ext uri="{FF2B5EF4-FFF2-40B4-BE49-F238E27FC236}">
                <a16:creationId xmlns:a16="http://schemas.microsoft.com/office/drawing/2014/main" id="{8B6B2AF0-D131-4C01-A1CC-76A9B82A0312}"/>
              </a:ext>
            </a:extLst>
          </p:cNvPr>
          <p:cNvSpPr/>
          <p:nvPr/>
        </p:nvSpPr>
        <p:spPr>
          <a:xfrm>
            <a:off x="5576887" y="2590880"/>
            <a:ext cx="633411"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600" dirty="0">
                <a:solidFill>
                  <a:schemeClr val="tx1"/>
                </a:solidFill>
                <a:latin typeface="ＭＳ Ｐゴシック" panose="020B0600070205080204" pitchFamily="50" charset="-128"/>
                <a:ea typeface="ＭＳ Ｐゴシック" panose="020B0600070205080204" pitchFamily="50" charset="-128"/>
              </a:rPr>
              <a:t>世帯員生年月日</a:t>
            </a:r>
          </a:p>
        </p:txBody>
      </p:sp>
      <p:sp>
        <p:nvSpPr>
          <p:cNvPr id="36" name="正方形/長方形 35">
            <a:extLst>
              <a:ext uri="{FF2B5EF4-FFF2-40B4-BE49-F238E27FC236}">
                <a16:creationId xmlns:a16="http://schemas.microsoft.com/office/drawing/2014/main" id="{D0FDD197-3E2C-4A7B-90E6-B87E8356B2DF}"/>
              </a:ext>
            </a:extLst>
          </p:cNvPr>
          <p:cNvSpPr/>
          <p:nvPr/>
        </p:nvSpPr>
        <p:spPr>
          <a:xfrm>
            <a:off x="786242" y="5537099"/>
            <a:ext cx="531973"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名義人名</a:t>
            </a:r>
          </a:p>
        </p:txBody>
      </p:sp>
      <p:sp>
        <p:nvSpPr>
          <p:cNvPr id="37" name="正方形/長方形 36">
            <a:extLst>
              <a:ext uri="{FF2B5EF4-FFF2-40B4-BE49-F238E27FC236}">
                <a16:creationId xmlns:a16="http://schemas.microsoft.com/office/drawing/2014/main" id="{0ED87B79-4D40-4EDF-9BA3-C1E7ED1C608F}"/>
              </a:ext>
            </a:extLst>
          </p:cNvPr>
          <p:cNvSpPr/>
          <p:nvPr/>
        </p:nvSpPr>
        <p:spPr>
          <a:xfrm>
            <a:off x="1709739" y="5537099"/>
            <a:ext cx="30956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店番</a:t>
            </a:r>
          </a:p>
        </p:txBody>
      </p:sp>
      <p:sp>
        <p:nvSpPr>
          <p:cNvPr id="38" name="正方形/長方形 37">
            <a:extLst>
              <a:ext uri="{FF2B5EF4-FFF2-40B4-BE49-F238E27FC236}">
                <a16:creationId xmlns:a16="http://schemas.microsoft.com/office/drawing/2014/main" id="{3DA4AE66-DD70-4762-9BE7-3F72C0138E82}"/>
              </a:ext>
            </a:extLst>
          </p:cNvPr>
          <p:cNvSpPr/>
          <p:nvPr/>
        </p:nvSpPr>
        <p:spPr>
          <a:xfrm>
            <a:off x="2567617" y="5532233"/>
            <a:ext cx="30956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店名</a:t>
            </a:r>
          </a:p>
        </p:txBody>
      </p:sp>
      <p:sp>
        <p:nvSpPr>
          <p:cNvPr id="39" name="正方形/長方形 38">
            <a:extLst>
              <a:ext uri="{FF2B5EF4-FFF2-40B4-BE49-F238E27FC236}">
                <a16:creationId xmlns:a16="http://schemas.microsoft.com/office/drawing/2014/main" id="{B41ACEF4-5F2E-4175-88DD-C7D44BC2F0DA}"/>
              </a:ext>
            </a:extLst>
          </p:cNvPr>
          <p:cNvSpPr/>
          <p:nvPr/>
        </p:nvSpPr>
        <p:spPr>
          <a:xfrm>
            <a:off x="4977242" y="5467939"/>
            <a:ext cx="1199687"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口座番号</a:t>
            </a:r>
          </a:p>
        </p:txBody>
      </p:sp>
      <p:sp>
        <p:nvSpPr>
          <p:cNvPr id="40" name="正方形/長方形 39">
            <a:extLst>
              <a:ext uri="{FF2B5EF4-FFF2-40B4-BE49-F238E27FC236}">
                <a16:creationId xmlns:a16="http://schemas.microsoft.com/office/drawing/2014/main" id="{B3D0B795-6327-4E76-BE10-EB641E2AB225}"/>
              </a:ext>
            </a:extLst>
          </p:cNvPr>
          <p:cNvSpPr/>
          <p:nvPr/>
        </p:nvSpPr>
        <p:spPr>
          <a:xfrm>
            <a:off x="3865466" y="5499162"/>
            <a:ext cx="30956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科目</a:t>
            </a:r>
          </a:p>
        </p:txBody>
      </p:sp>
      <p:sp>
        <p:nvSpPr>
          <p:cNvPr id="2" name="正方形/長方形 1">
            <a:extLst>
              <a:ext uri="{FF2B5EF4-FFF2-40B4-BE49-F238E27FC236}">
                <a16:creationId xmlns:a16="http://schemas.microsoft.com/office/drawing/2014/main" id="{5448A464-6786-51DD-024F-546C75D77BCA}"/>
              </a:ext>
            </a:extLst>
          </p:cNvPr>
          <p:cNvSpPr/>
          <p:nvPr/>
        </p:nvSpPr>
        <p:spPr>
          <a:xfrm>
            <a:off x="742666" y="8116074"/>
            <a:ext cx="30956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rgbClr val="0070C0"/>
                </a:solidFill>
                <a:latin typeface="ＭＳ Ｐゴシック" panose="020B0600070205080204" pitchFamily="50" charset="-128"/>
                <a:ea typeface="ＭＳ Ｐゴシック" panose="020B0600070205080204" pitchFamily="50" charset="-128"/>
              </a:rPr>
              <a:t>備考</a:t>
            </a:r>
          </a:p>
        </p:txBody>
      </p:sp>
    </p:spTree>
    <p:extLst>
      <p:ext uri="{BB962C8B-B14F-4D97-AF65-F5344CB8AC3E}">
        <p14:creationId xmlns:p14="http://schemas.microsoft.com/office/powerpoint/2010/main" val="4023780756"/>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459</TotalTime>
  <Words>950</Words>
  <Application>Microsoft Office PowerPoint</Application>
  <PresentationFormat>A4 210 x 297 mm</PresentationFormat>
  <Paragraphs>245</Paragraphs>
  <Slides>2</Slides>
  <Notes>0</Notes>
  <HiddenSlides>0</HiddenSlides>
  <MMClips>0</MMClips>
  <ScaleCrop>false</ScaleCrop>
  <HeadingPairs>
    <vt:vector size="8" baseType="variant">
      <vt:variant>
        <vt:lpstr>使用されているフォント</vt:lpstr>
      </vt:variant>
      <vt:variant>
        <vt:i4>5</vt:i4>
      </vt:variant>
      <vt:variant>
        <vt:lpstr>テーマ</vt:lpstr>
      </vt:variant>
      <vt:variant>
        <vt:i4>1</vt:i4>
      </vt:variant>
      <vt:variant>
        <vt:lpstr>埋め込まれた OLE サーバー</vt:lpstr>
      </vt:variant>
      <vt:variant>
        <vt:i4>1</vt:i4>
      </vt:variant>
      <vt:variant>
        <vt:lpstr>スライド タイトル</vt:lpstr>
      </vt:variant>
      <vt:variant>
        <vt:i4>2</vt:i4>
      </vt:variant>
    </vt:vector>
  </HeadingPairs>
  <TitlesOfParts>
    <vt:vector size="9" baseType="lpstr">
      <vt:lpstr>ＭＳ Ｐゴシック</vt:lpstr>
      <vt:lpstr>Arial</vt:lpstr>
      <vt:lpstr>Calibri</vt:lpstr>
      <vt:lpstr>Calibri Light</vt:lpstr>
      <vt:lpstr>Times New Roman</vt:lpstr>
      <vt:lpstr>Office テーマ</vt:lpstr>
      <vt:lpstr>think-cell スライド</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Hayakawa, Minami</dc:creator>
  <cp:lastModifiedBy>Okano, Takumi (JP - AB 岡野 匠)</cp:lastModifiedBy>
  <cp:revision>96</cp:revision>
  <dcterms:created xsi:type="dcterms:W3CDTF">2022-01-20T04:34:58Z</dcterms:created>
  <dcterms:modified xsi:type="dcterms:W3CDTF">2023-03-10T00:38:52Z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2022-04-22T02:11:12Z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da13d3b2-bb9b-402e-a3e7-85643c2bce66</vt:lpwstr>
  </property>
  <property fmtid="{D5CDD505-2E9C-101B-9397-08002B2CF9AE}" pid="15" name="MSIP_Label_436fffe2-e74d-4f21-833f-6f054a10cb50_ContentBits">
    <vt:lpwstr>0</vt:lpwstr>
  </property>
</Properties>
</file>

<file path=docProps/thumbnail.jpeg>
</file>