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219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E8BD2F7-EEF2-4078-4D2B-46B167FD3443}"/>
              </a:ext>
            </a:extLst>
          </p:cNvPr>
          <p:cNvSpPr/>
          <p:nvPr/>
        </p:nvSpPr>
        <p:spPr>
          <a:xfrm>
            <a:off x="4815778" y="2448238"/>
            <a:ext cx="1295563" cy="118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生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Rectangle 109">
            <a:extLst>
              <a:ext uri="{FF2B5EF4-FFF2-40B4-BE49-F238E27FC236}">
                <a16:creationId xmlns:a16="http://schemas.microsoft.com/office/drawing/2014/main" id="{75C90669-0D0D-560F-1914-61F96BB71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5" y="5227654"/>
            <a:ext cx="5372450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「特定医療費負担減額相当」であるため、負担上限月額を　　　　　　　　　　　円に減額することにより、保護を要しないため。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Rectangle 109">
            <a:extLst>
              <a:ext uri="{FF2B5EF4-FFF2-40B4-BE49-F238E27FC236}">
                <a16:creationId xmlns:a16="http://schemas.microsoft.com/office/drawing/2014/main" id="{89C7E368-2FE9-A399-FF45-C1F7F95BD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968148"/>
            <a:ext cx="5760000" cy="40780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8413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上記の者及びその世帯員は、世帯の収入が最低生活費を上回るため、生活保護が　　　　　　　　　　　　となりました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が、　　　　　　　　　　　　　　　　　　　　及び保護を要しない理由は、下記のとおりであることを証明します。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841000" y="8783456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427BC64-04F2-495F-92FE-D896FCB3C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888544"/>
            <a:ext cx="5759748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境界層該当証明書</a:t>
            </a:r>
            <a:endParaRPr lang="en-US" altLang="ja-JP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fontAlgn="ctr"/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（指定難病の患者に係る特定医療費</a:t>
            </a:r>
            <a:r>
              <a:rPr lang="en-US" altLang="ja-JP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lang="ja-JP" altLang="en-US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0D0B956-09A0-47A3-9F5F-936E01F81962}"/>
              </a:ext>
            </a:extLst>
          </p:cNvPr>
          <p:cNvSpPr/>
          <p:nvPr/>
        </p:nvSpPr>
        <p:spPr>
          <a:xfrm>
            <a:off x="5790795" y="5374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FA8CDDB-C41A-4A79-A029-DF326A32585F}"/>
              </a:ext>
            </a:extLst>
          </p:cNvPr>
          <p:cNvSpPr/>
          <p:nvPr/>
        </p:nvSpPr>
        <p:spPr>
          <a:xfrm>
            <a:off x="4955381" y="2443353"/>
            <a:ext cx="11977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境界層該当者生年月日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C249464-DA17-4775-AF0C-28E2759D08A2}"/>
              </a:ext>
            </a:extLst>
          </p:cNvPr>
          <p:cNvSpPr/>
          <p:nvPr/>
        </p:nvSpPr>
        <p:spPr>
          <a:xfrm>
            <a:off x="4109511" y="89442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D8C1B5C-2E98-47AB-9EF1-89798C948895}"/>
              </a:ext>
            </a:extLst>
          </p:cNvPr>
          <p:cNvSpPr/>
          <p:nvPr/>
        </p:nvSpPr>
        <p:spPr>
          <a:xfrm>
            <a:off x="5014990" y="894427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59B09F7-69A7-4BB2-B40A-ADC408828A9B}"/>
              </a:ext>
            </a:extLst>
          </p:cNvPr>
          <p:cNvSpPr/>
          <p:nvPr/>
        </p:nvSpPr>
        <p:spPr>
          <a:xfrm>
            <a:off x="4109511" y="8489018"/>
            <a:ext cx="612000" cy="1851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BD9F071-BFBC-4DA1-B34C-5CCB8A64D2D1}"/>
              </a:ext>
            </a:extLst>
          </p:cNvPr>
          <p:cNvSpPr/>
          <p:nvPr/>
        </p:nvSpPr>
        <p:spPr>
          <a:xfrm>
            <a:off x="5014990" y="912286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22B2399-EDA3-4537-A4B7-0A035A42ECC7}"/>
              </a:ext>
            </a:extLst>
          </p:cNvPr>
          <p:cNvSpPr/>
          <p:nvPr/>
        </p:nvSpPr>
        <p:spPr>
          <a:xfrm>
            <a:off x="2251618" y="1947524"/>
            <a:ext cx="103133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FA90CD4-F58B-4C9B-92B0-642A48B52DA8}"/>
              </a:ext>
            </a:extLst>
          </p:cNvPr>
          <p:cNvSpPr/>
          <p:nvPr/>
        </p:nvSpPr>
        <p:spPr>
          <a:xfrm>
            <a:off x="2251617" y="2432848"/>
            <a:ext cx="1031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2D0F41-16AF-4D47-B798-0918E8D32C6B}"/>
              </a:ext>
            </a:extLst>
          </p:cNvPr>
          <p:cNvSpPr/>
          <p:nvPr/>
        </p:nvSpPr>
        <p:spPr>
          <a:xfrm>
            <a:off x="2480218" y="4403470"/>
            <a:ext cx="73542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56769E1-733E-4E85-AA99-694B51082160}"/>
              </a:ext>
            </a:extLst>
          </p:cNvPr>
          <p:cNvSpPr/>
          <p:nvPr/>
        </p:nvSpPr>
        <p:spPr>
          <a:xfrm>
            <a:off x="3779717" y="5285299"/>
            <a:ext cx="6357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負担上限額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E3DB527-CCA9-4596-A802-95A54F2A2E6A}"/>
              </a:ext>
            </a:extLst>
          </p:cNvPr>
          <p:cNvSpPr/>
          <p:nvPr/>
        </p:nvSpPr>
        <p:spPr>
          <a:xfrm>
            <a:off x="4782102" y="3043462"/>
            <a:ext cx="8078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2237738-7249-4319-A34A-E2FEF82275DF}"/>
              </a:ext>
            </a:extLst>
          </p:cNvPr>
          <p:cNvSpPr/>
          <p:nvPr/>
        </p:nvSpPr>
        <p:spPr>
          <a:xfrm>
            <a:off x="898045" y="3199633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6A8562D-0FCA-4E90-BF01-5E96BF3EBE60}"/>
              </a:ext>
            </a:extLst>
          </p:cNvPr>
          <p:cNvSpPr/>
          <p:nvPr/>
        </p:nvSpPr>
        <p:spPr>
          <a:xfrm>
            <a:off x="898045" y="4403470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0EBB97E-850F-6487-4DD8-C4F9F5BE8037}"/>
              </a:ext>
            </a:extLst>
          </p:cNvPr>
          <p:cNvSpPr/>
          <p:nvPr/>
        </p:nvSpPr>
        <p:spPr>
          <a:xfrm>
            <a:off x="1790699" y="1947524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BC98C64-FF2A-EC30-6987-26EA0159F3E3}"/>
              </a:ext>
            </a:extLst>
          </p:cNvPr>
          <p:cNvSpPr/>
          <p:nvPr/>
        </p:nvSpPr>
        <p:spPr>
          <a:xfrm>
            <a:off x="1790699" y="2443353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0" name="Rectangle 109">
            <a:extLst>
              <a:ext uri="{FF2B5EF4-FFF2-40B4-BE49-F238E27FC236}">
                <a16:creationId xmlns:a16="http://schemas.microsoft.com/office/drawing/2014/main" id="{D75A313F-3910-33BC-CF7A-4C41FAA71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352348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</a:t>
            </a:r>
          </a:p>
        </p:txBody>
      </p:sp>
      <p:sp>
        <p:nvSpPr>
          <p:cNvPr id="11" name="Rectangle 109">
            <a:extLst>
              <a:ext uri="{FF2B5EF4-FFF2-40B4-BE49-F238E27FC236}">
                <a16:creationId xmlns:a16="http://schemas.microsoft.com/office/drawing/2014/main" id="{86FA8776-D746-F463-1D72-906488117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820955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保護を要しない理由　　　　　　　　　</a:t>
            </a:r>
          </a:p>
        </p:txBody>
      </p:sp>
      <p:sp>
        <p:nvSpPr>
          <p:cNvPr id="12" name="Rectangle 109">
            <a:extLst>
              <a:ext uri="{FF2B5EF4-FFF2-40B4-BE49-F238E27FC236}">
                <a16:creationId xmlns:a16="http://schemas.microsoft.com/office/drawing/2014/main" id="{0A463CC3-A8D9-568A-71C0-864FE5156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318" y="504762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特定医療の負担上限月額の減額を要する場合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860F24-89C5-8445-6B69-770952B0D5E2}"/>
              </a:ext>
            </a:extLst>
          </p:cNvPr>
          <p:cNvSpPr/>
          <p:nvPr/>
        </p:nvSpPr>
        <p:spPr>
          <a:xfrm>
            <a:off x="726595" y="5801717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4A73B3B-AD8C-F294-A01D-08FADBD0CE81}"/>
              </a:ext>
            </a:extLst>
          </p:cNvPr>
          <p:cNvSpPr/>
          <p:nvPr/>
        </p:nvSpPr>
        <p:spPr>
          <a:xfrm>
            <a:off x="726595" y="6409862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F4ECE897-F702-29B7-C66B-35DB3808B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63557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</a:p>
        </p:txBody>
      </p:sp>
    </p:spTree>
    <p:extLst>
      <p:ext uri="{BB962C8B-B14F-4D97-AF65-F5344CB8AC3E}">
        <p14:creationId xmlns:p14="http://schemas.microsoft.com/office/powerpoint/2010/main" val="8662460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1112</TotalTime>
  <Words>164</Words>
  <Application>Microsoft Office PowerPoint</Application>
  <PresentationFormat>A4 210 x 297 mm</PresentationFormat>
  <Paragraphs>28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94</cp:revision>
  <dcterms:created xsi:type="dcterms:W3CDTF">2022-01-20T04:34:58Z</dcterms:created>
  <dcterms:modified xsi:type="dcterms:W3CDTF">2023-03-13T01:48:39Z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