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tags/tag1.xml" ContentType="application/vnd.openxmlformats-officedocument.presentationml.tags+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ags/tag2.xml" ContentType="application/vnd.openxmlformats-officedocument.presentationml.tags+xml"/>
  <Override PartName="/ppt/tags/tag3.xml" ContentType="application/vnd.openxmlformats-officedocument.presentationml.tags+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66" r:id="rId2"/>
  </p:sldIdLst>
  <p:sldSz cx="6858000" cy="9906000" type="A4"/>
  <p:notesSz cx="6858000" cy="9144000"/>
  <p:custDataLst>
    <p:tags r:id="rId3"/>
  </p:custDataLst>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120" userDrawn="1">
          <p15:clr>
            <a:srgbClr val="A4A3A4"/>
          </p15:clr>
        </p15:guide>
        <p15:guide id="2" pos="1094"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川久保 俊介(kawakubo-shunsuke)" initials="川久保" lastIdx="1" clrIdx="0">
    <p:extLst>
      <p:ext uri="{19B8F6BF-5375-455C-9EA6-DF929625EA0E}">
        <p15:presenceInfo xmlns:p15="http://schemas.microsoft.com/office/powerpoint/2012/main" userId="S-1-5-21-4175116151-3849908774-3845857867-357649" providerId="AD"/>
      </p:ext>
    </p:extLst>
  </p:cmAuthor>
  <p:cmAuthor id="2" name="西田 章恵(nishida-akie.jj1)" initials="西田" lastIdx="4" clrIdx="1">
    <p:extLst>
      <p:ext uri="{19B8F6BF-5375-455C-9EA6-DF929625EA0E}">
        <p15:presenceInfo xmlns:p15="http://schemas.microsoft.com/office/powerpoint/2012/main" userId="S-1-5-21-4175116151-3849908774-3845857867-619503" providerId="AD"/>
      </p:ext>
    </p:extLst>
  </p:cmAuthor>
  <p:cmAuthor id="3" name="Okano, Takumi (JP - AB 岡野 匠)" initials="OT(A岡匠" lastIdx="4" clrIdx="2">
    <p:extLst>
      <p:ext uri="{19B8F6BF-5375-455C-9EA6-DF929625EA0E}">
        <p15:presenceInfo xmlns:p15="http://schemas.microsoft.com/office/powerpoint/2012/main" userId="S::takokano@abeam.com::5e6993cd-c762-4216-9694-73f272f7dbd8" providerId="AD"/>
      </p:ext>
    </p:extLst>
  </p:cmAuthor>
  <p:cmAuthor id="4" name="Yoshida, Takafumi (JP - AB 吉田 隆史)" initials="YT(A吉隆" lastIdx="1" clrIdx="3">
    <p:extLst>
      <p:ext uri="{19B8F6BF-5375-455C-9EA6-DF929625EA0E}">
        <p15:presenceInfo xmlns:p15="http://schemas.microsoft.com/office/powerpoint/2012/main" userId="S::takafyoshida@abeam.com::1cdac1c6-f6e6-45f3-9c4d-db69efc75032"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0606" autoAdjust="0"/>
    <p:restoredTop sz="94660"/>
  </p:normalViewPr>
  <p:slideViewPr>
    <p:cSldViewPr snapToGrid="0" showGuides="1">
      <p:cViewPr varScale="1">
        <p:scale>
          <a:sx n="73" d="100"/>
          <a:sy n="73" d="100"/>
        </p:scale>
        <p:origin x="3510" y="60"/>
      </p:cViewPr>
      <p:guideLst>
        <p:guide orient="horz" pos="3120"/>
        <p:guide pos="1094"/>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tags" Target="tags/tag1.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commentAuthors" Target="commentAuthor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14350" y="1621191"/>
            <a:ext cx="5829300" cy="3448756"/>
          </a:xfrm>
        </p:spPr>
        <p:txBody>
          <a:bodyPr anchor="b"/>
          <a:lstStyle>
            <a:lvl1pPr algn="ctr">
              <a:defRPr sz="4500"/>
            </a:lvl1pPr>
          </a:lstStyle>
          <a:p>
            <a:r>
              <a:rPr lang="ja-JP" altLang="en-US"/>
              <a:t>マスター タイトルの書式設定</a:t>
            </a:r>
            <a:endParaRPr lang="en-US" dirty="0"/>
          </a:p>
        </p:txBody>
      </p:sp>
      <p:sp>
        <p:nvSpPr>
          <p:cNvPr id="3" name="Subtitle 2"/>
          <p:cNvSpPr>
            <a:spLocks noGrp="1"/>
          </p:cNvSpPr>
          <p:nvPr>
            <p:ph type="subTitle" idx="1"/>
          </p:nvPr>
        </p:nvSpPr>
        <p:spPr>
          <a:xfrm>
            <a:off x="857250" y="5202944"/>
            <a:ext cx="5143500" cy="2391656"/>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878546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0231536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07757" y="527403"/>
            <a:ext cx="1478756" cy="8394877"/>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471488" y="527403"/>
            <a:ext cx="4350544" cy="8394877"/>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22910201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417232641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467916" y="2469624"/>
            <a:ext cx="5915025" cy="4120620"/>
          </a:xfrm>
        </p:spPr>
        <p:txBody>
          <a:bodyPr anchor="b"/>
          <a:lstStyle>
            <a:lvl1pPr>
              <a:defRPr sz="45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467916" y="6629226"/>
            <a:ext cx="5915025" cy="2166937"/>
          </a:xfrm>
        </p:spPr>
        <p:txBody>
          <a:bodyPr/>
          <a:lstStyle>
            <a:lvl1pPr marL="0" indent="0">
              <a:buNone/>
              <a:defRPr sz="1800">
                <a:solidFill>
                  <a:schemeClr val="tx1"/>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365974566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471488"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471863"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11816790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472381" y="527405"/>
            <a:ext cx="5915025" cy="1914702"/>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2381" y="2428347"/>
            <a:ext cx="2901255"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4" name="Content Placeholder 3"/>
          <p:cNvSpPr>
            <a:spLocks noGrp="1"/>
          </p:cNvSpPr>
          <p:nvPr>
            <p:ph sz="half" idx="2"/>
          </p:nvPr>
        </p:nvSpPr>
        <p:spPr>
          <a:xfrm>
            <a:off x="472381" y="3618442"/>
            <a:ext cx="2901255"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471863" y="2428347"/>
            <a:ext cx="2915543"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6" name="Content Placeholder 5"/>
          <p:cNvSpPr>
            <a:spLocks noGrp="1"/>
          </p:cNvSpPr>
          <p:nvPr>
            <p:ph sz="quarter" idx="4"/>
          </p:nvPr>
        </p:nvSpPr>
        <p:spPr>
          <a:xfrm>
            <a:off x="3471863" y="3618442"/>
            <a:ext cx="2915543"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75008056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64957069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65161237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Content Placeholder 2"/>
          <p:cNvSpPr>
            <a:spLocks noGrp="1"/>
          </p:cNvSpPr>
          <p:nvPr>
            <p:ph idx="1"/>
          </p:nvPr>
        </p:nvSpPr>
        <p:spPr>
          <a:xfrm>
            <a:off x="2915543" y="1426283"/>
            <a:ext cx="3471863" cy="7039681"/>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57124308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2915543" y="1426283"/>
            <a:ext cx="3471863" cy="7039681"/>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71279542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ags" Target="../tags/tag2.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image" Target="../media/image1.emf"/><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oleObject" Target="../embeddings/oleObject1.bin"/></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aphicFrame>
        <p:nvGraphicFramePr>
          <p:cNvPr id="8" name="オブジェクト 7" hidden="1">
            <a:extLst>
              <a:ext uri="{FF2B5EF4-FFF2-40B4-BE49-F238E27FC236}">
                <a16:creationId xmlns:a16="http://schemas.microsoft.com/office/drawing/2014/main" id="{F2D9DD64-B90B-4D93-A656-59005640EDA7}"/>
              </a:ext>
            </a:extLst>
          </p:cNvPr>
          <p:cNvGraphicFramePr>
            <a:graphicFrameLocks noChangeAspect="1"/>
          </p:cNvGraphicFramePr>
          <p:nvPr userDrawn="1">
            <p:custDataLst>
              <p:tags r:id="rId13"/>
            </p:custDataLst>
            <p:extLst>
              <p:ext uri="{D42A27DB-BD31-4B8C-83A1-F6EECF244321}">
                <p14:modId xmlns:p14="http://schemas.microsoft.com/office/powerpoint/2010/main" val="2946036170"/>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14" imgW="353" imgH="318" progId="TCLayout.ActiveDocument.1">
                  <p:embed/>
                </p:oleObj>
              </mc:Choice>
              <mc:Fallback>
                <p:oleObj name="think-cell スライド" r:id="rId14" imgW="353" imgH="318" progId="TCLayout.ActiveDocument.1">
                  <p:embed/>
                  <p:pic>
                    <p:nvPicPr>
                      <p:cNvPr id="8" name="オブジェクト 7" hidden="1">
                        <a:extLst>
                          <a:ext uri="{FF2B5EF4-FFF2-40B4-BE49-F238E27FC236}">
                            <a16:creationId xmlns:a16="http://schemas.microsoft.com/office/drawing/2014/main" id="{F2D9DD64-B90B-4D93-A656-59005640EDA7}"/>
                          </a:ext>
                        </a:extLst>
                      </p:cNvPr>
                      <p:cNvPicPr/>
                      <p:nvPr/>
                    </p:nvPicPr>
                    <p:blipFill>
                      <a:blip r:embed="rId15"/>
                      <a:stretch>
                        <a:fillRect/>
                      </a:stretch>
                    </p:blipFill>
                    <p:spPr>
                      <a:xfrm>
                        <a:off x="1588" y="1588"/>
                        <a:ext cx="1588" cy="1588"/>
                      </a:xfrm>
                      <a:prstGeom prst="rect">
                        <a:avLst/>
                      </a:prstGeom>
                    </p:spPr>
                  </p:pic>
                </p:oleObj>
              </mc:Fallback>
            </mc:AlternateContent>
          </a:graphicData>
        </a:graphic>
      </p:graphicFrame>
      <p:sp>
        <p:nvSpPr>
          <p:cNvPr id="2" name="Title Placeholder 1"/>
          <p:cNvSpPr>
            <a:spLocks noGrp="1"/>
          </p:cNvSpPr>
          <p:nvPr>
            <p:ph type="title"/>
          </p:nvPr>
        </p:nvSpPr>
        <p:spPr>
          <a:xfrm>
            <a:off x="471488" y="527405"/>
            <a:ext cx="5915025" cy="1914702"/>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1488" y="2637014"/>
            <a:ext cx="5915025" cy="6285266"/>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471488" y="9181397"/>
            <a:ext cx="1543050" cy="527403"/>
          </a:xfrm>
          <a:prstGeom prst="rect">
            <a:avLst/>
          </a:prstGeom>
        </p:spPr>
        <p:txBody>
          <a:bodyPr vert="horz" lIns="91440" tIns="45720" rIns="91440" bIns="45720" rtlCol="0" anchor="ctr"/>
          <a:lstStyle>
            <a:lvl1pPr algn="l">
              <a:defRPr sz="900">
                <a:solidFill>
                  <a:schemeClr val="tx1">
                    <a:tint val="75000"/>
                  </a:schemeClr>
                </a:solidFill>
              </a:defRPr>
            </a:lvl1p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3"/>
          </p:nvPr>
        </p:nvSpPr>
        <p:spPr>
          <a:xfrm>
            <a:off x="2271713" y="9181397"/>
            <a:ext cx="2314575" cy="527403"/>
          </a:xfrm>
          <a:prstGeom prst="rect">
            <a:avLst/>
          </a:prstGeom>
        </p:spPr>
        <p:txBody>
          <a:bodyPr vert="horz" lIns="91440" tIns="45720" rIns="91440" bIns="45720" rtlCol="0" anchor="ctr"/>
          <a:lstStyle>
            <a:lvl1pPr algn="ctr">
              <a:defRPr sz="9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4843463" y="9181397"/>
            <a:ext cx="1543050" cy="527403"/>
          </a:xfrm>
          <a:prstGeom prst="rect">
            <a:avLst/>
          </a:prstGeom>
        </p:spPr>
        <p:txBody>
          <a:bodyPr vert="horz" lIns="91440" tIns="45720" rIns="91440" bIns="45720" rtlCol="0" anchor="ctr"/>
          <a:lstStyle>
            <a:lvl1pPr algn="r">
              <a:defRPr sz="900">
                <a:solidFill>
                  <a:schemeClr val="tx1">
                    <a:tint val="75000"/>
                  </a:schemeClr>
                </a:solidFill>
              </a:defRPr>
            </a:lvl1p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67690364"/>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685800" rtl="0" eaLnBrk="1" latinLnBrk="0" hangingPunct="1">
        <a:lnSpc>
          <a:spcPct val="90000"/>
        </a:lnSpc>
        <a:spcBef>
          <a:spcPct val="0"/>
        </a:spcBef>
        <a:buNone/>
        <a:defRPr kumimoji="1"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kumimoji="1"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kumimoji="1"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kumimoji="1"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9pPr>
    </p:bodyStyle>
    <p:otherStyle>
      <a:defPPr>
        <a:defRPr lang="en-US"/>
      </a:defPPr>
      <a:lvl1pPr marL="0" algn="l" defTabSz="685800" rtl="0" eaLnBrk="1" latinLnBrk="0" hangingPunct="1">
        <a:defRPr kumimoji="1" sz="1350" kern="1200">
          <a:solidFill>
            <a:schemeClr val="tx1"/>
          </a:solidFill>
          <a:latin typeface="+mn-lt"/>
          <a:ea typeface="+mn-ea"/>
          <a:cs typeface="+mn-cs"/>
        </a:defRPr>
      </a:lvl1pPr>
      <a:lvl2pPr marL="342900" algn="l" defTabSz="685800" rtl="0" eaLnBrk="1" latinLnBrk="0" hangingPunct="1">
        <a:defRPr kumimoji="1" sz="1350" kern="1200">
          <a:solidFill>
            <a:schemeClr val="tx1"/>
          </a:solidFill>
          <a:latin typeface="+mn-lt"/>
          <a:ea typeface="+mn-ea"/>
          <a:cs typeface="+mn-cs"/>
        </a:defRPr>
      </a:lvl2pPr>
      <a:lvl3pPr marL="685800" algn="l" defTabSz="685800" rtl="0" eaLnBrk="1" latinLnBrk="0" hangingPunct="1">
        <a:defRPr kumimoji="1" sz="1350" kern="1200">
          <a:solidFill>
            <a:schemeClr val="tx1"/>
          </a:solidFill>
          <a:latin typeface="+mn-lt"/>
          <a:ea typeface="+mn-ea"/>
          <a:cs typeface="+mn-cs"/>
        </a:defRPr>
      </a:lvl3pPr>
      <a:lvl4pPr marL="1028700" algn="l" defTabSz="685800" rtl="0" eaLnBrk="1" latinLnBrk="0" hangingPunct="1">
        <a:defRPr kumimoji="1" sz="1350" kern="1200">
          <a:solidFill>
            <a:schemeClr val="tx1"/>
          </a:solidFill>
          <a:latin typeface="+mn-lt"/>
          <a:ea typeface="+mn-ea"/>
          <a:cs typeface="+mn-cs"/>
        </a:defRPr>
      </a:lvl4pPr>
      <a:lvl5pPr marL="1371600" algn="l" defTabSz="685800" rtl="0" eaLnBrk="1" latinLnBrk="0" hangingPunct="1">
        <a:defRPr kumimoji="1" sz="1350" kern="1200">
          <a:solidFill>
            <a:schemeClr val="tx1"/>
          </a:solidFill>
          <a:latin typeface="+mn-lt"/>
          <a:ea typeface="+mn-ea"/>
          <a:cs typeface="+mn-cs"/>
        </a:defRPr>
      </a:lvl5pPr>
      <a:lvl6pPr marL="1714500" algn="l" defTabSz="685800" rtl="0" eaLnBrk="1" latinLnBrk="0" hangingPunct="1">
        <a:defRPr kumimoji="1" sz="1350" kern="1200">
          <a:solidFill>
            <a:schemeClr val="tx1"/>
          </a:solidFill>
          <a:latin typeface="+mn-lt"/>
          <a:ea typeface="+mn-ea"/>
          <a:cs typeface="+mn-cs"/>
        </a:defRPr>
      </a:lvl6pPr>
      <a:lvl7pPr marL="2057400" algn="l" defTabSz="685800" rtl="0" eaLnBrk="1" latinLnBrk="0" hangingPunct="1">
        <a:defRPr kumimoji="1" sz="1350" kern="1200">
          <a:solidFill>
            <a:schemeClr val="tx1"/>
          </a:solidFill>
          <a:latin typeface="+mn-lt"/>
          <a:ea typeface="+mn-ea"/>
          <a:cs typeface="+mn-cs"/>
        </a:defRPr>
      </a:lvl7pPr>
      <a:lvl8pPr marL="2400300" algn="l" defTabSz="685800" rtl="0" eaLnBrk="1" latinLnBrk="0" hangingPunct="1">
        <a:defRPr kumimoji="1" sz="1350" kern="1200">
          <a:solidFill>
            <a:schemeClr val="tx1"/>
          </a:solidFill>
          <a:latin typeface="+mn-lt"/>
          <a:ea typeface="+mn-ea"/>
          <a:cs typeface="+mn-cs"/>
        </a:defRPr>
      </a:lvl8pPr>
      <a:lvl9pPr marL="2743200" algn="l" defTabSz="685800" rtl="0" eaLnBrk="1" latinLnBrk="0" hangingPunct="1">
        <a:defRPr kumimoji="1"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Layout" Target="../slideLayouts/slideLayout7.xml"/><Relationship Id="rId1" Type="http://schemas.openxmlformats.org/officeDocument/2006/relationships/tags" Target="../tags/tag3.xml"/><Relationship Id="rId4" Type="http://schemas.openxmlformats.org/officeDocument/2006/relationships/image" Target="../media/image1.emf"/></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7" name="オブジェクト 36" hidden="1">
            <a:extLst>
              <a:ext uri="{FF2B5EF4-FFF2-40B4-BE49-F238E27FC236}">
                <a16:creationId xmlns:a16="http://schemas.microsoft.com/office/drawing/2014/main" id="{939B1ECE-4AE4-4AAA-9DD3-F7DC4BCE2D90}"/>
              </a:ext>
            </a:extLst>
          </p:cNvPr>
          <p:cNvGraphicFramePr>
            <a:graphicFrameLocks noChangeAspect="1"/>
          </p:cNvGraphicFramePr>
          <p:nvPr>
            <p:custDataLst>
              <p:tags r:id="rId1"/>
            </p:custData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53" imgH="318" progId="TCLayout.ActiveDocument.1">
                  <p:embed/>
                </p:oleObj>
              </mc:Choice>
              <mc:Fallback>
                <p:oleObj name="think-cell スライド" r:id="rId3" imgW="353" imgH="318" progId="TCLayout.ActiveDocument.1">
                  <p:embed/>
                  <p:pic>
                    <p:nvPicPr>
                      <p:cNvPr id="37" name="オブジェクト 36" hidden="1">
                        <a:extLst>
                          <a:ext uri="{FF2B5EF4-FFF2-40B4-BE49-F238E27FC236}">
                            <a16:creationId xmlns:a16="http://schemas.microsoft.com/office/drawing/2014/main" id="{939B1ECE-4AE4-4AAA-9DD3-F7DC4BCE2D90}"/>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sp>
        <p:nvSpPr>
          <p:cNvPr id="41" name="Rectangle 109">
            <a:extLst>
              <a:ext uri="{FF2B5EF4-FFF2-40B4-BE49-F238E27FC236}">
                <a16:creationId xmlns:a16="http://schemas.microsoft.com/office/drawing/2014/main" id="{964D1F19-BA8C-4282-BA8A-73E124FD408D}"/>
              </a:ext>
            </a:extLst>
          </p:cNvPr>
          <p:cNvSpPr>
            <a:spLocks noChangeArrowheads="1"/>
          </p:cNvSpPr>
          <p:nvPr/>
        </p:nvSpPr>
        <p:spPr bwMode="auto">
          <a:xfrm>
            <a:off x="549000" y="1350069"/>
            <a:ext cx="5760000" cy="26161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algn="ctr" defTabSz="914400" rtl="0" eaLnBrk="0" fontAlgn="base" latinLnBrk="0" hangingPunct="0">
              <a:lnSpc>
                <a:spcPct val="100000"/>
              </a:lnSpc>
              <a:spcBef>
                <a:spcPct val="0"/>
              </a:spcBef>
              <a:spcAft>
                <a:spcPct val="0"/>
              </a:spcAft>
              <a:buClrTx/>
              <a:buSzTx/>
              <a:buFontTx/>
              <a:buNone/>
              <a:tabLst>
                <a:tab pos="2057400" algn="l"/>
              </a:tabLst>
            </a:pPr>
            <a:r>
              <a:rPr lang="zh-TW" altLang="en-US" sz="1100" dirty="0">
                <a:latin typeface="ＭＳ Ｐゴシック" panose="020B0600070205080204" pitchFamily="50" charset="-128"/>
                <a:ea typeface="ＭＳ Ｐゴシック" panose="020B0600070205080204" pitchFamily="50" charset="-128"/>
                <a:cs typeface="ＤＦ平成明朝体W3" charset="-128"/>
              </a:rPr>
              <a:t>介護認定審査会結果回答書</a:t>
            </a:r>
            <a:endParaRPr kumimoji="0" lang="en-US" altLang="ja-JP" sz="11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grpSp>
        <p:nvGrpSpPr>
          <p:cNvPr id="7" name="グループ化 6">
            <a:extLst>
              <a:ext uri="{FF2B5EF4-FFF2-40B4-BE49-F238E27FC236}">
                <a16:creationId xmlns:a16="http://schemas.microsoft.com/office/drawing/2014/main" id="{FF2BE0CA-EA2C-4177-94FD-2659AC4F5D88}"/>
              </a:ext>
            </a:extLst>
          </p:cNvPr>
          <p:cNvGrpSpPr/>
          <p:nvPr/>
        </p:nvGrpSpPr>
        <p:grpSpPr>
          <a:xfrm>
            <a:off x="553294" y="821794"/>
            <a:ext cx="1527587" cy="296099"/>
            <a:chOff x="4074450" y="1176404"/>
            <a:chExt cx="1527587" cy="296099"/>
          </a:xfrm>
        </p:grpSpPr>
        <p:sp>
          <p:nvSpPr>
            <p:cNvPr id="46" name="正方形/長方形 45">
              <a:extLst>
                <a:ext uri="{FF2B5EF4-FFF2-40B4-BE49-F238E27FC236}">
                  <a16:creationId xmlns:a16="http://schemas.microsoft.com/office/drawing/2014/main" id="{60DADFC3-CEB6-4431-81F7-7B315F55FB9A}"/>
                </a:ext>
              </a:extLst>
            </p:cNvPr>
            <p:cNvSpPr/>
            <p:nvPr/>
          </p:nvSpPr>
          <p:spPr>
            <a:xfrm>
              <a:off x="4074450" y="1176404"/>
              <a:ext cx="875456" cy="126663"/>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宛先自治体名称</a:t>
              </a:r>
            </a:p>
          </p:txBody>
        </p:sp>
        <p:sp>
          <p:nvSpPr>
            <p:cNvPr id="47" name="正方形/長方形 46">
              <a:extLst>
                <a:ext uri="{FF2B5EF4-FFF2-40B4-BE49-F238E27FC236}">
                  <a16:creationId xmlns:a16="http://schemas.microsoft.com/office/drawing/2014/main" id="{607A9B41-36BB-466D-8FCC-676D5E6EA289}"/>
                </a:ext>
              </a:extLst>
            </p:cNvPr>
            <p:cNvSpPr/>
            <p:nvPr/>
          </p:nvSpPr>
          <p:spPr>
            <a:xfrm>
              <a:off x="5301162" y="1340123"/>
              <a:ext cx="300875"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敬称</a:t>
              </a:r>
            </a:p>
          </p:txBody>
        </p:sp>
        <p:sp>
          <p:nvSpPr>
            <p:cNvPr id="48" name="正方形/長方形 47">
              <a:extLst>
                <a:ext uri="{FF2B5EF4-FFF2-40B4-BE49-F238E27FC236}">
                  <a16:creationId xmlns:a16="http://schemas.microsoft.com/office/drawing/2014/main" id="{64C71B53-D61A-4653-A466-D13C6D109D70}"/>
                </a:ext>
              </a:extLst>
            </p:cNvPr>
            <p:cNvSpPr/>
            <p:nvPr/>
          </p:nvSpPr>
          <p:spPr>
            <a:xfrm>
              <a:off x="4075172" y="1343915"/>
              <a:ext cx="64662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宛先役職名</a:t>
              </a:r>
            </a:p>
          </p:txBody>
        </p:sp>
        <p:sp>
          <p:nvSpPr>
            <p:cNvPr id="43" name="正方形/長方形 42">
              <a:extLst>
                <a:ext uri="{FF2B5EF4-FFF2-40B4-BE49-F238E27FC236}">
                  <a16:creationId xmlns:a16="http://schemas.microsoft.com/office/drawing/2014/main" id="{872E5C6A-20D1-4FBD-8EBB-36EB982F656E}"/>
                </a:ext>
              </a:extLst>
            </p:cNvPr>
            <p:cNvSpPr/>
            <p:nvPr/>
          </p:nvSpPr>
          <p:spPr>
            <a:xfrm>
              <a:off x="4760009" y="1340737"/>
              <a:ext cx="501058"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宛先氏名</a:t>
              </a:r>
            </a:p>
          </p:txBody>
        </p:sp>
      </p:grpSp>
      <p:graphicFrame>
        <p:nvGraphicFramePr>
          <p:cNvPr id="59" name="表 4">
            <a:extLst>
              <a:ext uri="{FF2B5EF4-FFF2-40B4-BE49-F238E27FC236}">
                <a16:creationId xmlns:a16="http://schemas.microsoft.com/office/drawing/2014/main" id="{B78B5EE8-21B8-497A-A8D8-919E6518ED4B}"/>
              </a:ext>
            </a:extLst>
          </p:cNvPr>
          <p:cNvGraphicFramePr>
            <a:graphicFrameLocks noGrp="1"/>
          </p:cNvGraphicFramePr>
          <p:nvPr>
            <p:extLst>
              <p:ext uri="{D42A27DB-BD31-4B8C-83A1-F6EECF244321}">
                <p14:modId xmlns:p14="http://schemas.microsoft.com/office/powerpoint/2010/main" val="172474174"/>
              </p:ext>
            </p:extLst>
          </p:nvPr>
        </p:nvGraphicFramePr>
        <p:xfrm>
          <a:off x="624048" y="2085519"/>
          <a:ext cx="5772591" cy="6717084"/>
        </p:xfrm>
        <a:graphic>
          <a:graphicData uri="http://schemas.openxmlformats.org/drawingml/2006/table">
            <a:tbl>
              <a:tblPr firstRow="1" bandRow="1">
                <a:tableStyleId>{5C22544A-7EE6-4342-B048-85BDC9FD1C3A}</a:tableStyleId>
              </a:tblPr>
              <a:tblGrid>
                <a:gridCol w="1280455">
                  <a:extLst>
                    <a:ext uri="{9D8B030D-6E8A-4147-A177-3AD203B41FA5}">
                      <a16:colId xmlns:a16="http://schemas.microsoft.com/office/drawing/2014/main" val="2796205569"/>
                    </a:ext>
                  </a:extLst>
                </a:gridCol>
                <a:gridCol w="520700">
                  <a:extLst>
                    <a:ext uri="{9D8B030D-6E8A-4147-A177-3AD203B41FA5}">
                      <a16:colId xmlns:a16="http://schemas.microsoft.com/office/drawing/2014/main" val="2936752784"/>
                    </a:ext>
                  </a:extLst>
                </a:gridCol>
                <a:gridCol w="2059681">
                  <a:extLst>
                    <a:ext uri="{9D8B030D-6E8A-4147-A177-3AD203B41FA5}">
                      <a16:colId xmlns:a16="http://schemas.microsoft.com/office/drawing/2014/main" val="2116585784"/>
                    </a:ext>
                  </a:extLst>
                </a:gridCol>
                <a:gridCol w="655123">
                  <a:extLst>
                    <a:ext uri="{9D8B030D-6E8A-4147-A177-3AD203B41FA5}">
                      <a16:colId xmlns:a16="http://schemas.microsoft.com/office/drawing/2014/main" val="2418809522"/>
                    </a:ext>
                  </a:extLst>
                </a:gridCol>
                <a:gridCol w="1256632">
                  <a:extLst>
                    <a:ext uri="{9D8B030D-6E8A-4147-A177-3AD203B41FA5}">
                      <a16:colId xmlns:a16="http://schemas.microsoft.com/office/drawing/2014/main" val="2521930823"/>
                    </a:ext>
                  </a:extLst>
                </a:gridCol>
              </a:tblGrid>
              <a:tr h="486076">
                <a:tc>
                  <a:txBody>
                    <a:bodyPr/>
                    <a:lstStyle/>
                    <a:p>
                      <a:pPr algn="ctr"/>
                      <a:r>
                        <a:rPr kumimoji="1" lang="ja-JP" altLang="en-US" sz="900" b="0" dirty="0">
                          <a:solidFill>
                            <a:schemeClr val="tx1"/>
                          </a:solidFill>
                          <a:latin typeface="ＭＳ Ｐゴシック" panose="020B0600070205080204" pitchFamily="50" charset="-128"/>
                          <a:ea typeface="ＭＳ Ｐゴシック" panose="020B0600070205080204" pitchFamily="50" charset="-128"/>
                        </a:rPr>
                        <a:t>介護保険</a:t>
                      </a:r>
                      <a:endParaRPr kumimoji="1" lang="en-US" altLang="ja-JP" sz="900" b="0" dirty="0">
                        <a:solidFill>
                          <a:schemeClr val="tx1"/>
                        </a:solidFill>
                        <a:latin typeface="ＭＳ Ｐゴシック" panose="020B0600070205080204" pitchFamily="50" charset="-128"/>
                        <a:ea typeface="ＭＳ Ｐゴシック" panose="020B0600070205080204" pitchFamily="50" charset="-128"/>
                      </a:endParaRPr>
                    </a:p>
                    <a:p>
                      <a:pPr algn="ctr"/>
                      <a:r>
                        <a:rPr kumimoji="1" lang="ja-JP" altLang="en-US" sz="900" b="0" dirty="0">
                          <a:solidFill>
                            <a:schemeClr val="tx1"/>
                          </a:solidFill>
                          <a:latin typeface="ＭＳ Ｐゴシック" panose="020B0600070205080204" pitchFamily="50" charset="-128"/>
                          <a:ea typeface="ＭＳ Ｐゴシック" panose="020B0600070205080204" pitchFamily="50" charset="-128"/>
                        </a:rPr>
                        <a:t>被保険者番号</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gridSpan="4">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1368257105"/>
                  </a:ext>
                </a:extLst>
              </a:tr>
              <a:tr h="486076">
                <a:tc>
                  <a:txBody>
                    <a:bodyPr/>
                    <a:lstStyle/>
                    <a:p>
                      <a:pPr algn="ctr"/>
                      <a:r>
                        <a:rPr kumimoji="1" lang="ja-JP" altLang="en-US" sz="900" b="0" dirty="0">
                          <a:solidFill>
                            <a:schemeClr val="tx1"/>
                          </a:solidFill>
                          <a:latin typeface="ＭＳ Ｐゴシック" panose="020B0600070205080204" pitchFamily="50" charset="-128"/>
                          <a:ea typeface="ＭＳ Ｐゴシック" panose="020B0600070205080204" pitchFamily="50" charset="-128"/>
                        </a:rPr>
                        <a:t>受給者番号</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gridSpan="4">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3586011088"/>
                  </a:ext>
                </a:extLst>
              </a:tr>
              <a:tr h="486076">
                <a:tc>
                  <a:txBody>
                    <a:bodyPr/>
                    <a:lstStyle/>
                    <a:p>
                      <a:pPr algn="ctr"/>
                      <a:r>
                        <a:rPr kumimoji="1" lang="ja-JP" altLang="en-US" sz="900" b="0" dirty="0">
                          <a:solidFill>
                            <a:schemeClr val="tx1"/>
                          </a:solidFill>
                          <a:latin typeface="ＭＳ Ｐゴシック" panose="020B0600070205080204" pitchFamily="50" charset="-128"/>
                          <a:ea typeface="ＭＳ Ｐゴシック" panose="020B0600070205080204" pitchFamily="50" charset="-128"/>
                        </a:rPr>
                        <a:t>公費負担者番号</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gridSpan="4">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722245204"/>
                  </a:ext>
                </a:extLst>
              </a:tr>
              <a:tr h="486076">
                <a:tc>
                  <a:txBody>
                    <a:bodyPr/>
                    <a:lstStyle/>
                    <a:p>
                      <a:pPr algn="ctr"/>
                      <a:r>
                        <a:rPr kumimoji="1" lang="ja-JP" altLang="en-US" sz="900" b="0" dirty="0">
                          <a:solidFill>
                            <a:schemeClr val="tx1"/>
                          </a:solidFill>
                          <a:latin typeface="ＭＳ Ｐゴシック" panose="020B0600070205080204" pitchFamily="50" charset="-128"/>
                          <a:ea typeface="ＭＳ Ｐゴシック" panose="020B0600070205080204" pitchFamily="50" charset="-128"/>
                        </a:rPr>
                        <a:t>氏名</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gridSpan="4">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hMerge="1">
                  <a:txBody>
                    <a:bodyPr/>
                    <a:lstStyle/>
                    <a:p>
                      <a:endParaRPr kumimoji="1" lang="ja-JP" altLang="en-US" sz="1100" dirty="0">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sz="1100" dirty="0">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279935400"/>
                  </a:ext>
                </a:extLst>
              </a:tr>
              <a:tr h="450000">
                <a:tc>
                  <a:txBody>
                    <a:bodyPr/>
                    <a:lstStyle/>
                    <a:p>
                      <a:pPr algn="ctr"/>
                      <a:r>
                        <a:rPr kumimoji="1" lang="ja-JP" altLang="en-US" sz="900" dirty="0">
                          <a:latin typeface="ＭＳ Ｐゴシック" panose="020B0600070205080204" pitchFamily="50" charset="-128"/>
                          <a:ea typeface="ＭＳ Ｐゴシック" panose="020B0600070205080204" pitchFamily="50" charset="-128"/>
                        </a:rPr>
                        <a:t>生年月日</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gridSpan="2">
                  <a:txBody>
                    <a:bodyPr/>
                    <a:lstStyle/>
                    <a:p>
                      <a:r>
                        <a:rPr kumimoji="1" lang="ja-JP" altLang="en-US" sz="900" dirty="0">
                          <a:latin typeface="ＭＳ Ｐゴシック" panose="020B0600070205080204" pitchFamily="50" charset="-128"/>
                          <a:ea typeface="ＭＳ Ｐゴシック" panose="020B0600070205080204" pitchFamily="50" charset="-128"/>
                        </a:rPr>
                        <a:t>　</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sz="1100" dirty="0">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kumimoji="1" lang="ja-JP" altLang="en-US" sz="900" dirty="0">
                          <a:latin typeface="ＭＳ Ｐゴシック" panose="020B0600070205080204" pitchFamily="50" charset="-128"/>
                          <a:ea typeface="ＭＳ Ｐゴシック" panose="020B0600070205080204" pitchFamily="50" charset="-128"/>
                        </a:rPr>
                        <a:t>性別</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3110977052"/>
                  </a:ext>
                </a:extLst>
              </a:tr>
              <a:tr h="450000">
                <a:tc>
                  <a:txBody>
                    <a:bodyPr/>
                    <a:lstStyle/>
                    <a:p>
                      <a:pPr algn="ctr"/>
                      <a:r>
                        <a:rPr kumimoji="1" lang="ja-JP" altLang="en-US" sz="900" dirty="0">
                          <a:latin typeface="ＭＳ Ｐゴシック" panose="020B0600070205080204" pitchFamily="50" charset="-128"/>
                          <a:ea typeface="ＭＳ Ｐゴシック" panose="020B0600070205080204" pitchFamily="50" charset="-128"/>
                        </a:rPr>
                        <a:t>住所</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gridSpan="4">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hMerge="1">
                  <a:txBody>
                    <a:bodyPr/>
                    <a:lstStyle/>
                    <a:p>
                      <a:endParaRPr kumimoji="1" lang="ja-JP" altLang="en-US" sz="1100" dirty="0">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sz="1100" dirty="0">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99138754"/>
                  </a:ext>
                </a:extLst>
              </a:tr>
              <a:tr h="450000">
                <a:tc gridSpan="2">
                  <a:txBody>
                    <a:bodyPr/>
                    <a:lstStyle/>
                    <a:p>
                      <a:pPr algn="ctr"/>
                      <a:r>
                        <a:rPr kumimoji="1" lang="ja-JP" altLang="en-US" sz="900" dirty="0">
                          <a:latin typeface="ＭＳ Ｐゴシック" panose="020B0600070205080204" pitchFamily="50" charset="-128"/>
                          <a:ea typeface="ＭＳ Ｐゴシック" panose="020B0600070205080204" pitchFamily="50" charset="-128"/>
                        </a:rPr>
                        <a:t>認定区分</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sz="1100" dirty="0">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gridSpan="3">
                  <a:txBody>
                    <a:bodyPr/>
                    <a:lstStyle/>
                    <a:p>
                      <a:pPr marL="0" marR="0" lvl="0" indent="0" algn="ctr" defTabSz="685800" rtl="0" eaLnBrk="1" fontAlgn="auto" latinLnBrk="0" hangingPunct="1">
                        <a:lnSpc>
                          <a:spcPct val="100000"/>
                        </a:lnSpc>
                        <a:spcBef>
                          <a:spcPts val="0"/>
                        </a:spcBef>
                        <a:spcAft>
                          <a:spcPts val="0"/>
                        </a:spcAft>
                        <a:buClrTx/>
                        <a:buSzTx/>
                        <a:buFontTx/>
                        <a:buNone/>
                        <a:tabLst/>
                        <a:defRPr/>
                      </a:pPr>
                      <a:r>
                        <a:rPr lang="zh-TW" altLang="en-US" sz="900" dirty="0">
                          <a:latin typeface="ＭＳ Ｐゴシック" panose="020B0600070205080204" pitchFamily="50" charset="-128"/>
                          <a:ea typeface="ＭＳ Ｐゴシック" panose="020B0600070205080204" pitchFamily="50" charset="-128"/>
                          <a:cs typeface="ＤＦ平成明朝体W3" charset="-128"/>
                        </a:rPr>
                        <a:t>□ 非該当</a:t>
                      </a:r>
                      <a:r>
                        <a:rPr lang="ja-JP" altLang="en-US" sz="900" dirty="0">
                          <a:latin typeface="ＭＳ Ｐゴシック" panose="020B0600070205080204" pitchFamily="50" charset="-128"/>
                          <a:ea typeface="ＭＳ Ｐゴシック" panose="020B0600070205080204" pitchFamily="50" charset="-128"/>
                          <a:cs typeface="ＤＦ平成明朝体W3" charset="-128"/>
                        </a:rPr>
                        <a:t>　　　</a:t>
                      </a:r>
                      <a:r>
                        <a:rPr lang="zh-TW" altLang="en-US" sz="900" dirty="0">
                          <a:latin typeface="ＭＳ Ｐゴシック" panose="020B0600070205080204" pitchFamily="50" charset="-128"/>
                          <a:ea typeface="ＭＳ Ｐゴシック" panose="020B0600070205080204" pitchFamily="50" charset="-128"/>
                          <a:cs typeface="ＤＦ平成明朝体W3" charset="-128"/>
                        </a:rPr>
                        <a:t>□ 要支援</a:t>
                      </a:r>
                      <a:r>
                        <a:rPr lang="en-US" altLang="zh-TW" sz="900" dirty="0">
                          <a:latin typeface="ＭＳ Ｐゴシック" panose="020B0600070205080204" pitchFamily="50" charset="-128"/>
                          <a:ea typeface="ＭＳ Ｐゴシック" panose="020B0600070205080204" pitchFamily="50" charset="-128"/>
                          <a:cs typeface="ＤＦ平成明朝体W3" charset="-128"/>
                        </a:rPr>
                        <a:t>_______________</a:t>
                      </a:r>
                      <a:r>
                        <a:rPr lang="ja-JP" altLang="en-US" sz="900" dirty="0">
                          <a:latin typeface="ＭＳ Ｐゴシック" panose="020B0600070205080204" pitchFamily="50" charset="-128"/>
                          <a:ea typeface="ＭＳ Ｐゴシック" panose="020B0600070205080204" pitchFamily="50" charset="-128"/>
                          <a:cs typeface="ＤＦ平成明朝体W3" charset="-128"/>
                        </a:rPr>
                        <a:t>　　　</a:t>
                      </a:r>
                      <a:r>
                        <a:rPr lang="zh-TW" altLang="en-US" sz="900" dirty="0">
                          <a:latin typeface="ＭＳ Ｐゴシック" panose="020B0600070205080204" pitchFamily="50" charset="-128"/>
                          <a:ea typeface="ＭＳ Ｐゴシック" panose="020B0600070205080204" pitchFamily="50" charset="-128"/>
                          <a:cs typeface="ＤＦ平成明朝体W3" charset="-128"/>
                        </a:rPr>
                        <a:t>□ 要介護</a:t>
                      </a:r>
                      <a:r>
                        <a:rPr lang="en-US" altLang="zh-TW" sz="900" dirty="0">
                          <a:latin typeface="ＭＳ Ｐゴシック" panose="020B0600070205080204" pitchFamily="50" charset="-128"/>
                          <a:ea typeface="ＭＳ Ｐゴシック" panose="020B0600070205080204" pitchFamily="50" charset="-128"/>
                          <a:cs typeface="ＤＦ平成明朝体W3" charset="-128"/>
                        </a:rPr>
                        <a:t>_______________</a:t>
                      </a: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sz="1100" dirty="0">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hMerge="1">
                  <a:txBody>
                    <a:bodyPr/>
                    <a:lstStyle/>
                    <a:p>
                      <a:endParaRPr kumimoji="1" lang="ja-JP" altLang="en-US" sz="1100" dirty="0">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3318449384"/>
                  </a:ext>
                </a:extLst>
              </a:tr>
              <a:tr h="395813">
                <a:tc gridSpan="2">
                  <a:txBody>
                    <a:bodyPr/>
                    <a:lstStyle/>
                    <a:p>
                      <a:pPr algn="ctr"/>
                      <a:r>
                        <a:rPr kumimoji="1" lang="ja-JP" altLang="en-US" sz="900" dirty="0">
                          <a:latin typeface="ＭＳ Ｐゴシック" panose="020B0600070205080204" pitchFamily="50" charset="-128"/>
                          <a:ea typeface="ＭＳ Ｐゴシック" panose="020B0600070205080204" pitchFamily="50" charset="-128"/>
                        </a:rPr>
                        <a:t>審査日（判定日）</a:t>
                      </a:r>
                      <a:endParaRPr kumimoji="1" lang="en-US" altLang="ja-JP" sz="900" dirty="0">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gridSpan="3">
                  <a:txBody>
                    <a:bodyPr/>
                    <a:lstStyle/>
                    <a:p>
                      <a:pPr algn="ctr"/>
                      <a:endParaRPr kumimoji="1" lang="ja-JP" altLang="en-US" sz="900" dirty="0">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2208407575"/>
                  </a:ext>
                </a:extLst>
              </a:tr>
              <a:tr h="537767">
                <a:tc gridSpan="2">
                  <a:txBody>
                    <a:bodyPr/>
                    <a:lstStyle/>
                    <a:p>
                      <a:pPr algn="ctr"/>
                      <a:r>
                        <a:rPr kumimoji="1" lang="zh-TW" altLang="en-US" sz="900" dirty="0">
                          <a:solidFill>
                            <a:schemeClr val="tx1"/>
                          </a:solidFill>
                          <a:latin typeface="ＭＳ Ｐゴシック" panose="020B0600070205080204" pitchFamily="50" charset="-128"/>
                          <a:ea typeface="ＭＳ Ｐゴシック" panose="020B0600070205080204" pitchFamily="50" charset="-128"/>
                        </a:rPr>
                        <a:t>認定有効期間</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gridSpan="3">
                  <a:txBody>
                    <a:body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　　年　　月　　日　から　　　年　　月　　日</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317507464"/>
                  </a:ext>
                </a:extLst>
              </a:tr>
              <a:tr h="1193800">
                <a:tc gridSpan="2">
                  <a:txBody>
                    <a:body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特定疾病名</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gridSpan="3">
                  <a:txBody>
                    <a:body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 がん（末期）　□ 関節リウマチ　□ 筋萎縮性側索硬化症　</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 後縦靭帯骨化症  □ 骨折を伴う骨粗鬆症 □ 初老期における認知症</a:t>
                      </a:r>
                    </a:p>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 進行性核上性麻痺、大脳皮質基底核変性症及びパーキンソン病</a:t>
                      </a:r>
                    </a:p>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 脊髄小脳変性症  □ 脊柱管狭窄症  □ 早老症  □ 多系統萎縮症</a:t>
                      </a:r>
                    </a:p>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 糖尿病性腎症・糖尿病性網膜症・糖尿病性神経障害  □ 脳血管疾患</a:t>
                      </a:r>
                    </a:p>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 閉塞性動脈硬化症  □ 慢性閉塞性肺疾患</a:t>
                      </a:r>
                    </a:p>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 両側の膝関節又は股関節に著しい変形を伴う変形性関節症</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2182412805"/>
                  </a:ext>
                </a:extLst>
              </a:tr>
              <a:tr h="431800">
                <a:tc gridSpan="2">
                  <a:txBody>
                    <a:body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審査会意見</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gridSpan="3">
                  <a:txBody>
                    <a:bodyPr/>
                    <a:lstStyle/>
                    <a:p>
                      <a:pPr algn="ct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2782221558"/>
                  </a:ext>
                </a:extLst>
              </a:tr>
              <a:tr h="431800">
                <a:tc gridSpan="2">
                  <a:txBody>
                    <a:body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備考</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gridSpan="3">
                  <a:txBody>
                    <a:bodyPr/>
                    <a:lstStyle/>
                    <a:p>
                      <a:pPr algn="ct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2870602121"/>
                  </a:ext>
                </a:extLst>
              </a:tr>
              <a:tr h="431800">
                <a:tc gridSpan="2">
                  <a:txBody>
                    <a:body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ケース番号</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gridSpan="3">
                  <a:txBody>
                    <a:bodyPr/>
                    <a:lstStyle/>
                    <a:p>
                      <a:pPr algn="ct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2451122810"/>
                  </a:ext>
                </a:extLst>
              </a:tr>
            </a:tbl>
          </a:graphicData>
        </a:graphic>
      </p:graphicFrame>
      <p:sp>
        <p:nvSpPr>
          <p:cNvPr id="89" name="正方形/長方形 88">
            <a:extLst>
              <a:ext uri="{FF2B5EF4-FFF2-40B4-BE49-F238E27FC236}">
                <a16:creationId xmlns:a16="http://schemas.microsoft.com/office/drawing/2014/main" id="{44179285-4F3F-45C8-BF4F-CBF78945499B}"/>
              </a:ext>
            </a:extLst>
          </p:cNvPr>
          <p:cNvSpPr/>
          <p:nvPr/>
        </p:nvSpPr>
        <p:spPr>
          <a:xfrm>
            <a:off x="2123072" y="3826780"/>
            <a:ext cx="419318"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氏名</a:t>
            </a:r>
          </a:p>
        </p:txBody>
      </p:sp>
      <p:sp>
        <p:nvSpPr>
          <p:cNvPr id="90" name="正方形/長方形 89">
            <a:extLst>
              <a:ext uri="{FF2B5EF4-FFF2-40B4-BE49-F238E27FC236}">
                <a16:creationId xmlns:a16="http://schemas.microsoft.com/office/drawing/2014/main" id="{17E37B81-43C9-4EE1-981A-FEECA4FDF84C}"/>
              </a:ext>
            </a:extLst>
          </p:cNvPr>
          <p:cNvSpPr/>
          <p:nvPr/>
        </p:nvSpPr>
        <p:spPr>
          <a:xfrm>
            <a:off x="2123072" y="4211126"/>
            <a:ext cx="532022"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生年月日</a:t>
            </a:r>
          </a:p>
        </p:txBody>
      </p:sp>
      <p:sp>
        <p:nvSpPr>
          <p:cNvPr id="91" name="正方形/長方形 90">
            <a:extLst>
              <a:ext uri="{FF2B5EF4-FFF2-40B4-BE49-F238E27FC236}">
                <a16:creationId xmlns:a16="http://schemas.microsoft.com/office/drawing/2014/main" id="{A93D4653-4C01-45A8-9215-CAD0DE881FBB}"/>
              </a:ext>
            </a:extLst>
          </p:cNvPr>
          <p:cNvSpPr/>
          <p:nvPr/>
        </p:nvSpPr>
        <p:spPr>
          <a:xfrm>
            <a:off x="3781424" y="4211126"/>
            <a:ext cx="293025"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年齢</a:t>
            </a:r>
          </a:p>
        </p:txBody>
      </p:sp>
      <p:sp>
        <p:nvSpPr>
          <p:cNvPr id="92" name="正方形/長方形 91">
            <a:extLst>
              <a:ext uri="{FF2B5EF4-FFF2-40B4-BE49-F238E27FC236}">
                <a16:creationId xmlns:a16="http://schemas.microsoft.com/office/drawing/2014/main" id="{4FB0B273-A771-4CDD-8AC2-551536CF3328}"/>
              </a:ext>
            </a:extLst>
          </p:cNvPr>
          <p:cNvSpPr/>
          <p:nvPr/>
        </p:nvSpPr>
        <p:spPr>
          <a:xfrm>
            <a:off x="5509387" y="4211125"/>
            <a:ext cx="293025"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性別</a:t>
            </a:r>
          </a:p>
        </p:txBody>
      </p:sp>
      <p:sp>
        <p:nvSpPr>
          <p:cNvPr id="93" name="正方形/長方形 92">
            <a:extLst>
              <a:ext uri="{FF2B5EF4-FFF2-40B4-BE49-F238E27FC236}">
                <a16:creationId xmlns:a16="http://schemas.microsoft.com/office/drawing/2014/main" id="{D2AC7E35-1771-451B-BDFE-23E2D6506A5F}"/>
              </a:ext>
            </a:extLst>
          </p:cNvPr>
          <p:cNvSpPr/>
          <p:nvPr/>
        </p:nvSpPr>
        <p:spPr>
          <a:xfrm>
            <a:off x="2123072" y="4601142"/>
            <a:ext cx="321678"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住所</a:t>
            </a:r>
          </a:p>
        </p:txBody>
      </p:sp>
      <p:sp>
        <p:nvSpPr>
          <p:cNvPr id="95" name="正方形/長方形 94">
            <a:extLst>
              <a:ext uri="{FF2B5EF4-FFF2-40B4-BE49-F238E27FC236}">
                <a16:creationId xmlns:a16="http://schemas.microsoft.com/office/drawing/2014/main" id="{193C5FDF-9FF3-458A-B080-02653968EC41}"/>
              </a:ext>
            </a:extLst>
          </p:cNvPr>
          <p:cNvSpPr/>
          <p:nvPr/>
        </p:nvSpPr>
        <p:spPr>
          <a:xfrm>
            <a:off x="2123071" y="3612584"/>
            <a:ext cx="559803"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カナ氏名</a:t>
            </a:r>
          </a:p>
        </p:txBody>
      </p:sp>
      <p:sp>
        <p:nvSpPr>
          <p:cNvPr id="96" name="正方形/長方形 95">
            <a:extLst>
              <a:ext uri="{FF2B5EF4-FFF2-40B4-BE49-F238E27FC236}">
                <a16:creationId xmlns:a16="http://schemas.microsoft.com/office/drawing/2014/main" id="{AF567E27-6314-4AD4-AE5E-5C4D5CAB9B1D}"/>
              </a:ext>
            </a:extLst>
          </p:cNvPr>
          <p:cNvSpPr/>
          <p:nvPr/>
        </p:nvSpPr>
        <p:spPr>
          <a:xfrm>
            <a:off x="5719375" y="4726041"/>
            <a:ext cx="557396"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電話番号</a:t>
            </a:r>
          </a:p>
        </p:txBody>
      </p:sp>
      <p:sp>
        <p:nvSpPr>
          <p:cNvPr id="102" name="正方形/長方形 101">
            <a:extLst>
              <a:ext uri="{FF2B5EF4-FFF2-40B4-BE49-F238E27FC236}">
                <a16:creationId xmlns:a16="http://schemas.microsoft.com/office/drawing/2014/main" id="{4A0187E4-DEB8-4BAA-A979-04EF89E9EF24}"/>
              </a:ext>
            </a:extLst>
          </p:cNvPr>
          <p:cNvSpPr/>
          <p:nvPr/>
        </p:nvSpPr>
        <p:spPr>
          <a:xfrm>
            <a:off x="3268385" y="5396079"/>
            <a:ext cx="2234607" cy="365760"/>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　　年　　月　　日</a:t>
            </a:r>
          </a:p>
        </p:txBody>
      </p:sp>
      <p:sp>
        <p:nvSpPr>
          <p:cNvPr id="103" name="正方形/長方形 102">
            <a:extLst>
              <a:ext uri="{FF2B5EF4-FFF2-40B4-BE49-F238E27FC236}">
                <a16:creationId xmlns:a16="http://schemas.microsoft.com/office/drawing/2014/main" id="{ABF4F9CE-C909-4DD8-852F-0FFC01E7CB41}"/>
              </a:ext>
            </a:extLst>
          </p:cNvPr>
          <p:cNvSpPr/>
          <p:nvPr/>
        </p:nvSpPr>
        <p:spPr>
          <a:xfrm>
            <a:off x="3212554" y="5882288"/>
            <a:ext cx="2870746" cy="365760"/>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116" name="正方形/長方形 115">
            <a:extLst>
              <a:ext uri="{FF2B5EF4-FFF2-40B4-BE49-F238E27FC236}">
                <a16:creationId xmlns:a16="http://schemas.microsoft.com/office/drawing/2014/main" id="{9D227CDB-5153-4B99-8795-500B04280144}"/>
              </a:ext>
            </a:extLst>
          </p:cNvPr>
          <p:cNvSpPr/>
          <p:nvPr/>
        </p:nvSpPr>
        <p:spPr>
          <a:xfrm>
            <a:off x="2655094" y="8517020"/>
            <a:ext cx="627856"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ケース番号</a:t>
            </a:r>
          </a:p>
        </p:txBody>
      </p:sp>
      <p:sp>
        <p:nvSpPr>
          <p:cNvPr id="33" name="テキスト ボックス 32">
            <a:extLst>
              <a:ext uri="{FF2B5EF4-FFF2-40B4-BE49-F238E27FC236}">
                <a16:creationId xmlns:a16="http://schemas.microsoft.com/office/drawing/2014/main" id="{1314BB9B-93D4-4DE9-9719-CE0DB5220D20}"/>
              </a:ext>
            </a:extLst>
          </p:cNvPr>
          <p:cNvSpPr txBox="1"/>
          <p:nvPr/>
        </p:nvSpPr>
        <p:spPr>
          <a:xfrm>
            <a:off x="575841" y="1796711"/>
            <a:ext cx="5760000" cy="230832"/>
          </a:xfrm>
          <a:prstGeom prst="rect">
            <a:avLst/>
          </a:prstGeom>
          <a:noFill/>
        </p:spPr>
        <p:txBody>
          <a:bodyPr wrap="square" rtlCol="0">
            <a:spAutoFit/>
          </a:bodyPr>
          <a:lstStyle/>
          <a:p>
            <a:r>
              <a:rPr kumimoji="1" lang="ja-JP" altLang="en-US" sz="900" dirty="0">
                <a:latin typeface="ＭＳ Ｐゴシック" panose="020B0600070205080204" pitchFamily="50" charset="-128"/>
                <a:ea typeface="ＭＳ Ｐゴシック" panose="020B0600070205080204" pitchFamily="50" charset="-128"/>
              </a:rPr>
              <a:t>　貴所より依頼のありました次の者の介護認定審査会の結果について回答いたします。</a:t>
            </a:r>
          </a:p>
        </p:txBody>
      </p:sp>
      <p:sp>
        <p:nvSpPr>
          <p:cNvPr id="30" name="正方形/長方形 29">
            <a:extLst>
              <a:ext uri="{FF2B5EF4-FFF2-40B4-BE49-F238E27FC236}">
                <a16:creationId xmlns:a16="http://schemas.microsoft.com/office/drawing/2014/main" id="{E5EB8FD4-CEEF-48E8-980F-3CB55406C4A1}"/>
              </a:ext>
            </a:extLst>
          </p:cNvPr>
          <p:cNvSpPr/>
          <p:nvPr/>
        </p:nvSpPr>
        <p:spPr>
          <a:xfrm>
            <a:off x="624048" y="9046622"/>
            <a:ext cx="1336386" cy="1793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二次元コード・バーコード</a:t>
            </a:r>
            <a:endParaRPr kumimoji="1" lang="en-US" altLang="ja-JP" sz="900" dirty="0">
              <a:solidFill>
                <a:schemeClr val="accent1"/>
              </a:solidFill>
              <a:latin typeface="ＭＳ Ｐゴシック" panose="020B0600070205080204" pitchFamily="50" charset="-128"/>
              <a:ea typeface="ＭＳ Ｐゴシック" panose="020B0600070205080204" pitchFamily="50" charset="-128"/>
            </a:endParaRPr>
          </a:p>
        </p:txBody>
      </p:sp>
      <p:sp>
        <p:nvSpPr>
          <p:cNvPr id="22" name="正方形/長方形 21">
            <a:extLst>
              <a:ext uri="{FF2B5EF4-FFF2-40B4-BE49-F238E27FC236}">
                <a16:creationId xmlns:a16="http://schemas.microsoft.com/office/drawing/2014/main" id="{09C4E78C-CCDF-4119-BB5E-9D12C7E828F5}"/>
              </a:ext>
            </a:extLst>
          </p:cNvPr>
          <p:cNvSpPr/>
          <p:nvPr/>
        </p:nvSpPr>
        <p:spPr>
          <a:xfrm>
            <a:off x="5662613" y="9046622"/>
            <a:ext cx="734615"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地区担当員名</a:t>
            </a:r>
          </a:p>
        </p:txBody>
      </p:sp>
      <p:sp>
        <p:nvSpPr>
          <p:cNvPr id="23" name="正方形/長方形 22">
            <a:extLst>
              <a:ext uri="{FF2B5EF4-FFF2-40B4-BE49-F238E27FC236}">
                <a16:creationId xmlns:a16="http://schemas.microsoft.com/office/drawing/2014/main" id="{4265595D-FD1D-4867-AB3A-C2E8B63C095E}"/>
              </a:ext>
            </a:extLst>
          </p:cNvPr>
          <p:cNvSpPr/>
          <p:nvPr/>
        </p:nvSpPr>
        <p:spPr>
          <a:xfrm>
            <a:off x="5167719" y="9046622"/>
            <a:ext cx="402025" cy="140327"/>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担当員</a:t>
            </a:r>
          </a:p>
        </p:txBody>
      </p:sp>
      <p:grpSp>
        <p:nvGrpSpPr>
          <p:cNvPr id="24" name="グループ化 23">
            <a:extLst>
              <a:ext uri="{FF2B5EF4-FFF2-40B4-BE49-F238E27FC236}">
                <a16:creationId xmlns:a16="http://schemas.microsoft.com/office/drawing/2014/main" id="{A1583DBA-4114-4C1F-9C99-4BD643C42BF3}"/>
              </a:ext>
            </a:extLst>
          </p:cNvPr>
          <p:cNvGrpSpPr/>
          <p:nvPr/>
        </p:nvGrpSpPr>
        <p:grpSpPr>
          <a:xfrm>
            <a:off x="4074449" y="277099"/>
            <a:ext cx="2234607" cy="581443"/>
            <a:chOff x="4074393" y="384766"/>
            <a:chExt cx="2234607" cy="581443"/>
          </a:xfrm>
        </p:grpSpPr>
        <p:grpSp>
          <p:nvGrpSpPr>
            <p:cNvPr id="25" name="グループ化 24">
              <a:extLst>
                <a:ext uri="{FF2B5EF4-FFF2-40B4-BE49-F238E27FC236}">
                  <a16:creationId xmlns:a16="http://schemas.microsoft.com/office/drawing/2014/main" id="{4939CDD1-09EA-4C15-9AB7-822FC39D2148}"/>
                </a:ext>
              </a:extLst>
            </p:cNvPr>
            <p:cNvGrpSpPr/>
            <p:nvPr/>
          </p:nvGrpSpPr>
          <p:grpSpPr>
            <a:xfrm>
              <a:off x="4074393" y="384766"/>
              <a:ext cx="2234607" cy="365760"/>
              <a:chOff x="3645000" y="1370007"/>
              <a:chExt cx="2234607" cy="365760"/>
            </a:xfrm>
          </p:grpSpPr>
          <p:sp>
            <p:nvSpPr>
              <p:cNvPr id="27" name="正方形/長方形 26">
                <a:extLst>
                  <a:ext uri="{FF2B5EF4-FFF2-40B4-BE49-F238E27FC236}">
                    <a16:creationId xmlns:a16="http://schemas.microsoft.com/office/drawing/2014/main" id="{73C201ED-9B76-456C-96CD-1585C562F035}"/>
                  </a:ext>
                </a:extLst>
              </p:cNvPr>
              <p:cNvSpPr/>
              <p:nvPr/>
            </p:nvSpPr>
            <p:spPr>
              <a:xfrm>
                <a:off x="3645000" y="1370007"/>
                <a:ext cx="765455" cy="365760"/>
              </a:xfrm>
              <a:prstGeom prst="rect">
                <a:avLst/>
              </a:prstGeom>
              <a:noFill/>
              <a:ln w="1270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福祉事務所</a:t>
                </a:r>
                <a:endParaRPr kumimoji="1" lang="en-US" altLang="ja-JP" sz="900" dirty="0">
                  <a:solidFill>
                    <a:schemeClr val="accent1"/>
                  </a:solidFill>
                  <a:latin typeface="ＭＳ Ｐゴシック" panose="020B0600070205080204" pitchFamily="50" charset="-128"/>
                  <a:ea typeface="ＭＳ Ｐゴシック" panose="020B0600070205080204" pitchFamily="50" charset="-128"/>
                </a:endParaRPr>
              </a:p>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受付日</a:t>
                </a:r>
              </a:p>
            </p:txBody>
          </p:sp>
          <p:sp>
            <p:nvSpPr>
              <p:cNvPr id="28" name="正方形/長方形 27">
                <a:extLst>
                  <a:ext uri="{FF2B5EF4-FFF2-40B4-BE49-F238E27FC236}">
                    <a16:creationId xmlns:a16="http://schemas.microsoft.com/office/drawing/2014/main" id="{C799A33A-9565-4B1A-AFDA-48FF3B549B39}"/>
                  </a:ext>
                </a:extLst>
              </p:cNvPr>
              <p:cNvSpPr/>
              <p:nvPr/>
            </p:nvSpPr>
            <p:spPr>
              <a:xfrm>
                <a:off x="4410455" y="1370007"/>
                <a:ext cx="1469152" cy="365760"/>
              </a:xfrm>
              <a:prstGeom prst="rect">
                <a:avLst/>
              </a:prstGeom>
              <a:noFill/>
              <a:ln w="1270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月</a:t>
                </a:r>
                <a:r>
                  <a:rPr kumimoji="1" lang="en-US" altLang="ja-JP" sz="900" dirty="0">
                    <a:solidFill>
                      <a:schemeClr val="accent1"/>
                    </a:solidFill>
                    <a:latin typeface="ＭＳ Ｐゴシック" panose="020B0600070205080204" pitchFamily="50" charset="-128"/>
                    <a:ea typeface="ＭＳ Ｐゴシック" panose="020B0600070205080204" pitchFamily="50" charset="-128"/>
                  </a:rPr>
                  <a:t>	</a:t>
                </a: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日</a:t>
                </a:r>
              </a:p>
            </p:txBody>
          </p:sp>
        </p:grpSp>
        <p:sp>
          <p:nvSpPr>
            <p:cNvPr id="26" name="正方形/長方形 25">
              <a:extLst>
                <a:ext uri="{FF2B5EF4-FFF2-40B4-BE49-F238E27FC236}">
                  <a16:creationId xmlns:a16="http://schemas.microsoft.com/office/drawing/2014/main" id="{DC8367E0-BEFD-4061-A4E9-F1123F277270}"/>
                </a:ext>
              </a:extLst>
            </p:cNvPr>
            <p:cNvSpPr/>
            <p:nvPr/>
          </p:nvSpPr>
          <p:spPr>
            <a:xfrm>
              <a:off x="5799666" y="839546"/>
              <a:ext cx="509333" cy="126663"/>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文書番号</a:t>
              </a:r>
            </a:p>
          </p:txBody>
        </p:sp>
      </p:grpSp>
    </p:spTree>
    <p:extLst>
      <p:ext uri="{BB962C8B-B14F-4D97-AF65-F5344CB8AC3E}">
        <p14:creationId xmlns:p14="http://schemas.microsoft.com/office/powerpoint/2010/main" val="1334003206"/>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668</TotalTime>
  <Words>202</Words>
  <Application>Microsoft Office PowerPoint</Application>
  <PresentationFormat>A4 210 x 297 mm</PresentationFormat>
  <Paragraphs>47</Paragraphs>
  <Slides>1</Slides>
  <Notes>0</Notes>
  <HiddenSlides>0</HiddenSlides>
  <MMClips>0</MMClips>
  <ScaleCrop>false</ScaleCrop>
  <HeadingPairs>
    <vt:vector size="8" baseType="variant">
      <vt:variant>
        <vt:lpstr>使用されているフォント</vt:lpstr>
      </vt:variant>
      <vt:variant>
        <vt:i4>4</vt:i4>
      </vt:variant>
      <vt:variant>
        <vt:lpstr>テーマ</vt:lpstr>
      </vt:variant>
      <vt:variant>
        <vt:i4>1</vt:i4>
      </vt:variant>
      <vt:variant>
        <vt:lpstr>埋め込まれた OLE サーバー</vt:lpstr>
      </vt:variant>
      <vt:variant>
        <vt:i4>1</vt:i4>
      </vt:variant>
      <vt:variant>
        <vt:lpstr>スライド タイトル</vt:lpstr>
      </vt:variant>
      <vt:variant>
        <vt:i4>1</vt:i4>
      </vt:variant>
    </vt:vector>
  </HeadingPairs>
  <TitlesOfParts>
    <vt:vector size="7" baseType="lpstr">
      <vt:lpstr>ＭＳ Ｐゴシック</vt:lpstr>
      <vt:lpstr>Arial</vt:lpstr>
      <vt:lpstr>Calibri</vt:lpstr>
      <vt:lpstr>Calibri Light</vt:lpstr>
      <vt:lpstr>Office テーマ</vt:lpstr>
      <vt:lpstr>think-cell スライド</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Hayakawa, Minami</dc:creator>
  <cp:lastModifiedBy>Saito, Keisuke (JP - AB 齋藤 圭佑)</cp:lastModifiedBy>
  <cp:revision>108</cp:revision>
  <dcterms:created xsi:type="dcterms:W3CDTF">2022-01-20T04:34:58Z</dcterms:created>
  <dcterms:modified xsi:type="dcterms:W3CDTF">2024-03-25T07:37:29Z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ea60d57e-af5b-4752-ac57-3e4f28ca11dc_ActionId">
    <vt:lpwstr>73f12882-d475-42f8-9c91-2afaba15e60a</vt:lpwstr>
  </property>
  <property fmtid="{D5CDD505-2E9C-101B-9397-08002B2CF9AE}" pid="3" name="MSIP_Label_ea60d57e-af5b-4752-ac57-3e4f28ca11dc_ContentBits">
    <vt:lpwstr>0</vt:lpwstr>
  </property>
  <property fmtid="{D5CDD505-2E9C-101B-9397-08002B2CF9AE}" pid="4" name="MSIP_Label_ea60d57e-af5b-4752-ac57-3e4f28ca11dc_Enabled">
    <vt:lpwstr>true</vt:lpwstr>
  </property>
  <property fmtid="{D5CDD505-2E9C-101B-9397-08002B2CF9AE}" pid="5" name="MSIP_Label_ea60d57e-af5b-4752-ac57-3e4f28ca11dc_Method">
    <vt:lpwstr>Standard</vt:lpwstr>
  </property>
  <property fmtid="{D5CDD505-2E9C-101B-9397-08002B2CF9AE}" pid="6" name="MSIP_Label_ea60d57e-af5b-4752-ac57-3e4f28ca11dc_Name">
    <vt:lpwstr>ea60d57e-af5b-4752-ac57-3e4f28ca11dc</vt:lpwstr>
  </property>
  <property fmtid="{D5CDD505-2E9C-101B-9397-08002B2CF9AE}" pid="7" name="MSIP_Label_ea60d57e-af5b-4752-ac57-3e4f28ca11dc_SetDate">
    <vt:lpwstr>2022-01-20T04:35:05Z</vt:lpwstr>
  </property>
  <property fmtid="{D5CDD505-2E9C-101B-9397-08002B2CF9AE}" pid="8" name="MSIP_Label_ea60d57e-af5b-4752-ac57-3e4f28ca11dc_SiteId">
    <vt:lpwstr>36da45f1-dd2c-4d1f-af13-5abe46b99921</vt:lpwstr>
  </property>
  <property fmtid="{D5CDD505-2E9C-101B-9397-08002B2CF9AE}" pid="9" name="MSIP_Label_436fffe2-e74d-4f21-833f-6f054a10cb50_Enabled">
    <vt:lpwstr>true</vt:lpwstr>
  </property>
  <property fmtid="{D5CDD505-2E9C-101B-9397-08002B2CF9AE}" pid="10" name="MSIP_Label_436fffe2-e74d-4f21-833f-6f054a10cb50_SetDate">
    <vt:lpwstr>2022-04-22T02:11:13Z</vt:lpwstr>
  </property>
  <property fmtid="{D5CDD505-2E9C-101B-9397-08002B2CF9AE}" pid="11" name="MSIP_Label_436fffe2-e74d-4f21-833f-6f054a10cb50_Method">
    <vt:lpwstr>Privileged</vt:lpwstr>
  </property>
  <property fmtid="{D5CDD505-2E9C-101B-9397-08002B2CF9AE}" pid="12" name="MSIP_Label_436fffe2-e74d-4f21-833f-6f054a10cb50_Name">
    <vt:lpwstr>436fffe2-e74d-4f21-833f-6f054a10cb50</vt:lpwstr>
  </property>
  <property fmtid="{D5CDD505-2E9C-101B-9397-08002B2CF9AE}" pid="13" name="MSIP_Label_436fffe2-e74d-4f21-833f-6f054a10cb50_SiteId">
    <vt:lpwstr>a4dd5294-24e4-4102-8420-cb86d0baae1e</vt:lpwstr>
  </property>
  <property fmtid="{D5CDD505-2E9C-101B-9397-08002B2CF9AE}" pid="14" name="MSIP_Label_436fffe2-e74d-4f21-833f-6f054a10cb50_ActionId">
    <vt:lpwstr>a3c98c2a-b2ca-4a34-aec4-60f5fe393cbb</vt:lpwstr>
  </property>
  <property fmtid="{D5CDD505-2E9C-101B-9397-08002B2CF9AE}" pid="15" name="MSIP_Label_436fffe2-e74d-4f21-833f-6f054a10cb50_ContentBits">
    <vt:lpwstr>0</vt:lpwstr>
  </property>
</Properties>
</file>

<file path=docProps/thumbnail.jpeg>
</file>