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D52CEE5-E195-4903-9124-1BC16A567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037376"/>
              </p:ext>
            </p:extLst>
          </p:nvPr>
        </p:nvGraphicFramePr>
        <p:xfrm>
          <a:off x="538779" y="1745914"/>
          <a:ext cx="5692583" cy="6497963"/>
        </p:xfrm>
        <a:graphic>
          <a:graphicData uri="http://schemas.openxmlformats.org/drawingml/2006/table">
            <a:tbl>
              <a:tblPr/>
              <a:tblGrid>
                <a:gridCol w="209977">
                  <a:extLst>
                    <a:ext uri="{9D8B030D-6E8A-4147-A177-3AD203B41FA5}">
                      <a16:colId xmlns:a16="http://schemas.microsoft.com/office/drawing/2014/main" val="2595889644"/>
                    </a:ext>
                  </a:extLst>
                </a:gridCol>
                <a:gridCol w="139984">
                  <a:extLst>
                    <a:ext uri="{9D8B030D-6E8A-4147-A177-3AD203B41FA5}">
                      <a16:colId xmlns:a16="http://schemas.microsoft.com/office/drawing/2014/main" val="3905868246"/>
                    </a:ext>
                  </a:extLst>
                </a:gridCol>
                <a:gridCol w="166232">
                  <a:extLst>
                    <a:ext uri="{9D8B030D-6E8A-4147-A177-3AD203B41FA5}">
                      <a16:colId xmlns:a16="http://schemas.microsoft.com/office/drawing/2014/main" val="3701934126"/>
                    </a:ext>
                  </a:extLst>
                </a:gridCol>
                <a:gridCol w="375790">
                  <a:extLst>
                    <a:ext uri="{9D8B030D-6E8A-4147-A177-3AD203B41FA5}">
                      <a16:colId xmlns:a16="http://schemas.microsoft.com/office/drawing/2014/main" val="1884008660"/>
                    </a:ext>
                  </a:extLst>
                </a:gridCol>
                <a:gridCol w="160817">
                  <a:extLst>
                    <a:ext uri="{9D8B030D-6E8A-4147-A177-3AD203B41FA5}">
                      <a16:colId xmlns:a16="http://schemas.microsoft.com/office/drawing/2014/main" val="2934992559"/>
                    </a:ext>
                  </a:extLst>
                </a:gridCol>
                <a:gridCol w="279969">
                  <a:extLst>
                    <a:ext uri="{9D8B030D-6E8A-4147-A177-3AD203B41FA5}">
                      <a16:colId xmlns:a16="http://schemas.microsoft.com/office/drawing/2014/main" val="1938462755"/>
                    </a:ext>
                  </a:extLst>
                </a:gridCol>
                <a:gridCol w="130714">
                  <a:extLst>
                    <a:ext uri="{9D8B030D-6E8A-4147-A177-3AD203B41FA5}">
                      <a16:colId xmlns:a16="http://schemas.microsoft.com/office/drawing/2014/main" val="3894291873"/>
                    </a:ext>
                  </a:extLst>
                </a:gridCol>
                <a:gridCol w="598954">
                  <a:extLst>
                    <a:ext uri="{9D8B030D-6E8A-4147-A177-3AD203B41FA5}">
                      <a16:colId xmlns:a16="http://schemas.microsoft.com/office/drawing/2014/main" val="4196825746"/>
                    </a:ext>
                  </a:extLst>
                </a:gridCol>
                <a:gridCol w="110238">
                  <a:extLst>
                    <a:ext uri="{9D8B030D-6E8A-4147-A177-3AD203B41FA5}">
                      <a16:colId xmlns:a16="http://schemas.microsoft.com/office/drawing/2014/main" val="3643243331"/>
                    </a:ext>
                  </a:extLst>
                </a:gridCol>
                <a:gridCol w="333515">
                  <a:extLst>
                    <a:ext uri="{9D8B030D-6E8A-4147-A177-3AD203B41FA5}">
                      <a16:colId xmlns:a16="http://schemas.microsoft.com/office/drawing/2014/main" val="3892987522"/>
                    </a:ext>
                  </a:extLst>
                </a:gridCol>
                <a:gridCol w="121434">
                  <a:extLst>
                    <a:ext uri="{9D8B030D-6E8A-4147-A177-3AD203B41FA5}">
                      <a16:colId xmlns:a16="http://schemas.microsoft.com/office/drawing/2014/main" val="1373537708"/>
                    </a:ext>
                  </a:extLst>
                </a:gridCol>
                <a:gridCol w="174402">
                  <a:extLst>
                    <a:ext uri="{9D8B030D-6E8A-4147-A177-3AD203B41FA5}">
                      <a16:colId xmlns:a16="http://schemas.microsoft.com/office/drawing/2014/main" val="2699071900"/>
                    </a:ext>
                  </a:extLst>
                </a:gridCol>
                <a:gridCol w="152228">
                  <a:extLst>
                    <a:ext uri="{9D8B030D-6E8A-4147-A177-3AD203B41FA5}">
                      <a16:colId xmlns:a16="http://schemas.microsoft.com/office/drawing/2014/main" val="845204178"/>
                    </a:ext>
                  </a:extLst>
                </a:gridCol>
                <a:gridCol w="170501">
                  <a:extLst>
                    <a:ext uri="{9D8B030D-6E8A-4147-A177-3AD203B41FA5}">
                      <a16:colId xmlns:a16="http://schemas.microsoft.com/office/drawing/2014/main" val="3477375923"/>
                    </a:ext>
                  </a:extLst>
                </a:gridCol>
                <a:gridCol w="121133">
                  <a:extLst>
                    <a:ext uri="{9D8B030D-6E8A-4147-A177-3AD203B41FA5}">
                      <a16:colId xmlns:a16="http://schemas.microsoft.com/office/drawing/2014/main" val="2872437469"/>
                    </a:ext>
                  </a:extLst>
                </a:gridCol>
                <a:gridCol w="548273">
                  <a:extLst>
                    <a:ext uri="{9D8B030D-6E8A-4147-A177-3AD203B41FA5}">
                      <a16:colId xmlns:a16="http://schemas.microsoft.com/office/drawing/2014/main" val="65244787"/>
                    </a:ext>
                  </a:extLst>
                </a:gridCol>
                <a:gridCol w="314966">
                  <a:extLst>
                    <a:ext uri="{9D8B030D-6E8A-4147-A177-3AD203B41FA5}">
                      <a16:colId xmlns:a16="http://schemas.microsoft.com/office/drawing/2014/main" val="60948457"/>
                    </a:ext>
                  </a:extLst>
                </a:gridCol>
                <a:gridCol w="314966">
                  <a:extLst>
                    <a:ext uri="{9D8B030D-6E8A-4147-A177-3AD203B41FA5}">
                      <a16:colId xmlns:a16="http://schemas.microsoft.com/office/drawing/2014/main" val="1420575098"/>
                    </a:ext>
                  </a:extLst>
                </a:gridCol>
                <a:gridCol w="610145">
                  <a:extLst>
                    <a:ext uri="{9D8B030D-6E8A-4147-A177-3AD203B41FA5}">
                      <a16:colId xmlns:a16="http://schemas.microsoft.com/office/drawing/2014/main" val="1364364950"/>
                    </a:ext>
                  </a:extLst>
                </a:gridCol>
                <a:gridCol w="658345">
                  <a:extLst>
                    <a:ext uri="{9D8B030D-6E8A-4147-A177-3AD203B41FA5}">
                      <a16:colId xmlns:a16="http://schemas.microsoft.com/office/drawing/2014/main" val="1590499064"/>
                    </a:ext>
                  </a:extLst>
                </a:gridCol>
              </a:tblGrid>
              <a:tr h="9929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現在住んでいるところ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現在のところに住み始めた時期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現在のところに住み始めた時期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dist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務所受付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>
                        <a:tabLst>
                          <a:tab pos="174625" algn="l"/>
                        </a:tabLst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  日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508897"/>
                  </a:ext>
                </a:extLst>
              </a:tr>
              <a:tr h="1158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      　年　　　　月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      　年　　　　月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558407"/>
                  </a:ext>
                </a:extLst>
              </a:tr>
              <a:tr h="15148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36000" marT="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t"/>
                      <a:r>
                        <a:rPr lang="zh-TW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申請者電話番号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078230"/>
                  </a:ext>
                </a:extLst>
              </a:tr>
              <a:tr h="22374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族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個人番号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健康状態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1500109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7059268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9831898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dist" fontAlgn="t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町村役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場受付年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   日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265574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770670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61097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32352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129682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291644"/>
                  </a:ext>
                </a:extLst>
              </a:tr>
              <a:tr h="114068">
                <a:tc rowSpan="4" gridSpan="6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家族のうち別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ところに住んでいる者があるときはその名前と住んでいるところ</a:t>
                      </a:r>
                    </a:p>
                  </a:txBody>
                  <a:tcPr marL="36000" marR="0" marT="3600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131010"/>
                  </a:ext>
                </a:extLst>
              </a:tr>
              <a:tr h="99299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9916156"/>
                  </a:ext>
                </a:extLst>
              </a:tr>
              <a:tr h="99299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994836"/>
                  </a:ext>
                </a:extLst>
              </a:tr>
              <a:tr h="139418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722057"/>
                  </a:ext>
                </a:extLst>
              </a:tr>
              <a:tr h="18543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資産の状況（別添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収入の状況（別添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関係先照会への同意（別添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関係先照会への同意（別添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331166"/>
                  </a:ext>
                </a:extLst>
              </a:tr>
              <a:tr h="319770">
                <a:tc rowSpan="4" gridSpan="2">
                  <a:txBody>
                    <a:bodyPr/>
                    <a:lstStyle/>
                    <a:p>
                      <a:pPr algn="l" rtl="0" fontAlgn="auto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援助をしてくれる者の状況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世帯主又は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家族との関係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今まで受けた援助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及び将来の見込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710570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43033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243451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49547"/>
                  </a:ext>
                </a:extLst>
              </a:tr>
              <a:tr h="99299"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保護を申請する理由（具体的に記入して下さい。）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7929539"/>
                  </a:ext>
                </a:extLst>
              </a:tr>
              <a:tr h="1520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469348"/>
                  </a:ext>
                </a:extLst>
              </a:tr>
              <a:tr h="198599"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上記のとおり相違ないので、生活保護法による保護を申請します。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944975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637847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470182"/>
                  </a:ext>
                </a:extLst>
              </a:tr>
              <a:tr h="1985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indent="628650"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628650"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784409"/>
                  </a:ext>
                </a:extLst>
              </a:tr>
              <a:tr h="225646">
                <a:tc gridSpan="4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宛先役職名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3588484"/>
                  </a:ext>
                </a:extLst>
              </a:tr>
              <a:tr h="99299"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131254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817578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E69A59-DC96-41EF-92AD-891B1162890E}"/>
              </a:ext>
            </a:extLst>
          </p:cNvPr>
          <p:cNvSpPr/>
          <p:nvPr/>
        </p:nvSpPr>
        <p:spPr>
          <a:xfrm>
            <a:off x="552494" y="63575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56B3088-7D6E-45C1-9546-8403CE19453E}"/>
              </a:ext>
            </a:extLst>
          </p:cNvPr>
          <p:cNvSpPr txBox="1"/>
          <p:nvPr/>
        </p:nvSpPr>
        <p:spPr>
          <a:xfrm>
            <a:off x="538779" y="1462433"/>
            <a:ext cx="576560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生活保護法による保護申請書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DD9E236-EF23-46D5-90CE-0DBDA8B8D7CF}"/>
              </a:ext>
            </a:extLst>
          </p:cNvPr>
          <p:cNvSpPr txBox="1"/>
          <p:nvPr/>
        </p:nvSpPr>
        <p:spPr>
          <a:xfrm>
            <a:off x="552494" y="8299749"/>
            <a:ext cx="5759214" cy="12516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印欄には記入しないで下さい。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申請者と保護を受けようとする者が異なる場合には、別添の書類は保護を受けようとする者に記入してもらって下さい。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不実の申請をして不正に保護を受けた場合、生活保護法第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条又は刑法の規定によって処罰されることがあります。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この申請書は開始、変更いずれの場合にも用いるものとし、変更申請の場合は、変更にかかる事項を記入させ、別添１から３のうち必要なものを添付させること。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5D6FA13-4BFA-4781-A185-2619A3C95048}"/>
              </a:ext>
            </a:extLst>
          </p:cNvPr>
          <p:cNvSpPr/>
          <p:nvPr/>
        </p:nvSpPr>
        <p:spPr>
          <a:xfrm>
            <a:off x="3581400" y="7396288"/>
            <a:ext cx="1737579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0B512D6-9B7A-44B2-9DCC-7138EB220E4E}"/>
              </a:ext>
            </a:extLst>
          </p:cNvPr>
          <p:cNvSpPr/>
          <p:nvPr/>
        </p:nvSpPr>
        <p:spPr>
          <a:xfrm>
            <a:off x="3581400" y="7616454"/>
            <a:ext cx="173758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7E9C942-E937-478B-88B9-FF7B62C0622B}"/>
              </a:ext>
            </a:extLst>
          </p:cNvPr>
          <p:cNvSpPr/>
          <p:nvPr/>
        </p:nvSpPr>
        <p:spPr>
          <a:xfrm>
            <a:off x="3581400" y="7907642"/>
            <a:ext cx="173758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保護を受けようとする者との関係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　　　　　　　　）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93CAF00-6593-46B1-BC3E-40C3E81F67AA}"/>
              </a:ext>
            </a:extLst>
          </p:cNvPr>
          <p:cNvSpPr/>
          <p:nvPr/>
        </p:nvSpPr>
        <p:spPr>
          <a:xfrm>
            <a:off x="3581400" y="7176122"/>
            <a:ext cx="195933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C1E3046-3F5E-4BC7-B729-BA9878C614B3}"/>
              </a:ext>
            </a:extLst>
          </p:cNvPr>
          <p:cNvGrpSpPr/>
          <p:nvPr/>
        </p:nvGrpSpPr>
        <p:grpSpPr>
          <a:xfrm>
            <a:off x="546100" y="984377"/>
            <a:ext cx="1527587" cy="296099"/>
            <a:chOff x="4074450" y="1176404"/>
            <a:chExt cx="1527587" cy="296099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C74C5D7B-C406-4ACF-A0C9-18CA3F7AF912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D6253526-B583-449B-8C85-84798AC94EE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BB1EE3CA-BA95-4296-93B1-D3492731F3A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FF0E339-BC8E-40FA-BAA2-6894B93D244E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E9C488A-974B-428C-B487-024EED5A4F8F}"/>
              </a:ext>
            </a:extLst>
          </p:cNvPr>
          <p:cNvSpPr/>
          <p:nvPr/>
        </p:nvSpPr>
        <p:spPr>
          <a:xfrm>
            <a:off x="2681400" y="2180575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申請者電話番号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153F3CA-2339-42F0-A0BB-D2B5728595A3}"/>
              </a:ext>
            </a:extLst>
          </p:cNvPr>
          <p:cNvSpPr/>
          <p:nvPr/>
        </p:nvSpPr>
        <p:spPr>
          <a:xfrm>
            <a:off x="552494" y="81392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37BD398-6D23-4734-8B11-6C92B9E3D5E9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4382664-46D2-493A-B2BC-D816C78F4821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0EC145DB-2BA8-4517-8238-0D1356E83F2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3B37ACF-B4C1-4085-9E7A-70DF532EF177}"/>
              </a:ext>
            </a:extLst>
          </p:cNvPr>
          <p:cNvSpPr/>
          <p:nvPr/>
        </p:nvSpPr>
        <p:spPr>
          <a:xfrm>
            <a:off x="606731" y="1983183"/>
            <a:ext cx="1217307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現在住んでいるところ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469208C-B421-4F3E-80EF-A49B4288AC1A}"/>
              </a:ext>
            </a:extLst>
          </p:cNvPr>
          <p:cNvSpPr/>
          <p:nvPr/>
        </p:nvSpPr>
        <p:spPr>
          <a:xfrm>
            <a:off x="3917120" y="751575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64006" y="960724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49203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488</Words>
  <Application>Microsoft Office PowerPoint</Application>
  <PresentationFormat>A4 210 x 297 mm</PresentationFormat>
  <Paragraphs>221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56</cp:revision>
  <dcterms:created xsi:type="dcterms:W3CDTF">2022-01-20T04:34:58Z</dcterms:created>
  <dcterms:modified xsi:type="dcterms:W3CDTF">2024-03-25T06:55:51Z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04906247-c8a3-4d9a-99a6-a7312a14a075</vt:lpwstr>
  </property>
  <property fmtid="{D5CDD505-2E9C-101B-9397-08002B2CF9AE}" pid="15" name="MSIP_Label_436fffe2-e74d-4f21-833f-6f054a10cb50_ContentBits">
    <vt:lpwstr>0</vt:lpwstr>
  </property>
</Properties>
</file>