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2" r:id="rId2"/>
    <p:sldId id="263"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95" autoAdjust="0"/>
    <p:restoredTop sz="94660"/>
  </p:normalViewPr>
  <p:slideViewPr>
    <p:cSldViewPr snapToGrid="0" showGuides="1">
      <p:cViewPr varScale="1">
        <p:scale>
          <a:sx n="73" d="100"/>
          <a:sy n="73" d="100"/>
        </p:scale>
        <p:origin x="3534"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オブジェクト 3" hidden="1">
            <a:extLst>
              <a:ext uri="{FF2B5EF4-FFF2-40B4-BE49-F238E27FC236}">
                <a16:creationId xmlns:a16="http://schemas.microsoft.com/office/drawing/2014/main" id="{1B991F5A-B513-44F6-B680-64B86C492644}"/>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4" name="オブジェクト 3" hidden="1">
                        <a:extLst>
                          <a:ext uri="{FF2B5EF4-FFF2-40B4-BE49-F238E27FC236}">
                            <a16:creationId xmlns:a16="http://schemas.microsoft.com/office/drawing/2014/main" id="{1B991F5A-B513-44F6-B680-64B86C492644}"/>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5" name="表 4">
            <a:extLst>
              <a:ext uri="{FF2B5EF4-FFF2-40B4-BE49-F238E27FC236}">
                <a16:creationId xmlns:a16="http://schemas.microsoft.com/office/drawing/2014/main" id="{86E91AC5-0F1B-468C-8B1A-C2AA2CB98E97}"/>
              </a:ext>
            </a:extLst>
          </p:cNvPr>
          <p:cNvGraphicFramePr>
            <a:graphicFrameLocks noGrp="1"/>
          </p:cNvGraphicFramePr>
          <p:nvPr>
            <p:extLst>
              <p:ext uri="{D42A27DB-BD31-4B8C-83A1-F6EECF244321}">
                <p14:modId xmlns:p14="http://schemas.microsoft.com/office/powerpoint/2010/main" val="2227478554"/>
              </p:ext>
            </p:extLst>
          </p:nvPr>
        </p:nvGraphicFramePr>
        <p:xfrm>
          <a:off x="544093" y="2812550"/>
          <a:ext cx="5755377" cy="3960000"/>
        </p:xfrm>
        <a:graphic>
          <a:graphicData uri="http://schemas.openxmlformats.org/drawingml/2006/table">
            <a:tbl>
              <a:tblPr firstRow="1" firstCol="1" bandRow="1"/>
              <a:tblGrid>
                <a:gridCol w="327936">
                  <a:extLst>
                    <a:ext uri="{9D8B030D-6E8A-4147-A177-3AD203B41FA5}">
                      <a16:colId xmlns:a16="http://schemas.microsoft.com/office/drawing/2014/main" val="2859199374"/>
                    </a:ext>
                  </a:extLst>
                </a:gridCol>
                <a:gridCol w="352977">
                  <a:extLst>
                    <a:ext uri="{9D8B030D-6E8A-4147-A177-3AD203B41FA5}">
                      <a16:colId xmlns:a16="http://schemas.microsoft.com/office/drawing/2014/main" val="3109061405"/>
                    </a:ext>
                  </a:extLst>
                </a:gridCol>
                <a:gridCol w="208474">
                  <a:extLst>
                    <a:ext uri="{9D8B030D-6E8A-4147-A177-3AD203B41FA5}">
                      <a16:colId xmlns:a16="http://schemas.microsoft.com/office/drawing/2014/main" val="1918887499"/>
                    </a:ext>
                  </a:extLst>
                </a:gridCol>
                <a:gridCol w="180394">
                  <a:extLst>
                    <a:ext uri="{9D8B030D-6E8A-4147-A177-3AD203B41FA5}">
                      <a16:colId xmlns:a16="http://schemas.microsoft.com/office/drawing/2014/main" val="3839168757"/>
                    </a:ext>
                  </a:extLst>
                </a:gridCol>
                <a:gridCol w="169400">
                  <a:extLst>
                    <a:ext uri="{9D8B030D-6E8A-4147-A177-3AD203B41FA5}">
                      <a16:colId xmlns:a16="http://schemas.microsoft.com/office/drawing/2014/main" val="169072945"/>
                    </a:ext>
                  </a:extLst>
                </a:gridCol>
                <a:gridCol w="988645">
                  <a:extLst>
                    <a:ext uri="{9D8B030D-6E8A-4147-A177-3AD203B41FA5}">
                      <a16:colId xmlns:a16="http://schemas.microsoft.com/office/drawing/2014/main" val="33520393"/>
                    </a:ext>
                  </a:extLst>
                </a:gridCol>
                <a:gridCol w="626447">
                  <a:extLst>
                    <a:ext uri="{9D8B030D-6E8A-4147-A177-3AD203B41FA5}">
                      <a16:colId xmlns:a16="http://schemas.microsoft.com/office/drawing/2014/main" val="3375175583"/>
                    </a:ext>
                  </a:extLst>
                </a:gridCol>
                <a:gridCol w="489741">
                  <a:extLst>
                    <a:ext uri="{9D8B030D-6E8A-4147-A177-3AD203B41FA5}">
                      <a16:colId xmlns:a16="http://schemas.microsoft.com/office/drawing/2014/main" val="877366377"/>
                    </a:ext>
                  </a:extLst>
                </a:gridCol>
                <a:gridCol w="743138">
                  <a:extLst>
                    <a:ext uri="{9D8B030D-6E8A-4147-A177-3AD203B41FA5}">
                      <a16:colId xmlns:a16="http://schemas.microsoft.com/office/drawing/2014/main" val="70317642"/>
                    </a:ext>
                  </a:extLst>
                </a:gridCol>
                <a:gridCol w="365760">
                  <a:extLst>
                    <a:ext uri="{9D8B030D-6E8A-4147-A177-3AD203B41FA5}">
                      <a16:colId xmlns:a16="http://schemas.microsoft.com/office/drawing/2014/main" val="334743132"/>
                    </a:ext>
                  </a:extLst>
                </a:gridCol>
                <a:gridCol w="231375">
                  <a:extLst>
                    <a:ext uri="{9D8B030D-6E8A-4147-A177-3AD203B41FA5}">
                      <a16:colId xmlns:a16="http://schemas.microsoft.com/office/drawing/2014/main" val="1822442226"/>
                    </a:ext>
                  </a:extLst>
                </a:gridCol>
                <a:gridCol w="294405">
                  <a:extLst>
                    <a:ext uri="{9D8B030D-6E8A-4147-A177-3AD203B41FA5}">
                      <a16:colId xmlns:a16="http://schemas.microsoft.com/office/drawing/2014/main" val="2014186950"/>
                    </a:ext>
                  </a:extLst>
                </a:gridCol>
                <a:gridCol w="776685">
                  <a:extLst>
                    <a:ext uri="{9D8B030D-6E8A-4147-A177-3AD203B41FA5}">
                      <a16:colId xmlns:a16="http://schemas.microsoft.com/office/drawing/2014/main" val="2596975300"/>
                    </a:ext>
                  </a:extLst>
                </a:gridCol>
              </a:tblGrid>
              <a:tr h="360000">
                <a:tc rowSpan="14">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術</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報</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酬</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請</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明</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細</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書</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dist">
                        <a:lnSpc>
                          <a:spcPts val="10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○初回施術</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dist">
                        <a:lnSpc>
                          <a:spcPts val="10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年月日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144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indent="149860" algn="l"/>
                      <a:r>
                        <a:rPr lang="ja-JP" sz="900" kern="0" spc="18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0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実日数</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既施術回数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p>
                  </a:txBody>
                  <a:tcPr marL="6858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転　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治癒・中止</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70541628"/>
                  </a:ext>
                </a:extLst>
              </a:tr>
              <a:tr h="360000">
                <a:tc vMerge="1">
                  <a:txBody>
                    <a:bodyPr/>
                    <a:lstStyle/>
                    <a:p>
                      <a:endParaRPr kumimoji="1" lang="ja-JP" altLang="en-US"/>
                    </a:p>
                  </a:txBody>
                  <a:tcPr/>
                </a:tc>
                <a:tc gridSpan="7">
                  <a:txBody>
                    <a:bodyPr/>
                    <a:lstStyle/>
                    <a:p>
                      <a:pPr marL="0" lvl="0" indent="182563" algn="just">
                        <a:lnSpc>
                          <a:spcPts val="1100"/>
                        </a:lnSpc>
                        <a:buFont typeface="+mj-ea"/>
                        <a:buAutoNum type="circleNumDbPlain"/>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 検 料</a:t>
                      </a:r>
                    </a:p>
                    <a:p>
                      <a:pPr marL="533400" indent="228600" algn="just">
                        <a:lnSpc>
                          <a:spcPts val="11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１はり　２きゅう　３はりきゅう併用</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摘　要</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178262115"/>
                  </a:ext>
                </a:extLst>
              </a:tr>
              <a:tr h="180000">
                <a:tc vMerge="1">
                  <a:txBody>
                    <a:bodyPr/>
                    <a:lstStyle/>
                    <a:p>
                      <a:endParaRPr kumimoji="1" lang="ja-JP" altLang="en-US"/>
                    </a:p>
                  </a:txBody>
                  <a:tcPr/>
                </a:tc>
                <a:tc rowSpan="4">
                  <a:txBody>
                    <a:bodyPr/>
                    <a:lstStyle/>
                    <a:p>
                      <a:pPr algn="l"/>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②施術料</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6">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はり</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rowSpan="4" gridSpan="2">
                  <a:txBody>
                    <a:bodyPr/>
                    <a:lstStyle/>
                    <a:p>
                      <a:pPr algn="l"/>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rowSpan="4" hMerge="1">
                  <a:txBody>
                    <a:bodyPr/>
                    <a:lstStyle/>
                    <a:p>
                      <a:endParaRPr kumimoji="1" lang="ja-JP" altLang="en-US"/>
                    </a:p>
                  </a:txBody>
                  <a:tcPr/>
                </a:tc>
                <a:extLst>
                  <a:ext uri="{0D108BD9-81ED-4DB2-BD59-A6C34878D82A}">
                    <a16:rowId xmlns:a16="http://schemas.microsoft.com/office/drawing/2014/main" val="1939567501"/>
                  </a:ext>
                </a:extLst>
              </a:tr>
              <a:tr h="180000">
                <a:tc vMerge="1">
                  <a:txBody>
                    <a:bodyPr/>
                    <a:lstStyle/>
                    <a:p>
                      <a:endParaRPr kumimoji="1" lang="ja-JP" altLang="en-US"/>
                    </a:p>
                  </a:txBody>
                  <a:tcPr/>
                </a:tc>
                <a:tc vMerge="1">
                  <a:txBody>
                    <a:bodyPr/>
                    <a:lstStyle/>
                    <a:p>
                      <a:endParaRPr kumimoji="1" lang="ja-JP" altLang="en-US"/>
                    </a:p>
                  </a:txBody>
                  <a:tcPr/>
                </a:tc>
                <a:tc gridSpan="6">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きゅう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208114078"/>
                  </a:ext>
                </a:extLst>
              </a:tr>
              <a:tr h="180000">
                <a:tc vMerge="1">
                  <a:txBody>
                    <a:bodyPr/>
                    <a:lstStyle/>
                    <a:p>
                      <a:endParaRPr kumimoji="1" lang="ja-JP" altLang="en-US"/>
                    </a:p>
                  </a:txBody>
                  <a:tcPr/>
                </a:tc>
                <a:tc vMerge="1">
                  <a:txBody>
                    <a:bodyPr/>
                    <a:lstStyle/>
                    <a:p>
                      <a:endParaRPr kumimoji="1" lang="ja-JP" altLang="en-US"/>
                    </a:p>
                  </a:txBody>
                  <a:tcPr/>
                </a:tc>
                <a:tc gridSpan="6">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はり、きゅう併用</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124767913"/>
                  </a:ext>
                </a:extLst>
              </a:tr>
              <a:tr h="360000">
                <a:tc vMerge="1">
                  <a:txBody>
                    <a:bodyPr/>
                    <a:lstStyle/>
                    <a:p>
                      <a:endParaRPr kumimoji="1" lang="ja-JP" altLang="en-US"/>
                    </a:p>
                  </a:txBody>
                  <a:tcPr/>
                </a:tc>
                <a:tc vMerge="1">
                  <a:txBody>
                    <a:bodyPr/>
                    <a:lstStyle/>
                    <a:p>
                      <a:endParaRPr kumimoji="1" lang="ja-JP" altLang="en-US"/>
                    </a:p>
                  </a:txBody>
                  <a:tcPr/>
                </a:tc>
                <a:tc gridSpan="6">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電療料</a:t>
                      </a:r>
                    </a:p>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１電気針 ２電気温灸器 ３電気光線器具</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772849820"/>
                  </a:ext>
                </a:extLst>
              </a:tr>
              <a:tr h="360000">
                <a:tc vMerge="1">
                  <a:txBody>
                    <a:bodyPr/>
                    <a:lstStyle/>
                    <a:p>
                      <a:endParaRPr kumimoji="1" lang="ja-JP" altLang="en-US"/>
                    </a:p>
                  </a:txBody>
                  <a:tcPr/>
                </a:tc>
                <a:tc gridSpan="7">
                  <a:txBody>
                    <a:bodyPr/>
                    <a:lstStyle/>
                    <a:p>
                      <a:pPr algn="l">
                        <a:lnSpc>
                          <a:spcPts val="1200"/>
                        </a:lnSpc>
                        <a:tabLst>
                          <a:tab pos="803275" algn="l"/>
                        </a:tabLs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往　療　料</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４㎞まで</a:t>
                      </a:r>
                    </a:p>
                    <a:p>
                      <a:pPr indent="114300" algn="l">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４㎞超</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p>
                      <a:pPr algn="r">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a:p>
                  </a:txBody>
                  <a:tcPr/>
                </a:tc>
                <a:extLst>
                  <a:ext uri="{0D108BD9-81ED-4DB2-BD59-A6C34878D82A}">
                    <a16:rowId xmlns:a16="http://schemas.microsoft.com/office/drawing/2014/main" val="3202740123"/>
                  </a:ext>
                </a:extLst>
              </a:tr>
              <a:tr h="180000">
                <a:tc vMerge="1">
                  <a:txBody>
                    <a:bodyPr/>
                    <a:lstStyle/>
                    <a:p>
                      <a:endParaRPr kumimoji="1" lang="ja-JP" altLang="en-US"/>
                    </a:p>
                  </a:txBody>
                  <a:tcPr/>
                </a:tc>
                <a:tc gridSpan="7">
                  <a:txBody>
                    <a:bodyPr/>
                    <a:lstStyle/>
                    <a:p>
                      <a:pPr algn="l">
                        <a:lnSpc>
                          <a:spcPts val="1200"/>
                        </a:lnSpc>
                        <a:tabLst>
                          <a:tab pos="182563"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④</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施術報告書交付料（前回支給：　年　月）</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2507268436"/>
                  </a:ext>
                </a:extLst>
              </a:tr>
              <a:tr h="540000">
                <a:tc vMerge="1">
                  <a:txBody>
                    <a:bodyPr/>
                    <a:lstStyle/>
                    <a:p>
                      <a:endParaRPr kumimoji="1" lang="ja-JP" altLang="en-US"/>
                    </a:p>
                  </a:txBody>
                  <a:tcPr/>
                </a:tc>
                <a:tc gridSpan="2">
                  <a:txBody>
                    <a:bodyPr/>
                    <a:lstStyle/>
                    <a:p>
                      <a:pPr algn="l">
                        <a:lnSpc>
                          <a:spcPts val="1200"/>
                        </a:lnSpc>
                      </a:pPr>
                      <a:r>
                        <a:rPr lang="ja-JP" sz="900" kern="0" spc="1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pPr>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通院○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pPr>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往療◎</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9">
                  <a:txBody>
                    <a:bodyPr/>
                    <a:lstStyle/>
                    <a:p>
                      <a:pPr algn="ct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1 2 3 4 5 6 7 8 9 10 11 12 13 14 15 16 17 18 19 20 21 22 23 24 25 26 27 28 29 30 31</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4101888694"/>
                  </a:ext>
                </a:extLst>
              </a:tr>
              <a:tr h="180000">
                <a:tc vMerge="1">
                  <a:txBody>
                    <a:bodyPr/>
                    <a:lstStyle/>
                    <a:p>
                      <a:endParaRPr kumimoji="1" lang="ja-JP" altLang="en-US"/>
                    </a:p>
                  </a:txBody>
                  <a:tcPr/>
                </a:tc>
                <a:tc rowSpan="2" gridSpan="7">
                  <a:txBody>
                    <a:bodyPr/>
                    <a:lstStyle/>
                    <a:p>
                      <a:pPr marL="0" indent="266700" algn="l"/>
                      <a:r>
                        <a:rPr lang="ja-JP" sz="900" kern="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⑤合計金額</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④</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gridSpan="3">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請　　　求</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marL="342900" lvl="0" indent="-342900" algn="l">
                        <a:buFont typeface="游明朝" panose="02020400000000000000" pitchFamily="18" charset="-128"/>
                        <a:buChar char="※"/>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　　定</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4137566712"/>
                  </a:ext>
                </a:extLst>
              </a:tr>
              <a:tr h="180000">
                <a:tc vMerge="1">
                  <a:txBody>
                    <a:bodyPr/>
                    <a:lstStyle/>
                    <a:p>
                      <a:endParaRPr kumimoji="1" lang="ja-JP" altLang="en-US"/>
                    </a:p>
                  </a:txBody>
                  <a:tcPr/>
                </a:tc>
                <a:tc gridSpan="7"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1703124400"/>
                  </a:ext>
                </a:extLst>
              </a:tr>
              <a:tr h="360000">
                <a:tc vMerge="1">
                  <a:txBody>
                    <a:bodyPr/>
                    <a:lstStyle/>
                    <a:p>
                      <a:endParaRPr kumimoji="1" lang="ja-JP" altLang="en-US"/>
                    </a:p>
                  </a:txBody>
                  <a:tcPr/>
                </a:tc>
                <a:tc gridSpan="7">
                  <a:txBody>
                    <a:bodyPr/>
                    <a:lstStyle/>
                    <a:p>
                      <a:pPr marL="0" lvl="0" indent="266700" algn="l">
                        <a:lnSpc>
                          <a:spcPts val="1200"/>
                        </a:lnSpc>
                        <a:buFont typeface="游明朝" panose="02020400000000000000" pitchFamily="18" charset="-128"/>
                        <a:buChar char="※"/>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⑥　社　保　負　担（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0" indent="1165225" algn="l">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割</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1921283331"/>
                  </a:ext>
                </a:extLst>
              </a:tr>
              <a:tr h="180000">
                <a:tc vMerge="1">
                  <a:txBody>
                    <a:bodyPr/>
                    <a:lstStyle/>
                    <a:p>
                      <a:endParaRPr kumimoji="1" lang="ja-JP" altLang="en-US"/>
                    </a:p>
                  </a:txBody>
                  <a:tcPr/>
                </a:tc>
                <a:tc gridSpan="7">
                  <a:txBody>
                    <a:bodyPr/>
                    <a:lstStyle/>
                    <a:p>
                      <a:pPr marL="7938" indent="-7938" algn="l">
                        <a:tabLst>
                          <a:tab pos="266700" algn="l"/>
                        </a:tabLst>
                      </a:pPr>
                      <a:r>
                        <a:rPr lang="en-US" altLang="ja-JP" sz="900" kern="0" spc="52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0" spc="52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0" spc="52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spc="52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⑦</a:t>
                      </a:r>
                      <a:r>
                        <a:rPr lang="ja-JP" sz="900" kern="0" spc="52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本人支払額</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066019349"/>
                  </a:ext>
                </a:extLst>
              </a:tr>
              <a:tr h="360000">
                <a:tc vMerge="1">
                  <a:txBody>
                    <a:bodyPr/>
                    <a:lstStyle/>
                    <a:p>
                      <a:endParaRPr kumimoji="1" lang="ja-JP" altLang="en-US"/>
                    </a:p>
                  </a:txBody>
                  <a:tcPr/>
                </a:tc>
                <a:tc gridSpan="7">
                  <a:txBody>
                    <a:bodyPr/>
                    <a:lstStyle/>
                    <a:p>
                      <a:pPr marL="96838" indent="169863" algn="l">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⑧差引請求（支払）金額</a:t>
                      </a:r>
                    </a:p>
                    <a:p>
                      <a:pPr marL="97155" indent="722630" algn="l">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（⑤－⑥－⑦）</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3">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2">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419814593"/>
                  </a:ext>
                </a:extLst>
              </a:tr>
            </a:tbl>
          </a:graphicData>
        </a:graphic>
      </p:graphicFrame>
      <p:graphicFrame>
        <p:nvGraphicFramePr>
          <p:cNvPr id="6" name="表 5">
            <a:extLst>
              <a:ext uri="{FF2B5EF4-FFF2-40B4-BE49-F238E27FC236}">
                <a16:creationId xmlns:a16="http://schemas.microsoft.com/office/drawing/2014/main" id="{3C62F555-01AB-4D84-8060-FF5DA50E7C3A}"/>
              </a:ext>
            </a:extLst>
          </p:cNvPr>
          <p:cNvGraphicFramePr>
            <a:graphicFrameLocks noGrp="1"/>
          </p:cNvGraphicFramePr>
          <p:nvPr>
            <p:extLst>
              <p:ext uri="{D42A27DB-BD31-4B8C-83A1-F6EECF244321}">
                <p14:modId xmlns:p14="http://schemas.microsoft.com/office/powerpoint/2010/main" val="2646019388"/>
              </p:ext>
            </p:extLst>
          </p:nvPr>
        </p:nvGraphicFramePr>
        <p:xfrm>
          <a:off x="544094" y="6818670"/>
          <a:ext cx="5757090" cy="1449053"/>
        </p:xfrm>
        <a:graphic>
          <a:graphicData uri="http://schemas.openxmlformats.org/drawingml/2006/table">
            <a:tbl>
              <a:tblPr firstRow="1" firstCol="1" bandRow="1"/>
              <a:tblGrid>
                <a:gridCol w="383514">
                  <a:extLst>
                    <a:ext uri="{9D8B030D-6E8A-4147-A177-3AD203B41FA5}">
                      <a16:colId xmlns:a16="http://schemas.microsoft.com/office/drawing/2014/main" val="546469087"/>
                    </a:ext>
                  </a:extLst>
                </a:gridCol>
                <a:gridCol w="5373576">
                  <a:extLst>
                    <a:ext uri="{9D8B030D-6E8A-4147-A177-3AD203B41FA5}">
                      <a16:colId xmlns:a16="http://schemas.microsoft.com/office/drawing/2014/main" val="405840605"/>
                    </a:ext>
                  </a:extLst>
                </a:gridCol>
              </a:tblGrid>
              <a:tr h="707390">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請求書</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400"/>
                        </a:lnSpc>
                        <a:spcAft>
                          <a:spcPts val="200"/>
                        </a:spcAft>
                      </a:pPr>
                      <a:r>
                        <a:rPr lang="ja-JP"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altLang="en-US"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にかかる上記明細書による施術料を請求します。</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algn="ctr">
                        <a:lnSpc>
                          <a:spcPts val="1400"/>
                        </a:lnSpc>
                        <a:spcAft>
                          <a:spcPts val="200"/>
                        </a:spcAft>
                      </a:pPr>
                      <a:endParaRPr lang="en-US" alt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ctr">
                        <a:lnSpc>
                          <a:spcPts val="14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住　　　所</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indent="494665" algn="l">
                        <a:lnSpc>
                          <a:spcPts val="14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はり・きゅう師　　氏　　　名　　　　　　　　　　　</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65561777"/>
                  </a:ext>
                </a:extLst>
              </a:tr>
              <a:tr h="584287">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委任状</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上記の金額の受領を 　　　　　師会（理事）長（氏名） 　　　　　に委任します。</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0" indent="1433513" algn="l">
                        <a:lnSpc>
                          <a:spcPts val="13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（はり・きゅう師名）</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indent="2400300" algn="l">
                        <a:lnSpc>
                          <a:spcPts val="13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氏　　　名　　　　　　　　　　　　</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69831642"/>
                  </a:ext>
                </a:extLst>
              </a:tr>
            </a:tbl>
          </a:graphicData>
        </a:graphic>
      </p:graphicFrame>
      <p:graphicFrame>
        <p:nvGraphicFramePr>
          <p:cNvPr id="8" name="表 7">
            <a:extLst>
              <a:ext uri="{FF2B5EF4-FFF2-40B4-BE49-F238E27FC236}">
                <a16:creationId xmlns:a16="http://schemas.microsoft.com/office/drawing/2014/main" id="{7ACC35F4-D6F2-46BC-A5EB-6BE1CF95C101}"/>
              </a:ext>
            </a:extLst>
          </p:cNvPr>
          <p:cNvGraphicFramePr>
            <a:graphicFrameLocks noGrp="1"/>
          </p:cNvGraphicFramePr>
          <p:nvPr>
            <p:extLst>
              <p:ext uri="{D42A27DB-BD31-4B8C-83A1-F6EECF244321}">
                <p14:modId xmlns:p14="http://schemas.microsoft.com/office/powerpoint/2010/main" val="605226630"/>
              </p:ext>
            </p:extLst>
          </p:nvPr>
        </p:nvGraphicFramePr>
        <p:xfrm>
          <a:off x="544092" y="8344204"/>
          <a:ext cx="5757089" cy="685800"/>
        </p:xfrm>
        <a:graphic>
          <a:graphicData uri="http://schemas.openxmlformats.org/drawingml/2006/table">
            <a:tbl>
              <a:tblPr firstRow="1" firstCol="1" bandRow="1"/>
              <a:tblGrid>
                <a:gridCol w="385104">
                  <a:extLst>
                    <a:ext uri="{9D8B030D-6E8A-4147-A177-3AD203B41FA5}">
                      <a16:colId xmlns:a16="http://schemas.microsoft.com/office/drawing/2014/main" val="1665843996"/>
                    </a:ext>
                  </a:extLst>
                </a:gridCol>
                <a:gridCol w="1813501">
                  <a:extLst>
                    <a:ext uri="{9D8B030D-6E8A-4147-A177-3AD203B41FA5}">
                      <a16:colId xmlns:a16="http://schemas.microsoft.com/office/drawing/2014/main" val="3406814665"/>
                    </a:ext>
                  </a:extLst>
                </a:gridCol>
                <a:gridCol w="912014">
                  <a:extLst>
                    <a:ext uri="{9D8B030D-6E8A-4147-A177-3AD203B41FA5}">
                      <a16:colId xmlns:a16="http://schemas.microsoft.com/office/drawing/2014/main" val="3617726590"/>
                    </a:ext>
                  </a:extLst>
                </a:gridCol>
                <a:gridCol w="306613">
                  <a:extLst>
                    <a:ext uri="{9D8B030D-6E8A-4147-A177-3AD203B41FA5}">
                      <a16:colId xmlns:a16="http://schemas.microsoft.com/office/drawing/2014/main" val="764725355"/>
                    </a:ext>
                  </a:extLst>
                </a:gridCol>
                <a:gridCol w="1341402">
                  <a:extLst>
                    <a:ext uri="{9D8B030D-6E8A-4147-A177-3AD203B41FA5}">
                      <a16:colId xmlns:a16="http://schemas.microsoft.com/office/drawing/2014/main" val="4192131410"/>
                    </a:ext>
                  </a:extLst>
                </a:gridCol>
                <a:gridCol w="998455">
                  <a:extLst>
                    <a:ext uri="{9D8B030D-6E8A-4147-A177-3AD203B41FA5}">
                      <a16:colId xmlns:a16="http://schemas.microsoft.com/office/drawing/2014/main" val="2400165866"/>
                    </a:ext>
                  </a:extLst>
                </a:gridCol>
              </a:tblGrid>
              <a:tr h="685800">
                <a:tc>
                  <a:txBody>
                    <a:bodyPr/>
                    <a:lstStyle/>
                    <a:p>
                      <a:pPr marL="71755" algn="ctr"/>
                      <a:r>
                        <a:rPr lang="ja-JP" sz="900" kern="0" spc="225"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振込先</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銀　　行</a:t>
                      </a:r>
                      <a:endParaRPr lang="en-US" alt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信用金庫</a:t>
                      </a:r>
                      <a:endParaRPr lang="en-US" alt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支　　店</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0" marB="0" anchor="ctr">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預金種類</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0" marB="0" anchor="ctr">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口座番号</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口座名義</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extLst>
                  <a:ext uri="{0D108BD9-81ED-4DB2-BD59-A6C34878D82A}">
                    <a16:rowId xmlns:a16="http://schemas.microsoft.com/office/drawing/2014/main" val="3806691584"/>
                  </a:ext>
                </a:extLst>
              </a:tr>
            </a:tbl>
          </a:graphicData>
        </a:graphic>
      </p:graphicFrame>
      <p:graphicFrame>
        <p:nvGraphicFramePr>
          <p:cNvPr id="2" name="表 1">
            <a:extLst>
              <a:ext uri="{FF2B5EF4-FFF2-40B4-BE49-F238E27FC236}">
                <a16:creationId xmlns:a16="http://schemas.microsoft.com/office/drawing/2014/main" id="{6225B52E-2ADE-4DE3-B515-A21DE75C1A94}"/>
              </a:ext>
            </a:extLst>
          </p:cNvPr>
          <p:cNvGraphicFramePr>
            <a:graphicFrameLocks noGrp="1"/>
          </p:cNvGraphicFramePr>
          <p:nvPr>
            <p:extLst>
              <p:ext uri="{D42A27DB-BD31-4B8C-83A1-F6EECF244321}">
                <p14:modId xmlns:p14="http://schemas.microsoft.com/office/powerpoint/2010/main" val="3897205402"/>
              </p:ext>
            </p:extLst>
          </p:nvPr>
        </p:nvGraphicFramePr>
        <p:xfrm>
          <a:off x="555456" y="1139550"/>
          <a:ext cx="5748903" cy="1228254"/>
        </p:xfrm>
        <a:graphic>
          <a:graphicData uri="http://schemas.openxmlformats.org/drawingml/2006/table">
            <a:tbl>
              <a:tblPr firstRow="1" firstCol="1" bandRow="1"/>
              <a:tblGrid>
                <a:gridCol w="389118">
                  <a:extLst>
                    <a:ext uri="{9D8B030D-6E8A-4147-A177-3AD203B41FA5}">
                      <a16:colId xmlns:a16="http://schemas.microsoft.com/office/drawing/2014/main" val="480325848"/>
                    </a:ext>
                  </a:extLst>
                </a:gridCol>
                <a:gridCol w="1372582">
                  <a:extLst>
                    <a:ext uri="{9D8B030D-6E8A-4147-A177-3AD203B41FA5}">
                      <a16:colId xmlns:a16="http://schemas.microsoft.com/office/drawing/2014/main" val="2434073417"/>
                    </a:ext>
                  </a:extLst>
                </a:gridCol>
                <a:gridCol w="1911071">
                  <a:extLst>
                    <a:ext uri="{9D8B030D-6E8A-4147-A177-3AD203B41FA5}">
                      <a16:colId xmlns:a16="http://schemas.microsoft.com/office/drawing/2014/main" val="2560594120"/>
                    </a:ext>
                  </a:extLst>
                </a:gridCol>
                <a:gridCol w="1215052">
                  <a:extLst>
                    <a:ext uri="{9D8B030D-6E8A-4147-A177-3AD203B41FA5}">
                      <a16:colId xmlns:a16="http://schemas.microsoft.com/office/drawing/2014/main" val="1422614641"/>
                    </a:ext>
                  </a:extLst>
                </a:gridCol>
                <a:gridCol w="861080">
                  <a:extLst>
                    <a:ext uri="{9D8B030D-6E8A-4147-A177-3AD203B41FA5}">
                      <a16:colId xmlns:a16="http://schemas.microsoft.com/office/drawing/2014/main" val="1598222861"/>
                    </a:ext>
                  </a:extLst>
                </a:gridCol>
              </a:tblGrid>
              <a:tr h="360000">
                <a:tc rowSpan="3">
                  <a:txBody>
                    <a:bodyPr/>
                    <a:lstStyle/>
                    <a:p>
                      <a:pPr algn="ctr">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生活保護法施術券</a:t>
                      </a:r>
                    </a:p>
                  </a:txBody>
                  <a:tcPr marL="68580" marR="6858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交付番号</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有効期間</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から</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r">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まで</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施術開始</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5596478"/>
                  </a:ext>
                </a:extLst>
              </a:tr>
              <a:tr h="360000">
                <a:tc vMerge="1">
                  <a:txBody>
                    <a:bodyPr/>
                    <a:lstStyle/>
                    <a:p>
                      <a:endParaRPr kumimoji="1" lang="ja-JP" altLang="en-US"/>
                    </a:p>
                  </a:txBody>
                  <a:tcPr/>
                </a:tc>
                <a:tc gridSpan="2">
                  <a:txBody>
                    <a:bodyPr/>
                    <a:lstStyle/>
                    <a:p>
                      <a:pPr algn="l">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患者氏名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4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　　　　　　　　生まれ）</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歳）</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居住地</a:t>
                      </a:r>
                    </a:p>
                  </a:txBody>
                  <a:tcPr marL="68580" marR="6858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4074081738"/>
                  </a:ext>
                </a:extLst>
              </a:tr>
              <a:tr h="360000">
                <a:tc vMerge="1">
                  <a:txBody>
                    <a:bodyPr/>
                    <a:lstStyle/>
                    <a:p>
                      <a:endParaRPr kumimoji="1" lang="ja-JP" altLang="en-US"/>
                    </a:p>
                  </a:txBody>
                  <a:tcPr/>
                </a:tc>
                <a:tc gridSpan="2">
                  <a:txBody>
                    <a:bodyPr/>
                    <a:lstStyle/>
                    <a:p>
                      <a:pPr algn="l">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傷病名　</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はり・きゅう師氏名</a:t>
                      </a:r>
                    </a:p>
                  </a:txBody>
                  <a:tcPr marL="68580" marR="6858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961537737"/>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1354093" y="6627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9" name="正方形/長方形 8">
            <a:extLst>
              <a:ext uri="{FF2B5EF4-FFF2-40B4-BE49-F238E27FC236}">
                <a16:creationId xmlns:a16="http://schemas.microsoft.com/office/drawing/2014/main" id="{4D5D94DA-E765-427B-9FFF-7095E87C1569}"/>
              </a:ext>
            </a:extLst>
          </p:cNvPr>
          <p:cNvSpPr/>
          <p:nvPr/>
        </p:nvSpPr>
        <p:spPr>
          <a:xfrm>
            <a:off x="6346864" y="4103821"/>
            <a:ext cx="468313" cy="468313"/>
          </a:xfrm>
          <a:prstGeom prst="rect">
            <a:avLst/>
          </a:prstGeom>
          <a:noFill/>
          <a:ln w="12700">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984100" y="184592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1677060" y="184592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34" name="正方形/長方形 33">
            <a:extLst>
              <a:ext uri="{FF2B5EF4-FFF2-40B4-BE49-F238E27FC236}">
                <a16:creationId xmlns:a16="http://schemas.microsoft.com/office/drawing/2014/main" id="{B3F2A0AD-6668-41F5-B29A-F6577BB807ED}"/>
              </a:ext>
            </a:extLst>
          </p:cNvPr>
          <p:cNvSpPr/>
          <p:nvPr/>
        </p:nvSpPr>
        <p:spPr>
          <a:xfrm>
            <a:off x="552280" y="977091"/>
            <a:ext cx="5748903" cy="162459"/>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1162050" algn="l">
              <a:tabLst>
                <a:tab pos="2238375"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　　担当員</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取扱担当者</a:t>
            </a:r>
          </a:p>
        </p:txBody>
      </p:sp>
      <p:sp>
        <p:nvSpPr>
          <p:cNvPr id="49" name="正方形/長方形 48">
            <a:extLst>
              <a:ext uri="{FF2B5EF4-FFF2-40B4-BE49-F238E27FC236}">
                <a16:creationId xmlns:a16="http://schemas.microsoft.com/office/drawing/2014/main" id="{B7C4CCB6-5E70-4E0D-9F2C-3162B008BCDD}"/>
              </a:ext>
            </a:extLst>
          </p:cNvPr>
          <p:cNvSpPr/>
          <p:nvPr/>
        </p:nvSpPr>
        <p:spPr>
          <a:xfrm>
            <a:off x="544092" y="9476346"/>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DB72B048-ABF4-49CD-8C8B-2B96A5F78171}"/>
              </a:ext>
            </a:extLst>
          </p:cNvPr>
          <p:cNvSpPr/>
          <p:nvPr/>
        </p:nvSpPr>
        <p:spPr>
          <a:xfrm>
            <a:off x="5562332" y="1227508"/>
            <a:ext cx="61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77" name="正方形/長方形 76">
            <a:extLst>
              <a:ext uri="{FF2B5EF4-FFF2-40B4-BE49-F238E27FC236}">
                <a16:creationId xmlns:a16="http://schemas.microsoft.com/office/drawing/2014/main" id="{7208A1C6-1EE8-4080-BF44-25F97AE93059}"/>
              </a:ext>
            </a:extLst>
          </p:cNvPr>
          <p:cNvSpPr/>
          <p:nvPr/>
        </p:nvSpPr>
        <p:spPr>
          <a:xfrm>
            <a:off x="6465882" y="1200331"/>
            <a:ext cx="144000" cy="684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自治体名称</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3" name="テキスト ボックス 32">
            <a:extLst>
              <a:ext uri="{FF2B5EF4-FFF2-40B4-BE49-F238E27FC236}">
                <a16:creationId xmlns:a16="http://schemas.microsoft.com/office/drawing/2014/main" id="{891CFA67-780B-4345-8FAD-0FB68A6A338E}"/>
              </a:ext>
            </a:extLst>
          </p:cNvPr>
          <p:cNvSpPr txBox="1"/>
          <p:nvPr/>
        </p:nvSpPr>
        <p:spPr>
          <a:xfrm>
            <a:off x="1827712" y="729334"/>
            <a:ext cx="322238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施術券及び施術報酬請求明細書（はり・きゅう）</a:t>
            </a:r>
          </a:p>
        </p:txBody>
      </p:sp>
      <p:sp>
        <p:nvSpPr>
          <p:cNvPr id="45" name="正方形/長方形 44">
            <a:extLst>
              <a:ext uri="{FF2B5EF4-FFF2-40B4-BE49-F238E27FC236}">
                <a16:creationId xmlns:a16="http://schemas.microsoft.com/office/drawing/2014/main" id="{0AA691ED-D5DA-42C2-BD25-EDBE9DEE86CF}"/>
              </a:ext>
            </a:extLst>
          </p:cNvPr>
          <p:cNvSpPr/>
          <p:nvPr/>
        </p:nvSpPr>
        <p:spPr>
          <a:xfrm>
            <a:off x="2188471" y="1697317"/>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46" name="正方形/長方形 45">
            <a:extLst>
              <a:ext uri="{FF2B5EF4-FFF2-40B4-BE49-F238E27FC236}">
                <a16:creationId xmlns:a16="http://schemas.microsoft.com/office/drawing/2014/main" id="{9E5F694F-2C67-46CE-99B5-35615BD44216}"/>
              </a:ext>
            </a:extLst>
          </p:cNvPr>
          <p:cNvSpPr/>
          <p:nvPr/>
        </p:nvSpPr>
        <p:spPr>
          <a:xfrm>
            <a:off x="3756318" y="1698016"/>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50" name="正方形/長方形 49">
            <a:extLst>
              <a:ext uri="{FF2B5EF4-FFF2-40B4-BE49-F238E27FC236}">
                <a16:creationId xmlns:a16="http://schemas.microsoft.com/office/drawing/2014/main" id="{8954B4C4-14CE-4E4B-8E51-55DA8A169043}"/>
              </a:ext>
            </a:extLst>
          </p:cNvPr>
          <p:cNvSpPr/>
          <p:nvPr/>
        </p:nvSpPr>
        <p:spPr>
          <a:xfrm>
            <a:off x="6465882" y="1987727"/>
            <a:ext cx="144000" cy="432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役職名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1" name="正方形/長方形 50">
            <a:extLst>
              <a:ext uri="{FF2B5EF4-FFF2-40B4-BE49-F238E27FC236}">
                <a16:creationId xmlns:a16="http://schemas.microsoft.com/office/drawing/2014/main" id="{3ACBBD2F-4F65-4D7C-854A-9E97004BC273}"/>
              </a:ext>
            </a:extLst>
          </p:cNvPr>
          <p:cNvSpPr/>
          <p:nvPr/>
        </p:nvSpPr>
        <p:spPr>
          <a:xfrm>
            <a:off x="6462706" y="2742791"/>
            <a:ext cx="144000" cy="684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6" name="テキスト ボックス 25">
            <a:extLst>
              <a:ext uri="{FF2B5EF4-FFF2-40B4-BE49-F238E27FC236}">
                <a16:creationId xmlns:a16="http://schemas.microsoft.com/office/drawing/2014/main" id="{81473680-50C0-4287-BB83-D0BBF9FB8EF2}"/>
              </a:ext>
            </a:extLst>
          </p:cNvPr>
          <p:cNvSpPr txBox="1"/>
          <p:nvPr/>
        </p:nvSpPr>
        <p:spPr>
          <a:xfrm>
            <a:off x="637918" y="937763"/>
            <a:ext cx="1098607"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　　　　　　　　　分）</a:t>
            </a:r>
          </a:p>
        </p:txBody>
      </p:sp>
      <p:sp>
        <p:nvSpPr>
          <p:cNvPr id="81" name="正方形/長方形 80">
            <a:extLst>
              <a:ext uri="{FF2B5EF4-FFF2-40B4-BE49-F238E27FC236}">
                <a16:creationId xmlns:a16="http://schemas.microsoft.com/office/drawing/2014/main" id="{907312F9-3F44-4B88-845D-88C5A16EB0BC}"/>
              </a:ext>
            </a:extLst>
          </p:cNvPr>
          <p:cNvSpPr/>
          <p:nvPr/>
        </p:nvSpPr>
        <p:spPr>
          <a:xfrm>
            <a:off x="2233862" y="5907133"/>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社保区分</a:t>
            </a:r>
          </a:p>
        </p:txBody>
      </p:sp>
      <p:sp>
        <p:nvSpPr>
          <p:cNvPr id="82" name="正方形/長方形 81">
            <a:extLst>
              <a:ext uri="{FF2B5EF4-FFF2-40B4-BE49-F238E27FC236}">
                <a16:creationId xmlns:a16="http://schemas.microsoft.com/office/drawing/2014/main" id="{5EA316DE-0CDB-433D-A15E-08FCC95A0357}"/>
              </a:ext>
            </a:extLst>
          </p:cNvPr>
          <p:cNvSpPr/>
          <p:nvPr/>
        </p:nvSpPr>
        <p:spPr>
          <a:xfrm>
            <a:off x="1102930" y="6851300"/>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83" name="正方形/長方形 82">
            <a:extLst>
              <a:ext uri="{FF2B5EF4-FFF2-40B4-BE49-F238E27FC236}">
                <a16:creationId xmlns:a16="http://schemas.microsoft.com/office/drawing/2014/main" id="{131E9D1B-AC42-49B6-9240-D80E47209C26}"/>
              </a:ext>
            </a:extLst>
          </p:cNvPr>
          <p:cNvSpPr/>
          <p:nvPr/>
        </p:nvSpPr>
        <p:spPr>
          <a:xfrm>
            <a:off x="1069903" y="7066228"/>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84" name="正方形/長方形 83">
            <a:extLst>
              <a:ext uri="{FF2B5EF4-FFF2-40B4-BE49-F238E27FC236}">
                <a16:creationId xmlns:a16="http://schemas.microsoft.com/office/drawing/2014/main" id="{A85FE6E3-7019-45D6-9CCD-11BD05595DF7}"/>
              </a:ext>
            </a:extLst>
          </p:cNvPr>
          <p:cNvSpPr/>
          <p:nvPr/>
        </p:nvSpPr>
        <p:spPr>
          <a:xfrm>
            <a:off x="2060832" y="7066228"/>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85" name="正方形/長方形 84">
            <a:extLst>
              <a:ext uri="{FF2B5EF4-FFF2-40B4-BE49-F238E27FC236}">
                <a16:creationId xmlns:a16="http://schemas.microsoft.com/office/drawing/2014/main" id="{2E512B54-FDEC-4B68-BDE2-D209A845B96F}"/>
              </a:ext>
            </a:extLst>
          </p:cNvPr>
          <p:cNvSpPr/>
          <p:nvPr/>
        </p:nvSpPr>
        <p:spPr>
          <a:xfrm>
            <a:off x="1069903" y="7241948"/>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86" name="正方形/長方形 85">
            <a:extLst>
              <a:ext uri="{FF2B5EF4-FFF2-40B4-BE49-F238E27FC236}">
                <a16:creationId xmlns:a16="http://schemas.microsoft.com/office/drawing/2014/main" id="{B1FED41C-D52C-4FE2-B86C-BA1B64F29EEB}"/>
              </a:ext>
            </a:extLst>
          </p:cNvPr>
          <p:cNvSpPr/>
          <p:nvPr/>
        </p:nvSpPr>
        <p:spPr>
          <a:xfrm>
            <a:off x="1700625" y="7241948"/>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87" name="正方形/長方形 86">
            <a:extLst>
              <a:ext uri="{FF2B5EF4-FFF2-40B4-BE49-F238E27FC236}">
                <a16:creationId xmlns:a16="http://schemas.microsoft.com/office/drawing/2014/main" id="{8007A877-7A87-49E0-8F0E-56944E2158FD}"/>
              </a:ext>
            </a:extLst>
          </p:cNvPr>
          <p:cNvSpPr/>
          <p:nvPr/>
        </p:nvSpPr>
        <p:spPr>
          <a:xfrm>
            <a:off x="4812968" y="7087696"/>
            <a:ext cx="1105232"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41" name="テキスト ボックス 40">
            <a:extLst>
              <a:ext uri="{FF2B5EF4-FFF2-40B4-BE49-F238E27FC236}">
                <a16:creationId xmlns:a16="http://schemas.microsoft.com/office/drawing/2014/main" id="{9813674C-FE9C-4EBB-A74E-C18F9892FC66}"/>
              </a:ext>
            </a:extLst>
          </p:cNvPr>
          <p:cNvSpPr txBox="1"/>
          <p:nvPr/>
        </p:nvSpPr>
        <p:spPr>
          <a:xfrm>
            <a:off x="2064842" y="2399458"/>
            <a:ext cx="274812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施術報酬請求明細書（はり・きゅう）</a:t>
            </a:r>
          </a:p>
        </p:txBody>
      </p:sp>
      <p:sp>
        <p:nvSpPr>
          <p:cNvPr id="59" name="正方形/長方形 58">
            <a:extLst>
              <a:ext uri="{FF2B5EF4-FFF2-40B4-BE49-F238E27FC236}">
                <a16:creationId xmlns:a16="http://schemas.microsoft.com/office/drawing/2014/main" id="{09F10289-84B2-4756-AD16-19B439BA6110}"/>
              </a:ext>
            </a:extLst>
          </p:cNvPr>
          <p:cNvSpPr/>
          <p:nvPr/>
        </p:nvSpPr>
        <p:spPr>
          <a:xfrm>
            <a:off x="814093" y="973285"/>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施術年月</a:t>
            </a:r>
          </a:p>
        </p:txBody>
      </p:sp>
      <p:sp>
        <p:nvSpPr>
          <p:cNvPr id="43" name="正方形/長方形 42">
            <a:extLst>
              <a:ext uri="{FF2B5EF4-FFF2-40B4-BE49-F238E27FC236}">
                <a16:creationId xmlns:a16="http://schemas.microsoft.com/office/drawing/2014/main" id="{0F34A28D-4814-4E88-949A-858C1ED7CCA7}"/>
              </a:ext>
            </a:extLst>
          </p:cNvPr>
          <p:cNvSpPr/>
          <p:nvPr/>
        </p:nvSpPr>
        <p:spPr>
          <a:xfrm>
            <a:off x="5367338" y="8627541"/>
            <a:ext cx="881062"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振込先ふりがな</a:t>
            </a:r>
          </a:p>
        </p:txBody>
      </p:sp>
      <p:sp>
        <p:nvSpPr>
          <p:cNvPr id="52" name="正方形/長方形 51">
            <a:extLst>
              <a:ext uri="{FF2B5EF4-FFF2-40B4-BE49-F238E27FC236}">
                <a16:creationId xmlns:a16="http://schemas.microsoft.com/office/drawing/2014/main" id="{A496A9B9-770D-41EA-89F2-BDA875D383BB}"/>
              </a:ext>
            </a:extLst>
          </p:cNvPr>
          <p:cNvSpPr/>
          <p:nvPr/>
        </p:nvSpPr>
        <p:spPr>
          <a:xfrm>
            <a:off x="5364332" y="8842931"/>
            <a:ext cx="881062"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振込先口座名義</a:t>
            </a:r>
          </a:p>
        </p:txBody>
      </p:sp>
      <p:sp>
        <p:nvSpPr>
          <p:cNvPr id="36" name="テキスト ボックス 35">
            <a:extLst>
              <a:ext uri="{FF2B5EF4-FFF2-40B4-BE49-F238E27FC236}">
                <a16:creationId xmlns:a16="http://schemas.microsoft.com/office/drawing/2014/main" id="{035548DA-DA60-486B-B2E6-FB44A82FCDF9}"/>
              </a:ext>
            </a:extLst>
          </p:cNvPr>
          <p:cNvSpPr txBox="1"/>
          <p:nvPr/>
        </p:nvSpPr>
        <p:spPr>
          <a:xfrm>
            <a:off x="3156731" y="40033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（表面）</a:t>
            </a:r>
          </a:p>
        </p:txBody>
      </p:sp>
      <p:sp>
        <p:nvSpPr>
          <p:cNvPr id="37" name="正方形/長方形 36">
            <a:extLst>
              <a:ext uri="{FF2B5EF4-FFF2-40B4-BE49-F238E27FC236}">
                <a16:creationId xmlns:a16="http://schemas.microsoft.com/office/drawing/2014/main" id="{BC51E566-D9CA-47FF-8E4F-0A21147EEBD5}"/>
              </a:ext>
            </a:extLst>
          </p:cNvPr>
          <p:cNvSpPr/>
          <p:nvPr/>
        </p:nvSpPr>
        <p:spPr>
          <a:xfrm>
            <a:off x="544093" y="658813"/>
            <a:ext cx="778532"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再発行の文言</a:t>
            </a:r>
          </a:p>
        </p:txBody>
      </p:sp>
      <p:sp>
        <p:nvSpPr>
          <p:cNvPr id="38" name="正方形/長方形 37">
            <a:extLst>
              <a:ext uri="{FF2B5EF4-FFF2-40B4-BE49-F238E27FC236}">
                <a16:creationId xmlns:a16="http://schemas.microsoft.com/office/drawing/2014/main" id="{D475BC16-AADE-4466-8DD7-D2200B1A768C}"/>
              </a:ext>
            </a:extLst>
          </p:cNvPr>
          <p:cNvSpPr/>
          <p:nvPr/>
        </p:nvSpPr>
        <p:spPr>
          <a:xfrm>
            <a:off x="2274343" y="993703"/>
            <a:ext cx="83715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9" name="正方形/長方形 38">
            <a:extLst>
              <a:ext uri="{FF2B5EF4-FFF2-40B4-BE49-F238E27FC236}">
                <a16:creationId xmlns:a16="http://schemas.microsoft.com/office/drawing/2014/main" id="{1CC91147-CF1E-4581-8A6C-1A39C0F2249C}"/>
              </a:ext>
            </a:extLst>
          </p:cNvPr>
          <p:cNvSpPr/>
          <p:nvPr/>
        </p:nvSpPr>
        <p:spPr>
          <a:xfrm>
            <a:off x="3791144" y="989129"/>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取扱担当者</a:t>
            </a:r>
          </a:p>
        </p:txBody>
      </p:sp>
      <p:sp>
        <p:nvSpPr>
          <p:cNvPr id="40" name="正方形/長方形 39">
            <a:extLst>
              <a:ext uri="{FF2B5EF4-FFF2-40B4-BE49-F238E27FC236}">
                <a16:creationId xmlns:a16="http://schemas.microsoft.com/office/drawing/2014/main" id="{A09939FB-49AE-4914-82BF-87126E0EBC78}"/>
              </a:ext>
            </a:extLst>
          </p:cNvPr>
          <p:cNvSpPr/>
          <p:nvPr/>
        </p:nvSpPr>
        <p:spPr>
          <a:xfrm>
            <a:off x="1007561" y="1312859"/>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交付番号</a:t>
            </a:r>
          </a:p>
        </p:txBody>
      </p:sp>
      <p:sp>
        <p:nvSpPr>
          <p:cNvPr id="44" name="正方形/長方形 43">
            <a:extLst>
              <a:ext uri="{FF2B5EF4-FFF2-40B4-BE49-F238E27FC236}">
                <a16:creationId xmlns:a16="http://schemas.microsoft.com/office/drawing/2014/main" id="{6EE1BE88-099F-46A3-AC16-47F50E7D33F5}"/>
              </a:ext>
            </a:extLst>
          </p:cNvPr>
          <p:cNvSpPr/>
          <p:nvPr/>
        </p:nvSpPr>
        <p:spPr>
          <a:xfrm>
            <a:off x="2970295" y="1149795"/>
            <a:ext cx="920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有効期間開始日</a:t>
            </a:r>
          </a:p>
        </p:txBody>
      </p:sp>
      <p:sp>
        <p:nvSpPr>
          <p:cNvPr id="47" name="正方形/長方形 46">
            <a:extLst>
              <a:ext uri="{FF2B5EF4-FFF2-40B4-BE49-F238E27FC236}">
                <a16:creationId xmlns:a16="http://schemas.microsoft.com/office/drawing/2014/main" id="{D1DCAF19-A125-46BB-AB8D-8F381A8323D6}"/>
              </a:ext>
            </a:extLst>
          </p:cNvPr>
          <p:cNvSpPr/>
          <p:nvPr/>
        </p:nvSpPr>
        <p:spPr>
          <a:xfrm>
            <a:off x="2970295" y="1325463"/>
            <a:ext cx="920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有効期間終了日</a:t>
            </a:r>
          </a:p>
        </p:txBody>
      </p:sp>
      <p:sp>
        <p:nvSpPr>
          <p:cNvPr id="48" name="正方形/長方形 47">
            <a:extLst>
              <a:ext uri="{FF2B5EF4-FFF2-40B4-BE49-F238E27FC236}">
                <a16:creationId xmlns:a16="http://schemas.microsoft.com/office/drawing/2014/main" id="{878375AF-EA65-4E58-B50F-4467D1891C02}"/>
              </a:ext>
            </a:extLst>
          </p:cNvPr>
          <p:cNvSpPr/>
          <p:nvPr/>
        </p:nvSpPr>
        <p:spPr>
          <a:xfrm>
            <a:off x="4286444" y="1306434"/>
            <a:ext cx="108089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施術開始年月日</a:t>
            </a:r>
          </a:p>
        </p:txBody>
      </p:sp>
      <p:sp>
        <p:nvSpPr>
          <p:cNvPr id="55" name="正方形/長方形 54">
            <a:extLst>
              <a:ext uri="{FF2B5EF4-FFF2-40B4-BE49-F238E27FC236}">
                <a16:creationId xmlns:a16="http://schemas.microsoft.com/office/drawing/2014/main" id="{AA2C8562-7202-4199-B94A-920EEDB1833E}"/>
              </a:ext>
            </a:extLst>
          </p:cNvPr>
          <p:cNvSpPr/>
          <p:nvPr/>
        </p:nvSpPr>
        <p:spPr>
          <a:xfrm>
            <a:off x="1007561" y="1665601"/>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56" name="正方形/長方形 55">
            <a:extLst>
              <a:ext uri="{FF2B5EF4-FFF2-40B4-BE49-F238E27FC236}">
                <a16:creationId xmlns:a16="http://schemas.microsoft.com/office/drawing/2014/main" id="{09BAFFBB-736C-4845-AD6C-01121FB4E9F8}"/>
              </a:ext>
            </a:extLst>
          </p:cNvPr>
          <p:cNvSpPr/>
          <p:nvPr/>
        </p:nvSpPr>
        <p:spPr>
          <a:xfrm>
            <a:off x="3181350" y="1692531"/>
            <a:ext cx="20172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60" name="正方形/長方形 59">
            <a:extLst>
              <a:ext uri="{FF2B5EF4-FFF2-40B4-BE49-F238E27FC236}">
                <a16:creationId xmlns:a16="http://schemas.microsoft.com/office/drawing/2014/main" id="{64A800D6-DD0B-4E6B-8FD1-1626A1B9A576}"/>
              </a:ext>
            </a:extLst>
          </p:cNvPr>
          <p:cNvSpPr/>
          <p:nvPr/>
        </p:nvSpPr>
        <p:spPr>
          <a:xfrm>
            <a:off x="4286444" y="1692531"/>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61" name="正方形/長方形 60">
            <a:extLst>
              <a:ext uri="{FF2B5EF4-FFF2-40B4-BE49-F238E27FC236}">
                <a16:creationId xmlns:a16="http://schemas.microsoft.com/office/drawing/2014/main" id="{CBB9FCF1-58C9-446C-BC51-493D44A57FEA}"/>
              </a:ext>
            </a:extLst>
          </p:cNvPr>
          <p:cNvSpPr/>
          <p:nvPr/>
        </p:nvSpPr>
        <p:spPr>
          <a:xfrm>
            <a:off x="4286443" y="2193858"/>
            <a:ext cx="101898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はり・きゅう師氏名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8502D829-BA50-4D5F-BD24-C27D933DE580}"/>
              </a:ext>
            </a:extLst>
          </p:cNvPr>
          <p:cNvSpPr/>
          <p:nvPr/>
        </p:nvSpPr>
        <p:spPr>
          <a:xfrm>
            <a:off x="2206433" y="6068280"/>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社保割合</a:t>
            </a:r>
          </a:p>
        </p:txBody>
      </p:sp>
      <p:sp>
        <p:nvSpPr>
          <p:cNvPr id="63" name="正方形/長方形 62">
            <a:extLst>
              <a:ext uri="{FF2B5EF4-FFF2-40B4-BE49-F238E27FC236}">
                <a16:creationId xmlns:a16="http://schemas.microsoft.com/office/drawing/2014/main" id="{DCBC6E56-DB74-45F2-82F9-B697DA8730B9}"/>
              </a:ext>
            </a:extLst>
          </p:cNvPr>
          <p:cNvSpPr/>
          <p:nvPr/>
        </p:nvSpPr>
        <p:spPr>
          <a:xfrm>
            <a:off x="2274343" y="6259268"/>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本人支払額</a:t>
            </a:r>
          </a:p>
        </p:txBody>
      </p:sp>
      <p:sp>
        <p:nvSpPr>
          <p:cNvPr id="64" name="正方形/長方形 63">
            <a:extLst>
              <a:ext uri="{FF2B5EF4-FFF2-40B4-BE49-F238E27FC236}">
                <a16:creationId xmlns:a16="http://schemas.microsoft.com/office/drawing/2014/main" id="{A63FA2D4-1B47-4845-A5AD-EF4CF3D85068}"/>
              </a:ext>
            </a:extLst>
          </p:cNvPr>
          <p:cNvSpPr/>
          <p:nvPr/>
        </p:nvSpPr>
        <p:spPr>
          <a:xfrm>
            <a:off x="4812968" y="7833062"/>
            <a:ext cx="1105232"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65" name="正方形/長方形 64">
            <a:extLst>
              <a:ext uri="{FF2B5EF4-FFF2-40B4-BE49-F238E27FC236}">
                <a16:creationId xmlns:a16="http://schemas.microsoft.com/office/drawing/2014/main" id="{D9F59F87-A34D-4842-A771-F7C0F803360B}"/>
              </a:ext>
            </a:extLst>
          </p:cNvPr>
          <p:cNvSpPr/>
          <p:nvPr/>
        </p:nvSpPr>
        <p:spPr>
          <a:xfrm>
            <a:off x="1084094" y="8515281"/>
            <a:ext cx="1064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振込先金融機関名</a:t>
            </a:r>
          </a:p>
        </p:txBody>
      </p:sp>
      <p:sp>
        <p:nvSpPr>
          <p:cNvPr id="66" name="正方形/長方形 65">
            <a:extLst>
              <a:ext uri="{FF2B5EF4-FFF2-40B4-BE49-F238E27FC236}">
                <a16:creationId xmlns:a16="http://schemas.microsoft.com/office/drawing/2014/main" id="{2BD2438A-5A53-49D6-AFAD-F79099F4D209}"/>
              </a:ext>
            </a:extLst>
          </p:cNvPr>
          <p:cNvSpPr/>
          <p:nvPr/>
        </p:nvSpPr>
        <p:spPr>
          <a:xfrm>
            <a:off x="1084094" y="8796687"/>
            <a:ext cx="1064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振込先支店名</a:t>
            </a:r>
          </a:p>
        </p:txBody>
      </p:sp>
      <p:sp>
        <p:nvSpPr>
          <p:cNvPr id="67" name="正方形/長方形 66">
            <a:extLst>
              <a:ext uri="{FF2B5EF4-FFF2-40B4-BE49-F238E27FC236}">
                <a16:creationId xmlns:a16="http://schemas.microsoft.com/office/drawing/2014/main" id="{793D4001-A6DA-40B6-9644-DBF8816BD546}"/>
              </a:ext>
            </a:extLst>
          </p:cNvPr>
          <p:cNvSpPr/>
          <p:nvPr/>
        </p:nvSpPr>
        <p:spPr>
          <a:xfrm>
            <a:off x="2814342" y="8604040"/>
            <a:ext cx="706733" cy="2762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振込先預金種類</a:t>
            </a:r>
          </a:p>
        </p:txBody>
      </p:sp>
      <p:sp>
        <p:nvSpPr>
          <p:cNvPr id="69" name="正方形/長方形 68">
            <a:extLst>
              <a:ext uri="{FF2B5EF4-FFF2-40B4-BE49-F238E27FC236}">
                <a16:creationId xmlns:a16="http://schemas.microsoft.com/office/drawing/2014/main" id="{9EBCD68C-DEE8-4083-83DD-FF5DADBEAEC8}"/>
              </a:ext>
            </a:extLst>
          </p:cNvPr>
          <p:cNvSpPr/>
          <p:nvPr/>
        </p:nvSpPr>
        <p:spPr>
          <a:xfrm>
            <a:off x="4054281" y="8638537"/>
            <a:ext cx="1201061"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振込先口座番号</a:t>
            </a:r>
          </a:p>
        </p:txBody>
      </p:sp>
      <p:sp>
        <p:nvSpPr>
          <p:cNvPr id="54" name="正方形/長方形 53">
            <a:extLst>
              <a:ext uri="{FF2B5EF4-FFF2-40B4-BE49-F238E27FC236}">
                <a16:creationId xmlns:a16="http://schemas.microsoft.com/office/drawing/2014/main" id="{789FD58F-7587-4E02-91BE-5926C21015B9}"/>
              </a:ext>
            </a:extLst>
          </p:cNvPr>
          <p:cNvSpPr/>
          <p:nvPr/>
        </p:nvSpPr>
        <p:spPr>
          <a:xfrm>
            <a:off x="1455698" y="2127005"/>
            <a:ext cx="869362"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傷病名（部位）</a:t>
            </a:r>
          </a:p>
        </p:txBody>
      </p:sp>
      <p:sp>
        <p:nvSpPr>
          <p:cNvPr id="58" name="正方形/長方形 57">
            <a:extLst>
              <a:ext uri="{FF2B5EF4-FFF2-40B4-BE49-F238E27FC236}">
                <a16:creationId xmlns:a16="http://schemas.microsoft.com/office/drawing/2014/main" id="{7F78EB24-3E78-416A-98EC-6434507D4BBF}"/>
              </a:ext>
            </a:extLst>
          </p:cNvPr>
          <p:cNvSpPr/>
          <p:nvPr/>
        </p:nvSpPr>
        <p:spPr>
          <a:xfrm>
            <a:off x="4257604" y="7293777"/>
            <a:ext cx="104781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はり・きゅう師住所</a:t>
            </a:r>
          </a:p>
        </p:txBody>
      </p:sp>
      <p:sp>
        <p:nvSpPr>
          <p:cNvPr id="71" name="正方形/長方形 70">
            <a:extLst>
              <a:ext uri="{FF2B5EF4-FFF2-40B4-BE49-F238E27FC236}">
                <a16:creationId xmlns:a16="http://schemas.microsoft.com/office/drawing/2014/main" id="{A90D3EAA-F529-4D01-80CA-E7BBAEB298F3}"/>
              </a:ext>
            </a:extLst>
          </p:cNvPr>
          <p:cNvSpPr/>
          <p:nvPr/>
        </p:nvSpPr>
        <p:spPr>
          <a:xfrm>
            <a:off x="4257604" y="7484856"/>
            <a:ext cx="104781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はり・きゅう師氏名</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230F2AE7-1F32-4704-9E97-736E9D677AE8}"/>
              </a:ext>
            </a:extLst>
          </p:cNvPr>
          <p:cNvSpPr/>
          <p:nvPr/>
        </p:nvSpPr>
        <p:spPr>
          <a:xfrm>
            <a:off x="5759470" y="658813"/>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nvGrpSpPr>
          <p:cNvPr id="72" name="グループ化 71">
            <a:extLst>
              <a:ext uri="{FF2B5EF4-FFF2-40B4-BE49-F238E27FC236}">
                <a16:creationId xmlns:a16="http://schemas.microsoft.com/office/drawing/2014/main" id="{7344A1C5-9A73-4AA0-91AD-2199CF52DDC8}"/>
              </a:ext>
            </a:extLst>
          </p:cNvPr>
          <p:cNvGrpSpPr/>
          <p:nvPr/>
        </p:nvGrpSpPr>
        <p:grpSpPr>
          <a:xfrm>
            <a:off x="4064863" y="188006"/>
            <a:ext cx="2234607" cy="365760"/>
            <a:chOff x="3645000" y="1370007"/>
            <a:chExt cx="2234607" cy="365760"/>
          </a:xfrm>
          <a:noFill/>
        </p:grpSpPr>
        <p:sp>
          <p:nvSpPr>
            <p:cNvPr id="73" name="正方形/長方形 72">
              <a:extLst>
                <a:ext uri="{FF2B5EF4-FFF2-40B4-BE49-F238E27FC236}">
                  <a16:creationId xmlns:a16="http://schemas.microsoft.com/office/drawing/2014/main" id="{D77F9F82-5AD6-406F-8E07-B3267F086DE4}"/>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74" name="正方形/長方形 73">
              <a:extLst>
                <a:ext uri="{FF2B5EF4-FFF2-40B4-BE49-F238E27FC236}">
                  <a16:creationId xmlns:a16="http://schemas.microsoft.com/office/drawing/2014/main" id="{FD20A566-9433-447E-9CEE-6C8DDFD982C5}"/>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3" name="正方形/長方形 2">
            <a:extLst>
              <a:ext uri="{FF2B5EF4-FFF2-40B4-BE49-F238E27FC236}">
                <a16:creationId xmlns:a16="http://schemas.microsoft.com/office/drawing/2014/main" id="{AB1AA306-FA57-6564-92AD-C6B0F056509D}"/>
              </a:ext>
            </a:extLst>
          </p:cNvPr>
          <p:cNvSpPr/>
          <p:nvPr/>
        </p:nvSpPr>
        <p:spPr>
          <a:xfrm>
            <a:off x="1608762" y="6058615"/>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社保有無</a:t>
            </a:r>
          </a:p>
        </p:txBody>
      </p:sp>
    </p:spTree>
    <p:extLst>
      <p:ext uri="{BB962C8B-B14F-4D97-AF65-F5344CB8AC3E}">
        <p14:creationId xmlns:p14="http://schemas.microsoft.com/office/powerpoint/2010/main" val="8798774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正方形/長方形 21">
            <a:extLst>
              <a:ext uri="{FF2B5EF4-FFF2-40B4-BE49-F238E27FC236}">
                <a16:creationId xmlns:a16="http://schemas.microsoft.com/office/drawing/2014/main" id="{BDDF0CAD-3201-4583-A372-F846D56779FC}"/>
              </a:ext>
            </a:extLst>
          </p:cNvPr>
          <p:cNvSpPr/>
          <p:nvPr/>
        </p:nvSpPr>
        <p:spPr>
          <a:xfrm>
            <a:off x="550096" y="842920"/>
            <a:ext cx="5755454" cy="519727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はり・きゅう師へのお知らせ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患者の本人支払額は、施術報酬請求明細書左側下欄の「本人支払額」欄記入の金額ですから窓口で徴収して</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下さい。</a:t>
            </a:r>
          </a:p>
          <a:p>
            <a:pPr marL="180975" indent="179388">
              <a:spcAft>
                <a:spcPts val="300"/>
              </a:spcAft>
              <a:buAutoNum type="arabicDbPlain" startAt="2"/>
              <a:tabLst>
                <a:tab pos="81121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施術券の有効期間の延長を必要と認めたときは、ただちに福祉事務所に連絡のうえ補正をうけて下さい。この</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場合連絡がないと減額されることがありますから注意して下さい。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３</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施術券の所定事項及び請求明細書の「本人支払額」、「社保負担」欄に必要事項の記入のないもの及び施術券</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a:spcAft>
                <a:spcPts val="300"/>
              </a:spcAf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に福祉事務所長印のないものは無効ですから福祉事務所に返送して下さい。</a:t>
            </a:r>
          </a:p>
          <a:p>
            <a:pPr marL="180975" indent="179388" defTabSz="179388">
              <a:spcAft>
                <a:spcPts val="300"/>
              </a:spcAft>
              <a:buAutoNum type="arabicDbPlain" startAt="4"/>
              <a:tabLst>
                <a:tab pos="631825"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「初回施術年月日」欄には、費用負担関係の如何にかかわらず、その傷病についての初回施術年月日を記入し</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defTabSz="179388">
              <a:spcAft>
                <a:spcPts val="300"/>
              </a:spcAft>
              <a:tabLst>
                <a:tab pos="631825"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て下さい。また「①初検料」の施術内容欄には、該当する項目を○で囲んで下さい。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５</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「摘要」欄には往療を必要とした理由等を付記して下さい。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６</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施術報酬請求明細書について下記事由に該当する場合は、返戻されることがありますから注意して下さい。</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⑴ 請求書の氏名の記入もれ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⑵ 初回施術年月日、既施術回数の記入もれ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⑶ 往療距離記入もれ</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⑷ その他</a:t>
            </a: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（記入上の注意）</a:t>
            </a:r>
          </a:p>
          <a:p>
            <a:pPr marR="0" algn="l" rtl="0">
              <a:spcAft>
                <a:spcPts val="300"/>
              </a:spcAft>
            </a:pP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印の欄には記入しないで下さい。</a:t>
            </a: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併給の場合で、別に保護変更決定通知書を交付しないときは、本券をもってこれに代えます。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２</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この施術券で施術を受けることのできる期間は施術券の「有効期間」欄に記入された日数です。</a:t>
            </a:r>
          </a:p>
          <a:p>
            <a:pPr marL="180975" marR="0" indent="179388" algn="l" rtl="0">
              <a:spcAft>
                <a:spcPts val="300"/>
              </a:spcAft>
              <a:buAutoNum type="arabicDbPlain" startAt="3"/>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あなたが直接支払う額は、表面「本人支払額」欄に記入された金額ですから窓口で支払って下さい。なお、本人</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支払額が支払われていない場合には、保護の変更、停止又は廃止が行なわれることもあります。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４</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施術者および福祉事務所長の指示、指導に従って療養に専念して下さい。</a:t>
            </a:r>
          </a:p>
          <a:p>
            <a:pPr marL="180975" marR="0" indent="179388" algn="l" rtl="0">
              <a:spcAft>
                <a:spcPts val="300"/>
              </a:spcAft>
              <a:buAutoNum type="arabicDbPlain" startAt="5"/>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施術を受けている期間は、その疾病については、指定医療機関の医療を受けることはできませんから注意して</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下さい。</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６</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施術が終ったとき、又は施術を中止したときは、すみやかにその旨を福祉事務所長に届け出て下さい。</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７</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施術券は、他人に譲ったり又は使用させてはいけません。</a:t>
            </a:r>
          </a:p>
        </p:txBody>
      </p:sp>
      <p:sp>
        <p:nvSpPr>
          <p:cNvPr id="3" name="テキスト ボックス 2">
            <a:extLst>
              <a:ext uri="{FF2B5EF4-FFF2-40B4-BE49-F238E27FC236}">
                <a16:creationId xmlns:a16="http://schemas.microsoft.com/office/drawing/2014/main" id="{1CEDECA1-1A83-4DE6-97BB-EC25C865FBBA}"/>
              </a:ext>
            </a:extLst>
          </p:cNvPr>
          <p:cNvSpPr txBox="1"/>
          <p:nvPr/>
        </p:nvSpPr>
        <p:spPr>
          <a:xfrm>
            <a:off x="3156731" y="612088"/>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（裏面）</a:t>
            </a:r>
          </a:p>
        </p:txBody>
      </p:sp>
    </p:spTree>
    <p:extLst>
      <p:ext uri="{BB962C8B-B14F-4D97-AF65-F5344CB8AC3E}">
        <p14:creationId xmlns:p14="http://schemas.microsoft.com/office/powerpoint/2010/main" val="417768065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170</TotalTime>
  <Words>935</Words>
  <Application>Microsoft Office PowerPoint</Application>
  <PresentationFormat>A4 210 x 297 mm</PresentationFormat>
  <Paragraphs>170</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游明朝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95</cp:revision>
  <dcterms:created xsi:type="dcterms:W3CDTF">2022-01-20T04:34:58Z</dcterms:created>
  <dcterms:modified xsi:type="dcterms:W3CDTF">2024-03-25T07:35:33Z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7c5f5bc6-3174-432e-a3cb-f6493fd65463</vt:lpwstr>
  </property>
  <property fmtid="{D5CDD505-2E9C-101B-9397-08002B2CF9AE}" pid="15" name="MSIP_Label_436fffe2-e74d-4f21-833f-6f054a10cb50_ContentBits">
    <vt:lpwstr>0</vt:lpwstr>
  </property>
</Properties>
</file>

<file path=docProps/thumbnail.jpeg>
</file>