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63"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8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E3B36E-6393-44E7-8C83-E021622A78C3}" v="10" dt="2022-08-16T07:28:02.42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9" autoAdjust="0"/>
    <p:restoredTop sz="94660"/>
  </p:normalViewPr>
  <p:slideViewPr>
    <p:cSldViewPr snapToGrid="0" showGuides="1">
      <p:cViewPr varScale="1">
        <p:scale>
          <a:sx n="73" d="100"/>
          <a:sy n="73" d="100"/>
        </p:scale>
        <p:origin x="3534" y="60"/>
      </p:cViewPr>
      <p:guideLst>
        <p:guide orient="horz" pos="3120"/>
        <p:guide pos="218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 6">
            <a:extLst>
              <a:ext uri="{FF2B5EF4-FFF2-40B4-BE49-F238E27FC236}">
                <a16:creationId xmlns:a16="http://schemas.microsoft.com/office/drawing/2014/main" id="{AA130452-DED4-4BD2-A839-902C07DF1EB7}"/>
              </a:ext>
            </a:extLst>
          </p:cNvPr>
          <p:cNvGraphicFramePr>
            <a:graphicFrameLocks noGrp="1"/>
          </p:cNvGraphicFramePr>
          <p:nvPr>
            <p:extLst>
              <p:ext uri="{D42A27DB-BD31-4B8C-83A1-F6EECF244321}">
                <p14:modId xmlns:p14="http://schemas.microsoft.com/office/powerpoint/2010/main" val="2804530648"/>
              </p:ext>
            </p:extLst>
          </p:nvPr>
        </p:nvGraphicFramePr>
        <p:xfrm>
          <a:off x="248118" y="2509240"/>
          <a:ext cx="6423893" cy="5426175"/>
        </p:xfrm>
        <a:graphic>
          <a:graphicData uri="http://schemas.openxmlformats.org/drawingml/2006/table">
            <a:tbl>
              <a:tblPr firstRow="1" firstCol="1" bandRow="1"/>
              <a:tblGrid>
                <a:gridCol w="195868">
                  <a:extLst>
                    <a:ext uri="{9D8B030D-6E8A-4147-A177-3AD203B41FA5}">
                      <a16:colId xmlns:a16="http://schemas.microsoft.com/office/drawing/2014/main" val="4171485747"/>
                    </a:ext>
                  </a:extLst>
                </a:gridCol>
                <a:gridCol w="142980">
                  <a:extLst>
                    <a:ext uri="{9D8B030D-6E8A-4147-A177-3AD203B41FA5}">
                      <a16:colId xmlns:a16="http://schemas.microsoft.com/office/drawing/2014/main" val="4264540572"/>
                    </a:ext>
                  </a:extLst>
                </a:gridCol>
                <a:gridCol w="323279">
                  <a:extLst>
                    <a:ext uri="{9D8B030D-6E8A-4147-A177-3AD203B41FA5}">
                      <a16:colId xmlns:a16="http://schemas.microsoft.com/office/drawing/2014/main" val="2475421876"/>
                    </a:ext>
                  </a:extLst>
                </a:gridCol>
                <a:gridCol w="86942">
                  <a:extLst>
                    <a:ext uri="{9D8B030D-6E8A-4147-A177-3AD203B41FA5}">
                      <a16:colId xmlns:a16="http://schemas.microsoft.com/office/drawing/2014/main" val="260235287"/>
                    </a:ext>
                  </a:extLst>
                </a:gridCol>
                <a:gridCol w="130344">
                  <a:extLst>
                    <a:ext uri="{9D8B030D-6E8A-4147-A177-3AD203B41FA5}">
                      <a16:colId xmlns:a16="http://schemas.microsoft.com/office/drawing/2014/main" val="4227764745"/>
                    </a:ext>
                  </a:extLst>
                </a:gridCol>
                <a:gridCol w="183236">
                  <a:extLst>
                    <a:ext uri="{9D8B030D-6E8A-4147-A177-3AD203B41FA5}">
                      <a16:colId xmlns:a16="http://schemas.microsoft.com/office/drawing/2014/main" val="16757790"/>
                    </a:ext>
                  </a:extLst>
                </a:gridCol>
                <a:gridCol w="90651">
                  <a:extLst>
                    <a:ext uri="{9D8B030D-6E8A-4147-A177-3AD203B41FA5}">
                      <a16:colId xmlns:a16="http://schemas.microsoft.com/office/drawing/2014/main" val="1892209164"/>
                    </a:ext>
                  </a:extLst>
                </a:gridCol>
                <a:gridCol w="186806">
                  <a:extLst>
                    <a:ext uri="{9D8B030D-6E8A-4147-A177-3AD203B41FA5}">
                      <a16:colId xmlns:a16="http://schemas.microsoft.com/office/drawing/2014/main" val="1498242103"/>
                    </a:ext>
                  </a:extLst>
                </a:gridCol>
                <a:gridCol w="194856">
                  <a:extLst>
                    <a:ext uri="{9D8B030D-6E8A-4147-A177-3AD203B41FA5}">
                      <a16:colId xmlns:a16="http://schemas.microsoft.com/office/drawing/2014/main" val="1126530990"/>
                    </a:ext>
                  </a:extLst>
                </a:gridCol>
                <a:gridCol w="326936">
                  <a:extLst>
                    <a:ext uri="{9D8B030D-6E8A-4147-A177-3AD203B41FA5}">
                      <a16:colId xmlns:a16="http://schemas.microsoft.com/office/drawing/2014/main" val="2257429755"/>
                    </a:ext>
                  </a:extLst>
                </a:gridCol>
                <a:gridCol w="206648">
                  <a:extLst>
                    <a:ext uri="{9D8B030D-6E8A-4147-A177-3AD203B41FA5}">
                      <a16:colId xmlns:a16="http://schemas.microsoft.com/office/drawing/2014/main" val="3814419069"/>
                    </a:ext>
                  </a:extLst>
                </a:gridCol>
                <a:gridCol w="195054">
                  <a:extLst>
                    <a:ext uri="{9D8B030D-6E8A-4147-A177-3AD203B41FA5}">
                      <a16:colId xmlns:a16="http://schemas.microsoft.com/office/drawing/2014/main" val="2065128955"/>
                    </a:ext>
                  </a:extLst>
                </a:gridCol>
                <a:gridCol w="179903">
                  <a:extLst>
                    <a:ext uri="{9D8B030D-6E8A-4147-A177-3AD203B41FA5}">
                      <a16:colId xmlns:a16="http://schemas.microsoft.com/office/drawing/2014/main" val="4035723039"/>
                    </a:ext>
                  </a:extLst>
                </a:gridCol>
                <a:gridCol w="179903">
                  <a:extLst>
                    <a:ext uri="{9D8B030D-6E8A-4147-A177-3AD203B41FA5}">
                      <a16:colId xmlns:a16="http://schemas.microsoft.com/office/drawing/2014/main" val="2601505997"/>
                    </a:ext>
                  </a:extLst>
                </a:gridCol>
                <a:gridCol w="179903">
                  <a:extLst>
                    <a:ext uri="{9D8B030D-6E8A-4147-A177-3AD203B41FA5}">
                      <a16:colId xmlns:a16="http://schemas.microsoft.com/office/drawing/2014/main" val="445930130"/>
                    </a:ext>
                  </a:extLst>
                </a:gridCol>
                <a:gridCol w="150676">
                  <a:extLst>
                    <a:ext uri="{9D8B030D-6E8A-4147-A177-3AD203B41FA5}">
                      <a16:colId xmlns:a16="http://schemas.microsoft.com/office/drawing/2014/main" val="2086859598"/>
                    </a:ext>
                  </a:extLst>
                </a:gridCol>
                <a:gridCol w="444065">
                  <a:extLst>
                    <a:ext uri="{9D8B030D-6E8A-4147-A177-3AD203B41FA5}">
                      <a16:colId xmlns:a16="http://schemas.microsoft.com/office/drawing/2014/main" val="2692277988"/>
                    </a:ext>
                  </a:extLst>
                </a:gridCol>
                <a:gridCol w="179903">
                  <a:extLst>
                    <a:ext uri="{9D8B030D-6E8A-4147-A177-3AD203B41FA5}">
                      <a16:colId xmlns:a16="http://schemas.microsoft.com/office/drawing/2014/main" val="374757492"/>
                    </a:ext>
                  </a:extLst>
                </a:gridCol>
                <a:gridCol w="179903">
                  <a:extLst>
                    <a:ext uri="{9D8B030D-6E8A-4147-A177-3AD203B41FA5}">
                      <a16:colId xmlns:a16="http://schemas.microsoft.com/office/drawing/2014/main" val="986994797"/>
                    </a:ext>
                  </a:extLst>
                </a:gridCol>
                <a:gridCol w="179903">
                  <a:extLst>
                    <a:ext uri="{9D8B030D-6E8A-4147-A177-3AD203B41FA5}">
                      <a16:colId xmlns:a16="http://schemas.microsoft.com/office/drawing/2014/main" val="1740763603"/>
                    </a:ext>
                  </a:extLst>
                </a:gridCol>
                <a:gridCol w="191312">
                  <a:extLst>
                    <a:ext uri="{9D8B030D-6E8A-4147-A177-3AD203B41FA5}">
                      <a16:colId xmlns:a16="http://schemas.microsoft.com/office/drawing/2014/main" val="1648458712"/>
                    </a:ext>
                  </a:extLst>
                </a:gridCol>
                <a:gridCol w="225086">
                  <a:extLst>
                    <a:ext uri="{9D8B030D-6E8A-4147-A177-3AD203B41FA5}">
                      <a16:colId xmlns:a16="http://schemas.microsoft.com/office/drawing/2014/main" val="3120370170"/>
                    </a:ext>
                  </a:extLst>
                </a:gridCol>
                <a:gridCol w="172478">
                  <a:extLst>
                    <a:ext uri="{9D8B030D-6E8A-4147-A177-3AD203B41FA5}">
                      <a16:colId xmlns:a16="http://schemas.microsoft.com/office/drawing/2014/main" val="4126142360"/>
                    </a:ext>
                  </a:extLst>
                </a:gridCol>
                <a:gridCol w="172478">
                  <a:extLst>
                    <a:ext uri="{9D8B030D-6E8A-4147-A177-3AD203B41FA5}">
                      <a16:colId xmlns:a16="http://schemas.microsoft.com/office/drawing/2014/main" val="2298009553"/>
                    </a:ext>
                  </a:extLst>
                </a:gridCol>
                <a:gridCol w="172478">
                  <a:extLst>
                    <a:ext uri="{9D8B030D-6E8A-4147-A177-3AD203B41FA5}">
                      <a16:colId xmlns:a16="http://schemas.microsoft.com/office/drawing/2014/main" val="4129931709"/>
                    </a:ext>
                  </a:extLst>
                </a:gridCol>
                <a:gridCol w="172478">
                  <a:extLst>
                    <a:ext uri="{9D8B030D-6E8A-4147-A177-3AD203B41FA5}">
                      <a16:colId xmlns:a16="http://schemas.microsoft.com/office/drawing/2014/main" val="3730151838"/>
                    </a:ext>
                  </a:extLst>
                </a:gridCol>
                <a:gridCol w="172478">
                  <a:extLst>
                    <a:ext uri="{9D8B030D-6E8A-4147-A177-3AD203B41FA5}">
                      <a16:colId xmlns:a16="http://schemas.microsoft.com/office/drawing/2014/main" val="1368725685"/>
                    </a:ext>
                  </a:extLst>
                </a:gridCol>
                <a:gridCol w="172478">
                  <a:extLst>
                    <a:ext uri="{9D8B030D-6E8A-4147-A177-3AD203B41FA5}">
                      <a16:colId xmlns:a16="http://schemas.microsoft.com/office/drawing/2014/main" val="2272668068"/>
                    </a:ext>
                  </a:extLst>
                </a:gridCol>
                <a:gridCol w="172478">
                  <a:extLst>
                    <a:ext uri="{9D8B030D-6E8A-4147-A177-3AD203B41FA5}">
                      <a16:colId xmlns:a16="http://schemas.microsoft.com/office/drawing/2014/main" val="1305345148"/>
                    </a:ext>
                  </a:extLst>
                </a:gridCol>
                <a:gridCol w="172478">
                  <a:extLst>
                    <a:ext uri="{9D8B030D-6E8A-4147-A177-3AD203B41FA5}">
                      <a16:colId xmlns:a16="http://schemas.microsoft.com/office/drawing/2014/main" val="1940584364"/>
                    </a:ext>
                  </a:extLst>
                </a:gridCol>
                <a:gridCol w="172478">
                  <a:extLst>
                    <a:ext uri="{9D8B030D-6E8A-4147-A177-3AD203B41FA5}">
                      <a16:colId xmlns:a16="http://schemas.microsoft.com/office/drawing/2014/main" val="2529836585"/>
                    </a:ext>
                  </a:extLst>
                </a:gridCol>
                <a:gridCol w="172478">
                  <a:extLst>
                    <a:ext uri="{9D8B030D-6E8A-4147-A177-3AD203B41FA5}">
                      <a16:colId xmlns:a16="http://schemas.microsoft.com/office/drawing/2014/main" val="1229255005"/>
                    </a:ext>
                  </a:extLst>
                </a:gridCol>
                <a:gridCol w="172478">
                  <a:extLst>
                    <a:ext uri="{9D8B030D-6E8A-4147-A177-3AD203B41FA5}">
                      <a16:colId xmlns:a16="http://schemas.microsoft.com/office/drawing/2014/main" val="2267207440"/>
                    </a:ext>
                  </a:extLst>
                </a:gridCol>
                <a:gridCol w="172478">
                  <a:extLst>
                    <a:ext uri="{9D8B030D-6E8A-4147-A177-3AD203B41FA5}">
                      <a16:colId xmlns:a16="http://schemas.microsoft.com/office/drawing/2014/main" val="4013300884"/>
                    </a:ext>
                  </a:extLst>
                </a:gridCol>
              </a:tblGrid>
              <a:tr h="144000">
                <a:tc rowSpan="24">
                  <a:txBody>
                    <a:bodyPr/>
                    <a:lstStyle/>
                    <a:p>
                      <a:pPr marL="71755" marR="71755" algn="ctr">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　　　術　　　報　　　酬　　　請　　　求　　　明　　　細　　　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lnSpc>
                          <a:spcPts val="1200"/>
                        </a:lnSpc>
                      </a:pPr>
                      <a:r>
                        <a:rPr lang="ja-JP" sz="900" kern="0" spc="5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負傷者</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4">
                  <a:txBody>
                    <a:bodyPr/>
                    <a:lstStyle/>
                    <a:p>
                      <a:pPr algn="ct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施術終了年月日</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ct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p>
                  </a:txBody>
                  <a:tcPr marL="0" marR="1800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7">
                  <a:txBody>
                    <a:bodyPr/>
                    <a:lstStyle/>
                    <a:p>
                      <a:pPr algn="ctr"/>
                      <a:r>
                        <a:rPr kumimoji="1" lang="ja-JP" altLang="en-US" sz="900" dirty="0">
                          <a:latin typeface="ＭＳ Ｐゴシック" panose="020B0600070205080204" pitchFamily="50" charset="-128"/>
                          <a:ea typeface="ＭＳ Ｐゴシック" panose="020B0600070205080204" pitchFamily="50" charset="-128"/>
                        </a:rPr>
                        <a:t>転　　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63386855"/>
                  </a:ext>
                </a:extLst>
              </a:tr>
              <a:tr h="144000">
                <a:tc vMerge="1">
                  <a:txBody>
                    <a:bodyPr/>
                    <a:lstStyle/>
                    <a:p>
                      <a:endParaRPr kumimoji="1" lang="ja-JP" altLang="en-US"/>
                    </a:p>
                  </a:txBody>
                  <a:tcPr/>
                </a:tc>
                <a:tc gridSpan="7">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83948793"/>
                  </a:ext>
                </a:extLst>
              </a:tr>
              <a:tr h="144000">
                <a:tc vMerge="1">
                  <a:txBody>
                    <a:bodyPr/>
                    <a:lstStyle/>
                    <a:p>
                      <a:endParaRPr kumimoji="1" lang="ja-JP" altLang="en-US"/>
                    </a:p>
                  </a:txBody>
                  <a:tcPr/>
                </a:tc>
                <a:tc gridSpan="7">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4">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29118865"/>
                  </a:ext>
                </a:extLst>
              </a:tr>
              <a:tr h="144000">
                <a:tc vMerge="1">
                  <a:txBody>
                    <a:bodyPr/>
                    <a:lstStyle/>
                    <a:p>
                      <a:endParaRPr kumimoji="1" lang="ja-JP" altLang="en-US"/>
                    </a:p>
                  </a:txBody>
                  <a:tcPr/>
                </a:tc>
                <a:tc gridSpan="7">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4">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82694932"/>
                  </a:ext>
                </a:extLst>
              </a:tr>
              <a:tr h="144000">
                <a:tc vMerge="1">
                  <a:txBody>
                    <a:bodyPr/>
                    <a:lstStyle/>
                    <a:p>
                      <a:endParaRPr kumimoji="1" lang="ja-JP" altLang="en-US"/>
                    </a:p>
                  </a:txBody>
                  <a:tcPr/>
                </a:tc>
                <a:tc gridSpan="7">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4">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80308399"/>
                  </a:ext>
                </a:extLst>
              </a:tr>
              <a:tr h="144000">
                <a:tc vMerge="1">
                  <a:txBody>
                    <a:bodyPr/>
                    <a:lstStyle/>
                    <a:p>
                      <a:endParaRPr kumimoji="1" lang="ja-JP" altLang="en-US"/>
                    </a:p>
                  </a:txBody>
                  <a:tcPr/>
                </a:tc>
                <a:tc gridSpan="7">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290304157"/>
                  </a:ext>
                </a:extLst>
              </a:tr>
              <a:tr h="432000">
                <a:tc vMerge="1">
                  <a:txBody>
                    <a:bodyPr/>
                    <a:lstStyle/>
                    <a:p>
                      <a:endParaRPr kumimoji="1" lang="ja-JP" altLang="en-US"/>
                    </a:p>
                  </a:txBody>
                  <a:tcPr/>
                </a:tc>
                <a:tc gridSpan="33">
                  <a:txBody>
                    <a:bodyPr/>
                    <a:lstStyle/>
                    <a:p>
                      <a:pPr algn="l">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負傷の原因・業務災害通勤災害又は第三者行為外の原因による</a:t>
                      </a:r>
                    </a:p>
                  </a:txBody>
                  <a:tcPr marL="63187" marR="63187"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36753344"/>
                  </a:ext>
                </a:extLst>
              </a:tr>
              <a:tr h="324000">
                <a:tc vMerge="1">
                  <a:txBody>
                    <a:bodyPr/>
                    <a:lstStyle/>
                    <a:p>
                      <a:endParaRPr kumimoji="1" lang="ja-JP" altLang="en-US"/>
                    </a:p>
                  </a:txBody>
                  <a:tcPr/>
                </a:tc>
                <a:tc gridSpan="3">
                  <a:txBody>
                    <a:bodyPr/>
                    <a:lstStyle/>
                    <a:p>
                      <a:pPr marL="0" lvl="0" indent="0" algn="ctr">
                        <a:lnSpc>
                          <a:spcPts val="1100"/>
                        </a:lnSpc>
                        <a:buFont typeface="+mj-ea"/>
                        <a:buNone/>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経過</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gridSpan="20">
                  <a:txBody>
                    <a:bodyPr/>
                    <a:lstStyle/>
                    <a:p>
                      <a:pPr marL="0" lvl="0" indent="0" algn="ctr">
                        <a:lnSpc>
                          <a:spcPts val="1100"/>
                        </a:lnSpc>
                        <a:buFont typeface="+mj-ea"/>
                        <a:buNone/>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4">
                  <a:txBody>
                    <a:bodyPr/>
                    <a:lstStyle/>
                    <a:p>
                      <a:pPr algn="ctr">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請求</a:t>
                      </a:r>
                    </a:p>
                    <a:p>
                      <a:pPr algn="ctr">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区分</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新　規</a:t>
                      </a:r>
                    </a:p>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継　続</a:t>
                      </a:r>
                      <a:endParaRPr kumimoji="1" lang="ja-JP" altLang="en-US" dirty="0"/>
                    </a:p>
                  </a:txBody>
                  <a:tcPr marL="0" marR="0" marT="36000" marB="18000" anchor="ctr">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gridSpan="6">
                  <a:txBody>
                    <a:bodyPr/>
                    <a:lstStyle/>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新　規</a:t>
                      </a:r>
                    </a:p>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継　続</a:t>
                      </a:r>
                      <a:endParaRPr kumimoji="1" lang="ja-JP" altLang="en-US" dirty="0"/>
                    </a:p>
                  </a:txBody>
                  <a:tcPr marL="0" marR="0" marT="36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51808328"/>
                  </a:ext>
                </a:extLst>
              </a:tr>
              <a:tr h="144000">
                <a:tc vMerge="1">
                  <a:txBody>
                    <a:bodyPr/>
                    <a:lstStyle/>
                    <a:p>
                      <a:endParaRPr kumimoji="1" lang="ja-JP" altLang="en-US"/>
                    </a:p>
                  </a:txBody>
                  <a:tcPr/>
                </a:tc>
                <a:tc gridSpan="3">
                  <a:txBody>
                    <a:bodyPr/>
                    <a:lstStyle/>
                    <a:p>
                      <a:pPr algn="ctr">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dist"/>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kumimoji="1" lang="ja-JP" altLang="en-US" dirty="0"/>
                    </a:p>
                  </a:txBody>
                  <a:tcPr marL="36000" marR="36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0">
                  <a:txBody>
                    <a:bodyPr/>
                    <a:lstStyle/>
                    <a:p>
                      <a:pPr algn="dist">
                        <a:lnSpc>
                          <a:spcPts val="1100"/>
                        </a:lnSpc>
                      </a:pPr>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kumimoji="1" lang="ja-JP" altLang="en-US" dirty="0"/>
                    </a:p>
                  </a:txBody>
                  <a:tcPr marL="36000" marR="36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58210758"/>
                  </a:ext>
                </a:extLst>
              </a:tr>
              <a:tr h="360000">
                <a:tc vMerge="1">
                  <a:txBody>
                    <a:bodyPr/>
                    <a:lstStyle/>
                    <a:p>
                      <a:endParaRPr kumimoji="1" lang="ja-JP" altLang="en-US"/>
                    </a:p>
                  </a:txBody>
                  <a:tcPr/>
                </a:tc>
                <a:tc rowSpan="2" gridSpan="6">
                  <a:txBody>
                    <a:bodyPr/>
                    <a:lstStyle/>
                    <a:p>
                      <a:pPr algn="l">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初検料</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altLang="en-US" sz="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加算（休日・深夜・時間外）</a:t>
                      </a:r>
                      <a:endParaRPr lang="en-US" altLang="ja-JP" sz="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dirty="0"/>
                    </a:p>
                  </a:txBody>
                  <a:tcPr>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tcPr>
                </a:tc>
                <a:tc gridSpan="3">
                  <a:txBody>
                    <a:bodyPr/>
                    <a:lstStyle/>
                    <a:p>
                      <a:pPr algn="l">
                        <a:lnSpc>
                          <a:spcPts val="1100"/>
                        </a:lnSpc>
                      </a:pPr>
                      <a:r>
                        <a:rPr kumimoji="1" lang="ja-JP" altLang="en-US" sz="600" dirty="0">
                          <a:latin typeface="ＭＳ Ｐゴシック" panose="020B0600070205080204" pitchFamily="50" charset="-128"/>
                          <a:ea typeface="ＭＳ Ｐゴシック" panose="020B0600070205080204" pitchFamily="50" charset="-128"/>
                        </a:rPr>
                        <a:t>初検時相談支援料</a:t>
                      </a:r>
                      <a:endParaRPr kumimoji="1" lang="en-US" altLang="ja-JP" sz="6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初検時相談</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支援料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gridSpan="5">
                  <a:txBody>
                    <a:bodyPr/>
                    <a:lstStyle/>
                    <a:p>
                      <a:pPr algn="l">
                        <a:lnSpc>
                          <a:spcPts val="1100"/>
                        </a:lnSpc>
                      </a:pPr>
                      <a:r>
                        <a:rPr kumimoji="1" lang="ja-JP" altLang="en-US" sz="900" dirty="0">
                          <a:latin typeface="ＭＳ Ｐゴシック" panose="020B0600070205080204" pitchFamily="50" charset="-128"/>
                          <a:ea typeface="ＭＳ Ｐゴシック" panose="020B0600070205080204" pitchFamily="50" charset="-128"/>
                        </a:rPr>
                        <a:t>往診料　　</a:t>
                      </a:r>
                      <a:r>
                        <a:rPr kumimoji="1" lang="en-US" altLang="ja-JP" sz="900" dirty="0">
                          <a:latin typeface="ＭＳ Ｐゴシック" panose="020B0600070205080204" pitchFamily="50" charset="-128"/>
                          <a:ea typeface="ＭＳ Ｐゴシック" panose="020B0600070205080204" pitchFamily="50" charset="-128"/>
                        </a:rPr>
                        <a:t>K</a:t>
                      </a:r>
                      <a:r>
                        <a:rPr kumimoji="1" lang="ja-JP" altLang="en-US" sz="900" dirty="0">
                          <a:latin typeface="ＭＳ Ｐゴシック" panose="020B0600070205080204" pitchFamily="50" charset="-128"/>
                          <a:ea typeface="ＭＳ Ｐゴシック" panose="020B0600070205080204" pitchFamily="50" charset="-128"/>
                        </a:rPr>
                        <a:t>ｍ</a:t>
                      </a:r>
                      <a:endParaRPr kumimoji="1" lang="en-US" altLang="ja-JP" sz="9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dirty="0">
                          <a:latin typeface="ＭＳ Ｐゴシック" panose="020B0600070205080204" pitchFamily="50" charset="-128"/>
                          <a:ea typeface="ＭＳ Ｐゴシック" panose="020B0600070205080204" pitchFamily="50" charset="-128"/>
                        </a:rPr>
                        <a:t>回　　円</a:t>
                      </a:r>
                      <a:endParaRPr kumimoji="1" lang="en-US" altLang="ja-JP" sz="900" dirty="0">
                        <a:latin typeface="ＭＳ Ｐゴシック" panose="020B0600070205080204" pitchFamily="50" charset="-128"/>
                        <a:ea typeface="ＭＳ Ｐゴシック" panose="020B0600070205080204" pitchFamily="50" charset="-128"/>
                      </a:endParaRPr>
                    </a:p>
                    <a:p>
                      <a:pPr algn="l">
                        <a:lnSpc>
                          <a:spcPts val="1100"/>
                        </a:lnSpc>
                      </a:pPr>
                      <a:r>
                        <a:rPr kumimoji="1" lang="ja-JP" altLang="en-US" sz="700" dirty="0">
                          <a:latin typeface="ＭＳ Ｐゴシック" panose="020B0600070205080204" pitchFamily="50" charset="-128"/>
                          <a:ea typeface="ＭＳ Ｐゴシック" panose="020B0600070205080204" pitchFamily="50" charset="-128"/>
                        </a:rPr>
                        <a:t>加算（夜間・難路・暴風防雪）</a:t>
                      </a:r>
                      <a:endParaRPr kumimoji="1" lang="en-US" altLang="ja-JP" sz="9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往療料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km</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571500"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加算（夜間・難路・</a:t>
                      </a:r>
                      <a:b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暴風雨雪）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4">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金属副子等加算</a:t>
                      </a:r>
                      <a:endParaRPr kumimoji="1" lang="en-US" altLang="ja-JP" sz="8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回</a:t>
                      </a:r>
                      <a:endParaRPr kumimoji="1" lang="en-US" altLang="ja-JP" sz="8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円</a:t>
                      </a:r>
                    </a:p>
                  </a:txBody>
                  <a:tcPr marL="18000" marR="36000" marT="0" marB="0">
                    <a:lnL w="1270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endParaRPr kumimoji="1" lang="ja-JP" altLang="en-US" dirty="0"/>
                    </a:p>
                  </a:txBody>
                  <a:tcPr marL="18000" marR="18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rowSpan="2"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施術情報提供料　　　　</a:t>
                      </a:r>
                    </a:p>
                    <a:p>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gridSpan="4">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明細書発行体制加算</a:t>
                      </a:r>
                    </a:p>
                    <a:p>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rowSpan="2"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gridSpan="3">
                  <a:txBody>
                    <a:bodyPr/>
                    <a:lstStyle/>
                    <a:p>
                      <a:pPr algn="ctr"/>
                      <a:r>
                        <a:rPr kumimoji="1" lang="ja-JP" altLang="en-US" sz="900" dirty="0">
                          <a:latin typeface="ＭＳ Ｐゴシック" panose="020B0600070205080204" pitchFamily="50" charset="-128"/>
                          <a:ea typeface="ＭＳ Ｐゴシック" panose="020B0600070205080204" pitchFamily="50" charset="-128"/>
                        </a:rPr>
                        <a:t>計</a:t>
                      </a:r>
                    </a:p>
                  </a:txBody>
                  <a:tcPr marL="18000" marR="36000"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rowSpan="2" hMerge="1">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rowSpan="2" gridSpan="5">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2140611561"/>
                  </a:ext>
                </a:extLst>
              </a:tr>
              <a:tr h="360000">
                <a:tc vMerge="1">
                  <a:txBody>
                    <a:bodyPr/>
                    <a:lstStyle/>
                    <a:p>
                      <a:endParaRPr kumimoji="1" lang="ja-JP" altLang="en-US"/>
                    </a:p>
                  </a:txBody>
                  <a:tcPr/>
                </a:tc>
                <a:tc gridSpan="6" vMerge="1">
                  <a:txBody>
                    <a:bodyPr/>
                    <a:lstStyle/>
                    <a:p>
                      <a:pPr algn="l">
                        <a:lnSpc>
                          <a:spcPts val="1100"/>
                        </a:lnSpc>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再検料</a:t>
                      </a:r>
                      <a:endParaRPr kumimoji="1" lang="en-US" altLang="ja-JP" sz="9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gridSpan="5"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vMerge="1">
                  <a:txBody>
                    <a:bodyPr/>
                    <a:lstStyle/>
                    <a:p>
                      <a:endParaRPr kumimoji="1" lang="ja-JP" altLang="en-US"/>
                    </a:p>
                  </a:txBody>
                  <a:tcPr/>
                </a:tc>
                <a:tc hMerge="1" vMerge="1">
                  <a:txBody>
                    <a:bodyPr/>
                    <a:lstStyle/>
                    <a:p>
                      <a:endParaRPr kumimoji="1" lang="ja-JP" altLang="en-US"/>
                    </a:p>
                  </a:txBody>
                  <a:tcPr/>
                </a:tc>
                <a:tc gridSpan="4">
                  <a:txBody>
                    <a:bodyPr/>
                    <a:lstStyle/>
                    <a:p>
                      <a:r>
                        <a:rPr kumimoji="1" lang="ja-JP" altLang="en-US" sz="700" dirty="0">
                          <a:latin typeface="ＭＳ Ｐゴシック" panose="020B0600070205080204" pitchFamily="50" charset="-128"/>
                          <a:ea typeface="ＭＳ Ｐゴシック" panose="020B0600070205080204" pitchFamily="50" charset="-128"/>
                        </a:rPr>
                        <a:t>柔道整復運動後療料</a:t>
                      </a:r>
                      <a:endParaRPr kumimoji="1" lang="en-US" altLang="ja-JP" sz="700" dirty="0">
                        <a:latin typeface="ＭＳ Ｐゴシック" panose="020B0600070205080204" pitchFamily="50" charset="-128"/>
                        <a:ea typeface="ＭＳ Ｐゴシック" panose="020B0600070205080204" pitchFamily="50" charset="-128"/>
                      </a:endParaRPr>
                    </a:p>
                    <a:p>
                      <a:pPr algn="r"/>
                      <a:r>
                        <a:rPr kumimoji="1" lang="ja-JP" altLang="en-US" sz="800" dirty="0">
                          <a:latin typeface="ＭＳ Ｐゴシック" panose="020B0600070205080204" pitchFamily="50" charset="-128"/>
                          <a:ea typeface="ＭＳ Ｐゴシック" panose="020B0600070205080204" pitchFamily="50" charset="-128"/>
                        </a:rPr>
                        <a:t>回</a:t>
                      </a:r>
                      <a:endParaRPr kumimoji="1" lang="en-US" altLang="ja-JP" sz="800" dirty="0">
                        <a:latin typeface="ＭＳ Ｐゴシック" panose="020B0600070205080204" pitchFamily="50" charset="-128"/>
                        <a:ea typeface="ＭＳ Ｐゴシック" panose="020B0600070205080204" pitchFamily="50" charset="-128"/>
                      </a:endParaRPr>
                    </a:p>
                    <a:p>
                      <a:pPr algn="r"/>
                      <a:r>
                        <a:rPr kumimoji="1" lang="ja-JP" altLang="en-US" sz="800" dirty="0">
                          <a:latin typeface="ＭＳ Ｐゴシック" panose="020B0600070205080204" pitchFamily="50" charset="-128"/>
                          <a:ea typeface="ＭＳ Ｐゴシック" panose="020B0600070205080204" pitchFamily="50" charset="-128"/>
                        </a:rPr>
                        <a:t>円</a:t>
                      </a:r>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tc>
                <a:tc gridSpan="4"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v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v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vMerge="1">
                  <a:txBody>
                    <a:bodyPr/>
                    <a:lstStyle/>
                    <a:p>
                      <a:endParaRPr kumimoji="1" lang="ja-JP" altLang="en-US"/>
                    </a:p>
                  </a:txBody>
                  <a:tcPr/>
                </a:tc>
                <a:tc gridSpan="5" v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779194834"/>
                  </a:ext>
                </a:extLst>
              </a:tr>
              <a:tr h="288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5">
                  <a:txBody>
                    <a:bodyPr/>
                    <a:lstStyle/>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整復料・固定料・</a:t>
                      </a:r>
                      <a:endPar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(1)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3187" marR="63187"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(2)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marL="63187" marR="63187"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just">
                        <a:lnSpc>
                          <a:spcPts val="9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T w="12700" cap="flat" cmpd="sng" algn="ctr">
                      <a:solidFill>
                        <a:srgbClr val="000000"/>
                      </a:solidFill>
                      <a:prstDash val="solid"/>
                      <a:round/>
                      <a:headEnd type="none" w="med" len="med"/>
                      <a:tailEnd type="none" w="med" len="med"/>
                    </a:lnT>
                  </a:tcPr>
                </a:tc>
                <a:tc gridSpan="3">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(3)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(4)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tc>
                <a:tc hMerge="1">
                  <a:txBody>
                    <a:bodyPr/>
                    <a:lstStyle/>
                    <a:p>
                      <a:endParaRPr kumimoji="1" lang="ja-JP" altLang="en-US" dirty="0"/>
                    </a:p>
                  </a:txBody>
                  <a:tcPr/>
                </a:tc>
                <a:tc gridSpan="5">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(5)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dirty="0"/>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3187"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3187"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3187"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8674487"/>
                  </a:ext>
                </a:extLst>
              </a:tr>
              <a:tr h="432000">
                <a:tc vMerge="1">
                  <a:txBody>
                    <a:bodyPr/>
                    <a:lstStyle/>
                    <a:p>
                      <a:endParaRPr kumimoji="1" lang="ja-JP" altLang="en-US"/>
                    </a:p>
                  </a:txBody>
                  <a:tcPr/>
                </a:tc>
                <a:tc>
                  <a:txBody>
                    <a:bodyPr/>
                    <a:lstStyle/>
                    <a:p>
                      <a:pPr marL="71755" marR="71755" algn="r" latinLnBrk="1">
                        <a:lnSpc>
                          <a:spcPts val="1000"/>
                        </a:lnSpc>
                        <a:spcAft>
                          <a:spcPts val="0"/>
                        </a:spcAft>
                      </a:pPr>
                      <a:r>
                        <a:rPr lang="ja-JP" sz="900" kern="0" spc="22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部位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逓減</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逓減開始</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114300"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　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gridSpan="4">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後療料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114300"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gridSpan="3">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冷罨法料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温罨法料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電療料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3">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900"/>
                        </a:lnSpc>
                      </a:pP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多部位</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3">
                  <a:txBody>
                    <a:bodyPr/>
                    <a:lstStyle/>
                    <a:p>
                      <a:pPr algn="ct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長期</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779066036"/>
                  </a:ext>
                </a:extLst>
              </a:tr>
              <a:tr h="144000">
                <a:tc vMerge="1">
                  <a:txBody>
                    <a:bodyPr/>
                    <a:lstStyle/>
                    <a:p>
                      <a:endParaRPr kumimoji="1" lang="ja-JP" altLang="en-US"/>
                    </a:p>
                  </a:txBody>
                  <a:tcPr/>
                </a:tc>
                <a:tc>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l">
                        <a:lnSpc>
                          <a:spcPts val="11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135742786"/>
                  </a:ext>
                </a:extLst>
              </a:tr>
              <a:tr h="144000">
                <a:tc vMerge="1">
                  <a:txBody>
                    <a:bodyPr/>
                    <a:lstStyle/>
                    <a:p>
                      <a:endParaRPr kumimoji="1" lang="ja-JP" altLang="en-US"/>
                    </a:p>
                  </a:txBody>
                  <a:tcPr/>
                </a:tc>
                <a:tc>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lnSpc>
                          <a:spcPts val="1100"/>
                        </a:lnSpc>
                      </a:pP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l">
                        <a:lnSpc>
                          <a:spcPts val="11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404897519"/>
                  </a:ext>
                </a:extLst>
              </a:tr>
              <a:tr h="144000">
                <a:tc vMerge="1">
                  <a:txBody>
                    <a:bodyPr/>
                    <a:lstStyle/>
                    <a:p>
                      <a:endParaRPr kumimoji="1" lang="ja-JP" altLang="en-US"/>
                    </a:p>
                  </a:txBody>
                  <a:tcPr/>
                </a:tc>
                <a:tc rowSpan="2">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5">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0.6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a:txBody>
                    <a:bodyPr/>
                    <a:lstStyle/>
                    <a:p>
                      <a:pPr algn="ct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212812525"/>
                  </a:ext>
                </a:extLst>
              </a:tr>
              <a:tr h="144000">
                <a:tc vMerge="1">
                  <a:txBody>
                    <a:bodyPr/>
                    <a:lstStyle/>
                    <a:p>
                      <a:endParaRPr kumimoji="1" lang="ja-JP" altLang="en-US"/>
                    </a:p>
                  </a:txBody>
                  <a:tcPr/>
                </a:tc>
                <a:tc vMerge="1">
                  <a:txBody>
                    <a:bodyPr/>
                    <a:lstStyle/>
                    <a:p>
                      <a:endParaRPr kumimoji="1" lang="ja-JP" altLang="en-US"/>
                    </a:p>
                  </a:txBody>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933022188"/>
                  </a:ext>
                </a:extLst>
              </a:tr>
              <a:tr h="144000">
                <a:tc vMerge="1">
                  <a:txBody>
                    <a:bodyPr/>
                    <a:lstStyle/>
                    <a:p>
                      <a:endParaRPr kumimoji="1" lang="ja-JP" altLang="en-US"/>
                    </a:p>
                  </a:txBody>
                  <a:tcPr/>
                </a:tc>
                <a:tc rowSpan="2">
                  <a:txBody>
                    <a:bodyPr/>
                    <a:lstStyle/>
                    <a:p>
                      <a:pPr algn="ctr">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0.6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a:txBody>
                    <a:bodyPr/>
                    <a:lstStyle/>
                    <a:p>
                      <a:pPr algn="ct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112741337"/>
                  </a:ext>
                </a:extLst>
              </a:tr>
              <a:tr h="144000">
                <a:tc vMerge="1">
                  <a:txBody>
                    <a:bodyPr/>
                    <a:lstStyle/>
                    <a:p>
                      <a:endParaRPr kumimoji="1" lang="ja-JP" altLang="en-US"/>
                    </a:p>
                  </a:txBody>
                  <a:tcPr/>
                </a:tc>
                <a:tc vMerge="1">
                  <a:txBody>
                    <a:bodyPr/>
                    <a:lstStyle/>
                    <a:p>
                      <a:endParaRPr kumimoji="1" lang="ja-JP" altLang="en-US"/>
                    </a:p>
                  </a:txBody>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779759800"/>
                  </a:ext>
                </a:extLst>
              </a:tr>
              <a:tr h="270000">
                <a:tc vMerge="1">
                  <a:txBody>
                    <a:bodyPr/>
                    <a:lstStyle/>
                    <a:p>
                      <a:endParaRPr kumimoji="1" lang="ja-JP" altLang="en-US"/>
                    </a:p>
                  </a:txBody>
                  <a:tcPr/>
                </a:tc>
                <a:tc rowSpan="2" gridSpan="15">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gridSpan="6">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合　　計</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7525490"/>
                  </a:ext>
                </a:extLst>
              </a:tr>
              <a:tr h="270000">
                <a:tc vMerge="1">
                  <a:txBody>
                    <a:bodyPr/>
                    <a:lstStyle/>
                    <a:p>
                      <a:endParaRPr kumimoji="1" lang="ja-JP" altLang="en-US"/>
                    </a:p>
                  </a:txBody>
                  <a:tcPr/>
                </a:tc>
                <a:tc gridSpan="1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l">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※社保負担</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ctr">
                        <a:lnSpc>
                          <a:spcPts val="900"/>
                        </a:lnSpc>
                        <a:spcAft>
                          <a:spcPts val="2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9586633"/>
                  </a:ext>
                </a:extLst>
              </a:tr>
              <a:tr h="270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5">
                  <a:txBody>
                    <a:bodyPr/>
                    <a:lstStyle/>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金属副子等</a:t>
                      </a:r>
                    </a:p>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加算日</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0">
                  <a:txBody>
                    <a:bodyPr/>
                    <a:lstStyle/>
                    <a:p>
                      <a:pPr algn="l">
                        <a:lnSpc>
                          <a:spcPts val="900"/>
                        </a:lnSpc>
                        <a:spcAft>
                          <a:spcPts val="2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a:t>
                      </a:r>
                    </a:p>
                    <a:p>
                      <a:pPr algn="l">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l">
                        <a:lnSpc>
                          <a:spcPts val="900"/>
                        </a:lnSpc>
                        <a:spcAft>
                          <a:spcPts val="200"/>
                        </a:spcAft>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a:t>
                      </a:r>
                    </a:p>
                    <a:p>
                      <a:pPr algn="l">
                        <a:lnSpc>
                          <a:spcPts val="900"/>
                        </a:lnSpc>
                        <a:spcAft>
                          <a:spcPts val="20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日　　　　日　　　　日</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pPr algn="l">
                        <a:lnSpc>
                          <a:spcPts val="900"/>
                        </a:lnSpc>
                        <a:spcAft>
                          <a:spcPts val="200"/>
                        </a:spcAft>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a:t>
                      </a:r>
                    </a:p>
                    <a:p>
                      <a:pPr algn="l">
                        <a:lnSpc>
                          <a:spcPts val="900"/>
                        </a:lnSpc>
                        <a:spcAft>
                          <a:spcPts val="20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日　　　　日　　　　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本人支払額</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6644332"/>
                  </a:ext>
                </a:extLst>
              </a:tr>
              <a:tr h="270000">
                <a:tc vMerge="1">
                  <a:txBody>
                    <a:bodyPr/>
                    <a:lstStyle/>
                    <a:p>
                      <a:endParaRPr kumimoji="1" lang="ja-JP" altLang="en-US"/>
                    </a:p>
                  </a:txBody>
                  <a:tcPr/>
                </a:tc>
                <a:tc gridSpan="5">
                  <a:txBody>
                    <a:bodyPr/>
                    <a:lstStyle/>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柔道整復運動</a:t>
                      </a:r>
                    </a:p>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後療料加算日</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10">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日　日　日　日 </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日　日　日　日　日 </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latinLnBrk="1">
                        <a:lnSpc>
                          <a:spcPts val="9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日　日　日　日　日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6">
                  <a:txBody>
                    <a:bodyPr/>
                    <a:lstStyle/>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差引請求</a:t>
                      </a:r>
                    </a:p>
                    <a:p>
                      <a:pPr algn="ctr">
                        <a:lnSpc>
                          <a:spcPts val="900"/>
                        </a:lnSpc>
                        <a:spcAft>
                          <a:spcPts val="2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支払</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金額</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82415028"/>
                  </a:ext>
                </a:extLst>
              </a:tr>
              <a:tr h="270000">
                <a:tc vMerge="1">
                  <a:txBody>
                    <a:bodyPr/>
                    <a:lstStyle/>
                    <a:p>
                      <a:endParaRPr kumimoji="1" lang="ja-JP" altLang="en-US"/>
                    </a:p>
                  </a:txBody>
                  <a:tcPr/>
                </a:tc>
                <a:tc gridSpan="11">
                  <a:txBody>
                    <a:bodyPr/>
                    <a:lstStyle/>
                    <a:p>
                      <a:pPr algn="l">
                        <a:lnSpc>
                          <a:spcPts val="900"/>
                        </a:lnSpc>
                        <a:spcAft>
                          <a:spcPts val="200"/>
                        </a:spcAft>
                      </a:pP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明細書発行体制加算　加算日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dirty="0"/>
                    </a:p>
                  </a:txBody>
                  <a:tcPr marL="63187" marR="63187"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latinLnBrk="1">
                        <a:lnSpc>
                          <a:spcPts val="9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日　日　日　日 </a:t>
                      </a:r>
                    </a:p>
                  </a:txBody>
                  <a:tcPr marL="63187" marR="63187"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gridSpan="4">
                  <a:txBody>
                    <a:bodyPr/>
                    <a:lstStyle/>
                    <a:p>
                      <a:pPr algn="r"/>
                      <a:r>
                        <a:rPr kumimoji="1" lang="ja-JP" altLang="en-US" sz="900" dirty="0">
                          <a:latin typeface="ＭＳ Ｐゴシック" panose="020B0600070205080204" pitchFamily="50" charset="-128"/>
                          <a:ea typeface="ＭＳ Ｐゴシック" panose="020B0600070205080204" pitchFamily="50" charset="-128"/>
                        </a:rPr>
                        <a:t>日</a:t>
                      </a:r>
                      <a:endParaRPr kumimoji="1" lang="en-US" altLang="ja-JP" sz="900" dirty="0">
                        <a:latin typeface="ＭＳ Ｐゴシック" panose="020B0600070205080204" pitchFamily="50" charset="-128"/>
                        <a:ea typeface="ＭＳ Ｐゴシック" panose="020B0600070205080204" pitchFamily="50" charset="-128"/>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6">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決定金額</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dirty="0"/>
                    </a:p>
                  </a:txBody>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55800625"/>
                  </a:ext>
                </a:extLst>
              </a:tr>
            </a:tbl>
          </a:graphicData>
        </a:graphic>
      </p:graphicFrame>
      <p:graphicFrame>
        <p:nvGraphicFramePr>
          <p:cNvPr id="5" name="表 4">
            <a:extLst>
              <a:ext uri="{FF2B5EF4-FFF2-40B4-BE49-F238E27FC236}">
                <a16:creationId xmlns:a16="http://schemas.microsoft.com/office/drawing/2014/main" id="{4450ED31-7A47-4BAC-99A8-1A9B340859FE}"/>
              </a:ext>
            </a:extLst>
          </p:cNvPr>
          <p:cNvGraphicFramePr>
            <a:graphicFrameLocks noGrp="1"/>
          </p:cNvGraphicFramePr>
          <p:nvPr>
            <p:extLst>
              <p:ext uri="{D42A27DB-BD31-4B8C-83A1-F6EECF244321}">
                <p14:modId xmlns:p14="http://schemas.microsoft.com/office/powerpoint/2010/main" val="2772305240"/>
              </p:ext>
            </p:extLst>
          </p:nvPr>
        </p:nvGraphicFramePr>
        <p:xfrm>
          <a:off x="246018" y="1200272"/>
          <a:ext cx="6422183" cy="1306194"/>
        </p:xfrm>
        <a:graphic>
          <a:graphicData uri="http://schemas.openxmlformats.org/drawingml/2006/table">
            <a:tbl>
              <a:tblPr firstRow="1" firstCol="1" bandRow="1">
                <a:tableStyleId>{5C22544A-7EE6-4342-B048-85BDC9FD1C3A}</a:tableStyleId>
              </a:tblPr>
              <a:tblGrid>
                <a:gridCol w="235484">
                  <a:extLst>
                    <a:ext uri="{9D8B030D-6E8A-4147-A177-3AD203B41FA5}">
                      <a16:colId xmlns:a16="http://schemas.microsoft.com/office/drawing/2014/main" val="3967260203"/>
                    </a:ext>
                  </a:extLst>
                </a:gridCol>
                <a:gridCol w="407953">
                  <a:extLst>
                    <a:ext uri="{9D8B030D-6E8A-4147-A177-3AD203B41FA5}">
                      <a16:colId xmlns:a16="http://schemas.microsoft.com/office/drawing/2014/main" val="735926195"/>
                    </a:ext>
                  </a:extLst>
                </a:gridCol>
                <a:gridCol w="1134975">
                  <a:extLst>
                    <a:ext uri="{9D8B030D-6E8A-4147-A177-3AD203B41FA5}">
                      <a16:colId xmlns:a16="http://schemas.microsoft.com/office/drawing/2014/main" val="2992109328"/>
                    </a:ext>
                  </a:extLst>
                </a:gridCol>
                <a:gridCol w="184060">
                  <a:extLst>
                    <a:ext uri="{9D8B030D-6E8A-4147-A177-3AD203B41FA5}">
                      <a16:colId xmlns:a16="http://schemas.microsoft.com/office/drawing/2014/main" val="768195239"/>
                    </a:ext>
                  </a:extLst>
                </a:gridCol>
                <a:gridCol w="221834">
                  <a:extLst>
                    <a:ext uri="{9D8B030D-6E8A-4147-A177-3AD203B41FA5}">
                      <a16:colId xmlns:a16="http://schemas.microsoft.com/office/drawing/2014/main" val="2168527414"/>
                    </a:ext>
                  </a:extLst>
                </a:gridCol>
                <a:gridCol w="1026380">
                  <a:extLst>
                    <a:ext uri="{9D8B030D-6E8A-4147-A177-3AD203B41FA5}">
                      <a16:colId xmlns:a16="http://schemas.microsoft.com/office/drawing/2014/main" val="171623671"/>
                    </a:ext>
                  </a:extLst>
                </a:gridCol>
                <a:gridCol w="272835">
                  <a:extLst>
                    <a:ext uri="{9D8B030D-6E8A-4147-A177-3AD203B41FA5}">
                      <a16:colId xmlns:a16="http://schemas.microsoft.com/office/drawing/2014/main" val="2789548519"/>
                    </a:ext>
                  </a:extLst>
                </a:gridCol>
                <a:gridCol w="2390555">
                  <a:extLst>
                    <a:ext uri="{9D8B030D-6E8A-4147-A177-3AD203B41FA5}">
                      <a16:colId xmlns:a16="http://schemas.microsoft.com/office/drawing/2014/main" val="1214747463"/>
                    </a:ext>
                  </a:extLst>
                </a:gridCol>
                <a:gridCol w="548107">
                  <a:extLst>
                    <a:ext uri="{9D8B030D-6E8A-4147-A177-3AD203B41FA5}">
                      <a16:colId xmlns:a16="http://schemas.microsoft.com/office/drawing/2014/main" val="1156389611"/>
                    </a:ext>
                  </a:extLst>
                </a:gridCol>
              </a:tblGrid>
              <a:tr h="330317">
                <a:tc rowSpan="3">
                  <a:txBody>
                    <a:bodyPr/>
                    <a:lstStyle/>
                    <a:p>
                      <a:pPr marL="71755" marR="71755" algn="ctr">
                        <a:spcAft>
                          <a:spcPts val="0"/>
                        </a:spcAft>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生活保護法施術券</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lnSpc>
                          <a:spcPts val="12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交付番号</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just">
                        <a:lnSpc>
                          <a:spcPts val="10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この券の</a:t>
                      </a:r>
                    </a:p>
                    <a:p>
                      <a:pPr algn="just">
                        <a:lnSpc>
                          <a:spcPts val="10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有効期間</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gridSpan="2">
                  <a:txBody>
                    <a:bodyPr/>
                    <a:lstStyle/>
                    <a:p>
                      <a:pPr algn="ct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lnSpc>
                          <a:spcPts val="10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80017524"/>
                  </a:ext>
                </a:extLst>
              </a:tr>
              <a:tr h="613446">
                <a:tc vMerge="1">
                  <a:txBody>
                    <a:bodyPr/>
                    <a:lstStyle/>
                    <a:p>
                      <a:endParaRPr kumimoji="1" lang="ja-JP" altLang="en-US"/>
                    </a:p>
                  </a:txBody>
                  <a:tcPr/>
                </a:tc>
                <a:tc>
                  <a:txBody>
                    <a:bodyPr/>
                    <a:lstStyle/>
                    <a:p>
                      <a:pPr marL="71755" marR="71755" algn="ctr">
                        <a:lnSpc>
                          <a:spcPts val="1200"/>
                        </a:lnSpc>
                        <a:spcAft>
                          <a:spcPts val="0"/>
                        </a:spcAft>
                      </a:pPr>
                      <a:r>
                        <a:rPr lang="ja-JP" sz="900" b="0" kern="100">
                          <a:solidFill>
                            <a:schemeClr val="tx1"/>
                          </a:solidFill>
                          <a:effectLst/>
                          <a:latin typeface="ＭＳ Ｐゴシック" panose="020B0600070205080204" pitchFamily="50" charset="-128"/>
                          <a:ea typeface="ＭＳ Ｐゴシック" panose="020B0600070205080204" pitchFamily="50" charset="-128"/>
                        </a:rPr>
                        <a:t>氏名</a:t>
                      </a:r>
                      <a:endParaRPr lang="ja-JP" sz="900" b="0" kern="10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r">
                        <a:lnSpc>
                          <a:spcPts val="9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p>
                      <a:pPr marL="1407795" algn="r">
                        <a:lnSpc>
                          <a:spcPts val="900"/>
                        </a:lnSpc>
                      </a:pPr>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p>
                      <a:pPr algn="r">
                        <a:lnSpc>
                          <a:spcPts val="900"/>
                        </a:lnSpc>
                      </a:pP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marL="71755" marR="71755" algn="ctr">
                        <a:lnSpc>
                          <a:spcPts val="1200"/>
                        </a:lnSpc>
                        <a:spcAft>
                          <a:spcPts val="0"/>
                        </a:spcAft>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生年月日</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a:lnSpc>
                          <a:spcPts val="10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71755" marR="71755" lvl="0" indent="0" algn="ctr" defTabSz="685800" rtl="0" eaLnBrk="1" fontAlgn="auto" latinLnBrk="0" hangingPunct="1">
                        <a:lnSpc>
                          <a:spcPct val="100000"/>
                        </a:lnSpc>
                        <a:spcBef>
                          <a:spcPts val="0"/>
                        </a:spcBef>
                        <a:spcAft>
                          <a:spcPts val="0"/>
                        </a:spcAft>
                        <a:buClrTx/>
                        <a:buSzTx/>
                        <a:buFontTx/>
                        <a:buNone/>
                        <a:tabLst/>
                        <a:defRPr/>
                      </a:pPr>
                      <a:r>
                        <a:rPr lang="ja-JP" altLang="ja-JP" sz="900" b="0" kern="100" dirty="0">
                          <a:solidFill>
                            <a:schemeClr val="tx1"/>
                          </a:solidFill>
                          <a:effectLst/>
                          <a:latin typeface="ＭＳ Ｐゴシック" panose="020B0600070205080204" pitchFamily="50" charset="-128"/>
                          <a:ea typeface="ＭＳ Ｐゴシック" panose="020B0600070205080204" pitchFamily="50" charset="-128"/>
                        </a:rPr>
                        <a:t>住所</a:t>
                      </a:r>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just"/>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extLst>
                  <a:ext uri="{0D108BD9-81ED-4DB2-BD59-A6C34878D82A}">
                    <a16:rowId xmlns:a16="http://schemas.microsoft.com/office/drawing/2014/main" val="2351719583"/>
                  </a:ext>
                </a:extLst>
              </a:tr>
              <a:tr h="362431">
                <a:tc vMerge="1">
                  <a:txBody>
                    <a:bodyPr/>
                    <a:lstStyle/>
                    <a:p>
                      <a:endParaRPr kumimoji="1" lang="ja-JP" altLang="en-US"/>
                    </a:p>
                  </a:txBody>
                  <a:tcPr/>
                </a:tc>
                <a:tc>
                  <a:txBody>
                    <a:bodyPr/>
                    <a:lstStyle/>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指定</a:t>
                      </a:r>
                    </a:p>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施術</a:t>
                      </a:r>
                    </a:p>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者名</a:t>
                      </a:r>
                      <a:endParaRPr lang="ja-JP" sz="900" b="0" kern="10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pPr algn="just"/>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just"/>
                      <a:r>
                        <a:rPr lang="ja-JP" sz="900" b="0" kern="100" dirty="0">
                          <a:solidFill>
                            <a:schemeClr val="tx1"/>
                          </a:solidFill>
                          <a:effectLst/>
                          <a:latin typeface="ＭＳ Ｐゴシック" panose="020B0600070205080204" pitchFamily="50" charset="-128"/>
                          <a:ea typeface="ＭＳ Ｐゴシック" panose="020B0600070205080204" pitchFamily="50" charset="-128"/>
                        </a:rPr>
                        <a:t>傷病名（部位）</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37273729"/>
                  </a:ext>
                </a:extLst>
              </a:tr>
            </a:tbl>
          </a:graphicData>
        </a:graphic>
      </p:graphicFrame>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11" name="表 10">
            <a:extLst>
              <a:ext uri="{FF2B5EF4-FFF2-40B4-BE49-F238E27FC236}">
                <a16:creationId xmlns:a16="http://schemas.microsoft.com/office/drawing/2014/main" id="{C5449776-F636-4923-9593-F05CC84491F6}"/>
              </a:ext>
            </a:extLst>
          </p:cNvPr>
          <p:cNvGraphicFramePr>
            <a:graphicFrameLocks noGrp="1"/>
          </p:cNvGraphicFramePr>
          <p:nvPr>
            <p:extLst>
              <p:ext uri="{D42A27DB-BD31-4B8C-83A1-F6EECF244321}">
                <p14:modId xmlns:p14="http://schemas.microsoft.com/office/powerpoint/2010/main" val="4007558329"/>
              </p:ext>
            </p:extLst>
          </p:nvPr>
        </p:nvGraphicFramePr>
        <p:xfrm>
          <a:off x="249828" y="7934851"/>
          <a:ext cx="6422183" cy="1012249"/>
        </p:xfrm>
        <a:graphic>
          <a:graphicData uri="http://schemas.openxmlformats.org/drawingml/2006/table">
            <a:tbl>
              <a:tblPr firstRow="1" firstCol="1" bandRow="1"/>
              <a:tblGrid>
                <a:gridCol w="192132">
                  <a:extLst>
                    <a:ext uri="{9D8B030D-6E8A-4147-A177-3AD203B41FA5}">
                      <a16:colId xmlns:a16="http://schemas.microsoft.com/office/drawing/2014/main" val="145213234"/>
                    </a:ext>
                  </a:extLst>
                </a:gridCol>
                <a:gridCol w="6230051">
                  <a:extLst>
                    <a:ext uri="{9D8B030D-6E8A-4147-A177-3AD203B41FA5}">
                      <a16:colId xmlns:a16="http://schemas.microsoft.com/office/drawing/2014/main" val="2848080915"/>
                    </a:ext>
                  </a:extLst>
                </a:gridCol>
              </a:tblGrid>
              <a:tr h="904009">
                <a:tc>
                  <a:txBody>
                    <a:bodyPr/>
                    <a:lstStyle/>
                    <a:p>
                      <a:pPr marL="71755" marR="71755" algn="l">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施術証明欄</a:t>
                      </a: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100"/>
                        </a:spcAft>
                        <a:tabLst>
                          <a:tab pos="344551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上記の</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とお</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り施術したことを証明します。</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所在地〒</a:t>
                      </a:r>
                    </a:p>
                    <a:p>
                      <a:pPr algn="l">
                        <a:lnSpc>
                          <a:spcPct val="150000"/>
                        </a:lnSpc>
                        <a:spcAft>
                          <a:spcPts val="100"/>
                        </a:spcAft>
                        <a:tabLst>
                          <a:tab pos="2725420" algn="l"/>
                          <a:tab pos="3446780"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　術　所</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名　称</a:t>
                      </a:r>
                    </a:p>
                    <a:p>
                      <a:pPr algn="l">
                        <a:lnSpc>
                          <a:spcPct val="150000"/>
                        </a:lnSpc>
                        <a:spcAft>
                          <a:spcPts val="100"/>
                        </a:spcAft>
                        <a:tabLst>
                          <a:tab pos="2725420" algn="l"/>
                          <a:tab pos="3446780"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電　話</a:t>
                      </a:r>
                    </a:p>
                    <a:p>
                      <a:pPr algn="l">
                        <a:lnSpc>
                          <a:spcPct val="150000"/>
                        </a:lnSpc>
                        <a:spcAft>
                          <a:spcPts val="100"/>
                        </a:spcAft>
                        <a:tabLst>
                          <a:tab pos="2725420" algn="l"/>
                          <a:tab pos="3446780" algn="l"/>
                          <a:tab pos="5372100"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指定施術者</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氏　名</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100"/>
                        </a:spcAft>
                        <a:tabLst>
                          <a:tab pos="2725420" algn="l"/>
                          <a:tab pos="3446780" algn="l"/>
                          <a:tab pos="5372100" algn="l"/>
                        </a:tabLst>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138610"/>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218205" y="13392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3388713" y="723662"/>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4081673" y="723662"/>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029440" y="104004"/>
            <a:ext cx="684000" cy="324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tabLst>
                <a:tab pos="1250950" algn="l"/>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tabLst>
                <a:tab pos="1250950" algn="l"/>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sp>
        <p:nvSpPr>
          <p:cNvPr id="68" name="正方形/長方形 67">
            <a:extLst>
              <a:ext uri="{FF2B5EF4-FFF2-40B4-BE49-F238E27FC236}">
                <a16:creationId xmlns:a16="http://schemas.microsoft.com/office/drawing/2014/main" id="{DB72B048-ABF4-49CD-8C8B-2B96A5F78171}"/>
              </a:ext>
            </a:extLst>
          </p:cNvPr>
          <p:cNvSpPr/>
          <p:nvPr/>
        </p:nvSpPr>
        <p:spPr>
          <a:xfrm>
            <a:off x="6167540" y="1216029"/>
            <a:ext cx="360000" cy="2592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併給</a:t>
            </a:r>
          </a:p>
        </p:txBody>
      </p:sp>
      <p:sp>
        <p:nvSpPr>
          <p:cNvPr id="46" name="正方形/長方形 45">
            <a:extLst>
              <a:ext uri="{FF2B5EF4-FFF2-40B4-BE49-F238E27FC236}">
                <a16:creationId xmlns:a16="http://schemas.microsoft.com/office/drawing/2014/main" id="{9E5F694F-2C67-46CE-99B5-35615BD44216}"/>
              </a:ext>
            </a:extLst>
          </p:cNvPr>
          <p:cNvSpPr/>
          <p:nvPr/>
        </p:nvSpPr>
        <p:spPr>
          <a:xfrm>
            <a:off x="1783687" y="1783629"/>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75" name="正方形/長方形 74">
            <a:extLst>
              <a:ext uri="{FF2B5EF4-FFF2-40B4-BE49-F238E27FC236}">
                <a16:creationId xmlns:a16="http://schemas.microsoft.com/office/drawing/2014/main" id="{2C3F7F4F-F4A9-4415-A3E9-7B263DF03867}"/>
              </a:ext>
            </a:extLst>
          </p:cNvPr>
          <p:cNvSpPr/>
          <p:nvPr/>
        </p:nvSpPr>
        <p:spPr>
          <a:xfrm>
            <a:off x="249828" y="9519941"/>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6" name="正方形/長方形 75">
            <a:extLst>
              <a:ext uri="{FF2B5EF4-FFF2-40B4-BE49-F238E27FC236}">
                <a16:creationId xmlns:a16="http://schemas.microsoft.com/office/drawing/2014/main" id="{F950DDF1-CFE8-494B-8D6D-56F977F704D2}"/>
              </a:ext>
            </a:extLst>
          </p:cNvPr>
          <p:cNvSpPr/>
          <p:nvPr/>
        </p:nvSpPr>
        <p:spPr>
          <a:xfrm>
            <a:off x="3234690" y="6987649"/>
            <a:ext cx="52545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社保有無</a:t>
            </a:r>
          </a:p>
        </p:txBody>
      </p:sp>
      <p:sp>
        <p:nvSpPr>
          <p:cNvPr id="78" name="正方形/長方形 77">
            <a:extLst>
              <a:ext uri="{FF2B5EF4-FFF2-40B4-BE49-F238E27FC236}">
                <a16:creationId xmlns:a16="http://schemas.microsoft.com/office/drawing/2014/main" id="{CF50FE52-3C7E-4D7F-90CF-80F0394E141C}"/>
              </a:ext>
            </a:extLst>
          </p:cNvPr>
          <p:cNvSpPr/>
          <p:nvPr/>
        </p:nvSpPr>
        <p:spPr>
          <a:xfrm>
            <a:off x="174276" y="9032403"/>
            <a:ext cx="5755454" cy="17308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備考　この用紙は、日本工業規格</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列</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4</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番とすること。（</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は福祉事務所使用欄）</a:t>
            </a:r>
          </a:p>
        </p:txBody>
      </p:sp>
      <p:sp>
        <p:nvSpPr>
          <p:cNvPr id="30" name="正方形/長方形 29">
            <a:extLst>
              <a:ext uri="{FF2B5EF4-FFF2-40B4-BE49-F238E27FC236}">
                <a16:creationId xmlns:a16="http://schemas.microsoft.com/office/drawing/2014/main" id="{394C65F4-A703-4C06-9DF4-7A91FE79E9C0}"/>
              </a:ext>
            </a:extLst>
          </p:cNvPr>
          <p:cNvSpPr/>
          <p:nvPr/>
        </p:nvSpPr>
        <p:spPr>
          <a:xfrm>
            <a:off x="3967565" y="6867800"/>
            <a:ext cx="540000" cy="947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社保区分</a:t>
            </a:r>
          </a:p>
        </p:txBody>
      </p:sp>
      <p:grpSp>
        <p:nvGrpSpPr>
          <p:cNvPr id="8" name="グループ化 7">
            <a:extLst>
              <a:ext uri="{FF2B5EF4-FFF2-40B4-BE49-F238E27FC236}">
                <a16:creationId xmlns:a16="http://schemas.microsoft.com/office/drawing/2014/main" id="{EBEE7AEA-6E33-4049-BC21-BB3303AC02CC}"/>
              </a:ext>
            </a:extLst>
          </p:cNvPr>
          <p:cNvGrpSpPr/>
          <p:nvPr/>
        </p:nvGrpSpPr>
        <p:grpSpPr>
          <a:xfrm>
            <a:off x="166327" y="611987"/>
            <a:ext cx="3222386" cy="461369"/>
            <a:chOff x="208926" y="711298"/>
            <a:chExt cx="3222386" cy="461369"/>
          </a:xfrm>
          <a:noFill/>
        </p:grpSpPr>
        <p:sp>
          <p:nvSpPr>
            <p:cNvPr id="33" name="テキスト ボックス 32">
              <a:extLst>
                <a:ext uri="{FF2B5EF4-FFF2-40B4-BE49-F238E27FC236}">
                  <a16:creationId xmlns:a16="http://schemas.microsoft.com/office/drawing/2014/main" id="{891CFA67-780B-4345-8FAD-0FB68A6A338E}"/>
                </a:ext>
              </a:extLst>
            </p:cNvPr>
            <p:cNvSpPr txBox="1"/>
            <p:nvPr/>
          </p:nvSpPr>
          <p:spPr>
            <a:xfrm>
              <a:off x="208926" y="711298"/>
              <a:ext cx="3222386" cy="261610"/>
            </a:xfrm>
            <a:prstGeom prst="rect">
              <a:avLst/>
            </a:prstGeom>
            <a:grp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施術券及び施術報酬請求明細書（柔道整復）</a:t>
              </a: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591120" y="941835"/>
              <a:ext cx="1204848" cy="230832"/>
            </a:xfrm>
            <a:prstGeom prst="rect">
              <a:avLst/>
            </a:prstGeom>
            <a:grp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38" name="正方形/長方形 37">
              <a:extLst>
                <a:ext uri="{FF2B5EF4-FFF2-40B4-BE49-F238E27FC236}">
                  <a16:creationId xmlns:a16="http://schemas.microsoft.com/office/drawing/2014/main" id="{CD17AC3E-D585-4FC8-B76E-77F0167331E3}"/>
                </a:ext>
              </a:extLst>
            </p:cNvPr>
            <p:cNvSpPr/>
            <p:nvPr/>
          </p:nvSpPr>
          <p:spPr>
            <a:xfrm>
              <a:off x="907051" y="972908"/>
              <a:ext cx="539999" cy="14273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grpSp>
      <p:sp>
        <p:nvSpPr>
          <p:cNvPr id="37" name="正方形/長方形 36">
            <a:extLst>
              <a:ext uri="{FF2B5EF4-FFF2-40B4-BE49-F238E27FC236}">
                <a16:creationId xmlns:a16="http://schemas.microsoft.com/office/drawing/2014/main" id="{F89F82C0-1ACB-4ED4-9637-38CA78BA635C}"/>
              </a:ext>
            </a:extLst>
          </p:cNvPr>
          <p:cNvSpPr/>
          <p:nvPr/>
        </p:nvSpPr>
        <p:spPr>
          <a:xfrm>
            <a:off x="263175" y="133920"/>
            <a:ext cx="79377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41" name="正方形/長方形 40">
            <a:extLst>
              <a:ext uri="{FF2B5EF4-FFF2-40B4-BE49-F238E27FC236}">
                <a16:creationId xmlns:a16="http://schemas.microsoft.com/office/drawing/2014/main" id="{9F8E6AE1-58D8-4AAA-A105-414734CAB464}"/>
              </a:ext>
            </a:extLst>
          </p:cNvPr>
          <p:cNvSpPr/>
          <p:nvPr/>
        </p:nvSpPr>
        <p:spPr>
          <a:xfrm>
            <a:off x="5691772" y="106603"/>
            <a:ext cx="8274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42" name="正方形/長方形 41">
            <a:extLst>
              <a:ext uri="{FF2B5EF4-FFF2-40B4-BE49-F238E27FC236}">
                <a16:creationId xmlns:a16="http://schemas.microsoft.com/office/drawing/2014/main" id="{81456F5C-7B86-4110-9145-43E4BD030E03}"/>
              </a:ext>
            </a:extLst>
          </p:cNvPr>
          <p:cNvSpPr/>
          <p:nvPr/>
        </p:nvSpPr>
        <p:spPr>
          <a:xfrm>
            <a:off x="5691771" y="262140"/>
            <a:ext cx="81677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sp>
        <p:nvSpPr>
          <p:cNvPr id="43" name="正方形/長方形 42">
            <a:extLst>
              <a:ext uri="{FF2B5EF4-FFF2-40B4-BE49-F238E27FC236}">
                <a16:creationId xmlns:a16="http://schemas.microsoft.com/office/drawing/2014/main" id="{1DA2703A-E6F4-4053-9447-4702A860F7E3}"/>
              </a:ext>
            </a:extLst>
          </p:cNvPr>
          <p:cNvSpPr/>
          <p:nvPr/>
        </p:nvSpPr>
        <p:spPr>
          <a:xfrm>
            <a:off x="3505203" y="1294586"/>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4" name="正方形/長方形 43">
            <a:extLst>
              <a:ext uri="{FF2B5EF4-FFF2-40B4-BE49-F238E27FC236}">
                <a16:creationId xmlns:a16="http://schemas.microsoft.com/office/drawing/2014/main" id="{531196D9-A8B8-4D73-B78B-4A0C098BEA2F}"/>
              </a:ext>
            </a:extLst>
          </p:cNvPr>
          <p:cNvSpPr/>
          <p:nvPr/>
        </p:nvSpPr>
        <p:spPr>
          <a:xfrm>
            <a:off x="4762084" y="1294586"/>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5" name="正方形/長方形 44">
            <a:extLst>
              <a:ext uri="{FF2B5EF4-FFF2-40B4-BE49-F238E27FC236}">
                <a16:creationId xmlns:a16="http://schemas.microsoft.com/office/drawing/2014/main" id="{A197FCD7-DEBF-48A5-8F36-D3541447B56D}"/>
              </a:ext>
            </a:extLst>
          </p:cNvPr>
          <p:cNvSpPr/>
          <p:nvPr/>
        </p:nvSpPr>
        <p:spPr>
          <a:xfrm>
            <a:off x="4453881" y="1294586"/>
            <a:ext cx="28019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から</a:t>
            </a:r>
          </a:p>
        </p:txBody>
      </p:sp>
      <p:sp>
        <p:nvSpPr>
          <p:cNvPr id="47" name="正方形/長方形 46">
            <a:extLst>
              <a:ext uri="{FF2B5EF4-FFF2-40B4-BE49-F238E27FC236}">
                <a16:creationId xmlns:a16="http://schemas.microsoft.com/office/drawing/2014/main" id="{39FD00CE-4E2D-4CFA-A25F-349F4C9BB3E4}"/>
              </a:ext>
            </a:extLst>
          </p:cNvPr>
          <p:cNvSpPr/>
          <p:nvPr/>
        </p:nvSpPr>
        <p:spPr>
          <a:xfrm>
            <a:off x="5793475" y="1294586"/>
            <a:ext cx="28019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まで</a:t>
            </a:r>
          </a:p>
        </p:txBody>
      </p:sp>
      <p:sp>
        <p:nvSpPr>
          <p:cNvPr id="48" name="正方形/長方形 47">
            <a:extLst>
              <a:ext uri="{FF2B5EF4-FFF2-40B4-BE49-F238E27FC236}">
                <a16:creationId xmlns:a16="http://schemas.microsoft.com/office/drawing/2014/main" id="{8A92E36E-A35A-4973-A93E-BD84DA911C64}"/>
              </a:ext>
            </a:extLst>
          </p:cNvPr>
          <p:cNvSpPr/>
          <p:nvPr/>
        </p:nvSpPr>
        <p:spPr>
          <a:xfrm>
            <a:off x="819696" y="1327611"/>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9" name="正方形/長方形 48">
            <a:extLst>
              <a:ext uri="{FF2B5EF4-FFF2-40B4-BE49-F238E27FC236}">
                <a16:creationId xmlns:a16="http://schemas.microsoft.com/office/drawing/2014/main" id="{EB82522B-60FD-447C-9683-D0A5D57E46A3}"/>
              </a:ext>
            </a:extLst>
          </p:cNvPr>
          <p:cNvSpPr/>
          <p:nvPr/>
        </p:nvSpPr>
        <p:spPr>
          <a:xfrm>
            <a:off x="951778" y="178362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52" name="正方形/長方形 51">
            <a:extLst>
              <a:ext uri="{FF2B5EF4-FFF2-40B4-BE49-F238E27FC236}">
                <a16:creationId xmlns:a16="http://schemas.microsoft.com/office/drawing/2014/main" id="{C95D5444-010D-4459-888F-B381EE6A964E}"/>
              </a:ext>
            </a:extLst>
          </p:cNvPr>
          <p:cNvSpPr/>
          <p:nvPr/>
        </p:nvSpPr>
        <p:spPr>
          <a:xfrm>
            <a:off x="2621530" y="1781411"/>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53" name="正方形/長方形 52">
            <a:extLst>
              <a:ext uri="{FF2B5EF4-FFF2-40B4-BE49-F238E27FC236}">
                <a16:creationId xmlns:a16="http://schemas.microsoft.com/office/drawing/2014/main" id="{FB22464D-1126-4687-AE83-B10DD642B418}"/>
              </a:ext>
            </a:extLst>
          </p:cNvPr>
          <p:cNvSpPr/>
          <p:nvPr/>
        </p:nvSpPr>
        <p:spPr>
          <a:xfrm>
            <a:off x="3883503" y="177954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4" name="正方形/長方形 53">
            <a:extLst>
              <a:ext uri="{FF2B5EF4-FFF2-40B4-BE49-F238E27FC236}">
                <a16:creationId xmlns:a16="http://schemas.microsoft.com/office/drawing/2014/main" id="{F7C02EB0-061B-4F8C-BDDF-FD11A97756D5}"/>
              </a:ext>
            </a:extLst>
          </p:cNvPr>
          <p:cNvSpPr/>
          <p:nvPr/>
        </p:nvSpPr>
        <p:spPr>
          <a:xfrm>
            <a:off x="965790" y="2269035"/>
            <a:ext cx="112878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指定施術者名</a:t>
            </a:r>
          </a:p>
        </p:txBody>
      </p:sp>
      <p:sp>
        <p:nvSpPr>
          <p:cNvPr id="55" name="正方形/長方形 54">
            <a:extLst>
              <a:ext uri="{FF2B5EF4-FFF2-40B4-BE49-F238E27FC236}">
                <a16:creationId xmlns:a16="http://schemas.microsoft.com/office/drawing/2014/main" id="{96927BBA-6F01-406A-BE9F-7EB70A4E6355}"/>
              </a:ext>
            </a:extLst>
          </p:cNvPr>
          <p:cNvSpPr/>
          <p:nvPr/>
        </p:nvSpPr>
        <p:spPr>
          <a:xfrm>
            <a:off x="3541716" y="2279266"/>
            <a:ext cx="804244" cy="14886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6" name="正方形/長方形 55">
            <a:extLst>
              <a:ext uri="{FF2B5EF4-FFF2-40B4-BE49-F238E27FC236}">
                <a16:creationId xmlns:a16="http://schemas.microsoft.com/office/drawing/2014/main" id="{C573699F-5539-4963-A9F4-D8CCE2B2723A}"/>
              </a:ext>
            </a:extLst>
          </p:cNvPr>
          <p:cNvSpPr/>
          <p:nvPr/>
        </p:nvSpPr>
        <p:spPr>
          <a:xfrm>
            <a:off x="3777272" y="6987649"/>
            <a:ext cx="61011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57" name="正方形/長方形 56">
            <a:extLst>
              <a:ext uri="{FF2B5EF4-FFF2-40B4-BE49-F238E27FC236}">
                <a16:creationId xmlns:a16="http://schemas.microsoft.com/office/drawing/2014/main" id="{1DE366BA-0E88-45D0-9C42-298AD1E5C28A}"/>
              </a:ext>
            </a:extLst>
          </p:cNvPr>
          <p:cNvSpPr/>
          <p:nvPr/>
        </p:nvSpPr>
        <p:spPr>
          <a:xfrm>
            <a:off x="3876728" y="7187446"/>
            <a:ext cx="68656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58" name="正方形/長方形 57">
            <a:extLst>
              <a:ext uri="{FF2B5EF4-FFF2-40B4-BE49-F238E27FC236}">
                <a16:creationId xmlns:a16="http://schemas.microsoft.com/office/drawing/2014/main" id="{1BFEF3C7-7C44-4EF7-A00B-2AC89C217F5E}"/>
              </a:ext>
            </a:extLst>
          </p:cNvPr>
          <p:cNvSpPr/>
          <p:nvPr/>
        </p:nvSpPr>
        <p:spPr>
          <a:xfrm>
            <a:off x="707065" y="8304915"/>
            <a:ext cx="141770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graphicFrame>
        <p:nvGraphicFramePr>
          <p:cNvPr id="6" name="表 5">
            <a:extLst>
              <a:ext uri="{FF2B5EF4-FFF2-40B4-BE49-F238E27FC236}">
                <a16:creationId xmlns:a16="http://schemas.microsoft.com/office/drawing/2014/main" id="{BA4AB5B3-9A6A-48FD-833C-304D2BE00F8E}"/>
              </a:ext>
            </a:extLst>
          </p:cNvPr>
          <p:cNvGraphicFramePr>
            <a:graphicFrameLocks noGrp="1"/>
          </p:cNvGraphicFramePr>
          <p:nvPr>
            <p:extLst>
              <p:ext uri="{D42A27DB-BD31-4B8C-83A1-F6EECF244321}">
                <p14:modId xmlns:p14="http://schemas.microsoft.com/office/powerpoint/2010/main" val="3164481146"/>
              </p:ext>
            </p:extLst>
          </p:nvPr>
        </p:nvGraphicFramePr>
        <p:xfrm>
          <a:off x="3383952" y="946870"/>
          <a:ext cx="3284249" cy="254441"/>
        </p:xfrm>
        <a:graphic>
          <a:graphicData uri="http://schemas.openxmlformats.org/drawingml/2006/table">
            <a:tbl>
              <a:tblPr>
                <a:tableStyleId>{5C22544A-7EE6-4342-B048-85BDC9FD1C3A}</a:tableStyleId>
              </a:tblPr>
              <a:tblGrid>
                <a:gridCol w="581099">
                  <a:extLst>
                    <a:ext uri="{9D8B030D-6E8A-4147-A177-3AD203B41FA5}">
                      <a16:colId xmlns:a16="http://schemas.microsoft.com/office/drawing/2014/main" val="2637603077"/>
                    </a:ext>
                  </a:extLst>
                </a:gridCol>
                <a:gridCol w="565596">
                  <a:extLst>
                    <a:ext uri="{9D8B030D-6E8A-4147-A177-3AD203B41FA5}">
                      <a16:colId xmlns:a16="http://schemas.microsoft.com/office/drawing/2014/main" val="3076878978"/>
                    </a:ext>
                  </a:extLst>
                </a:gridCol>
                <a:gridCol w="465434">
                  <a:extLst>
                    <a:ext uri="{9D8B030D-6E8A-4147-A177-3AD203B41FA5}">
                      <a16:colId xmlns:a16="http://schemas.microsoft.com/office/drawing/2014/main" val="1529193"/>
                    </a:ext>
                  </a:extLst>
                </a:gridCol>
                <a:gridCol w="517151">
                  <a:extLst>
                    <a:ext uri="{9D8B030D-6E8A-4147-A177-3AD203B41FA5}">
                      <a16:colId xmlns:a16="http://schemas.microsoft.com/office/drawing/2014/main" val="3627553411"/>
                    </a:ext>
                  </a:extLst>
                </a:gridCol>
                <a:gridCol w="590587">
                  <a:extLst>
                    <a:ext uri="{9D8B030D-6E8A-4147-A177-3AD203B41FA5}">
                      <a16:colId xmlns:a16="http://schemas.microsoft.com/office/drawing/2014/main" val="3299163365"/>
                    </a:ext>
                  </a:extLst>
                </a:gridCol>
                <a:gridCol w="564382">
                  <a:extLst>
                    <a:ext uri="{9D8B030D-6E8A-4147-A177-3AD203B41FA5}">
                      <a16:colId xmlns:a16="http://schemas.microsoft.com/office/drawing/2014/main" val="3029505042"/>
                    </a:ext>
                  </a:extLst>
                </a:gridCol>
              </a:tblGrid>
              <a:tr h="254441">
                <a:tc>
                  <a:txBody>
                    <a:bodyPr/>
                    <a:lstStyle/>
                    <a:p>
                      <a:pPr marR="71755" algn="l">
                        <a:lnSpc>
                          <a:spcPts val="1000"/>
                        </a:lnSpc>
                      </a:pPr>
                      <a:r>
                        <a:rPr lang="ja-JP" altLang="en-US" sz="700" kern="100" dirty="0">
                          <a:effectLst/>
                          <a:latin typeface="ＭＳ Ｐゴシック" panose="020B0600070205080204" pitchFamily="50" charset="-128"/>
                          <a:ea typeface="ＭＳ Ｐゴシック" panose="020B0600070205080204" pitchFamily="50" charset="-128"/>
                        </a:rPr>
                        <a:t>地区</a:t>
                      </a:r>
                      <a:endParaRPr lang="en-US" altLang="ja-JP" sz="700" kern="100" dirty="0">
                        <a:effectLst/>
                        <a:latin typeface="ＭＳ Ｐゴシック" panose="020B0600070205080204" pitchFamily="50" charset="-128"/>
                        <a:ea typeface="ＭＳ Ｐゴシック" panose="020B0600070205080204" pitchFamily="50" charset="-128"/>
                      </a:endParaRPr>
                    </a:p>
                    <a:p>
                      <a:pPr marR="71755" algn="l">
                        <a:lnSpc>
                          <a:spcPts val="1000"/>
                        </a:lnSpc>
                      </a:pPr>
                      <a:r>
                        <a:rPr lang="ja-JP" altLang="en-US" sz="700" kern="100" dirty="0">
                          <a:effectLst/>
                          <a:latin typeface="ＭＳ Ｐゴシック" panose="020B0600070205080204" pitchFamily="50" charset="-128"/>
                          <a:ea typeface="ＭＳ Ｐゴシック" panose="020B0600070205080204" pitchFamily="50" charset="-128"/>
                        </a:rPr>
                        <a:t>担当員</a:t>
                      </a:r>
                      <a:r>
                        <a:rPr lang="ja-JP" sz="700" kern="100" dirty="0">
                          <a:effectLst/>
                          <a:latin typeface="ＭＳ Ｐゴシック" panose="020B0600070205080204" pitchFamily="50" charset="-128"/>
                          <a:ea typeface="ＭＳ Ｐゴシック" panose="020B0600070205080204" pitchFamily="50" charset="-128"/>
                        </a:rPr>
                        <a:t>印</a:t>
                      </a:r>
                      <a:endParaRPr lang="ja-JP" sz="7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R="71755" algn="l"/>
                      <a:r>
                        <a:rPr lang="en-US" sz="700" kern="100" dirty="0">
                          <a:effectLst/>
                          <a:latin typeface="ＭＳ Ｐゴシック" panose="020B0600070205080204" pitchFamily="50" charset="-128"/>
                          <a:ea typeface="ＭＳ Ｐゴシック" panose="020B0600070205080204" pitchFamily="50" charset="-128"/>
                        </a:rPr>
                        <a:t> </a:t>
                      </a:r>
                      <a:endParaRPr lang="ja-JP" sz="7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R="20955" algn="l">
                        <a:lnSpc>
                          <a:spcPts val="1000"/>
                        </a:lnSpc>
                      </a:pPr>
                      <a:r>
                        <a:rPr lang="ja-JP" sz="700" kern="100" dirty="0">
                          <a:effectLst/>
                          <a:latin typeface="ＭＳ Ｐゴシック" panose="020B0600070205080204" pitchFamily="50" charset="-128"/>
                          <a:ea typeface="ＭＳ Ｐゴシック" panose="020B0600070205080204" pitchFamily="50" charset="-128"/>
                        </a:rPr>
                        <a:t>取扱担当者印</a:t>
                      </a:r>
                      <a:endParaRPr lang="ja-JP" sz="7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a:lnSpc>
                          <a:spcPts val="1000"/>
                        </a:lnSpc>
                      </a:pPr>
                      <a:r>
                        <a:rPr lang="en-US" sz="700" kern="100" dirty="0">
                          <a:effectLst/>
                          <a:latin typeface="ＭＳ Ｐゴシック" panose="020B0600070205080204" pitchFamily="50" charset="-128"/>
                          <a:ea typeface="ＭＳ Ｐゴシック" panose="020B0600070205080204" pitchFamily="50" charset="-128"/>
                        </a:rPr>
                        <a:t> </a:t>
                      </a:r>
                      <a:endParaRPr lang="ja-JP" sz="7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a:lnSpc>
                          <a:spcPts val="1000"/>
                        </a:lnSpc>
                      </a:pPr>
                      <a:r>
                        <a:rPr lang="ja-JP" sz="700" kern="100" dirty="0">
                          <a:effectLst/>
                          <a:latin typeface="ＭＳ Ｐゴシック" panose="020B0600070205080204" pitchFamily="50" charset="-128"/>
                          <a:ea typeface="ＭＳ Ｐゴシック" panose="020B0600070205080204" pitchFamily="50" charset="-128"/>
                        </a:rPr>
                        <a:t>福祉事務所長印</a:t>
                      </a:r>
                      <a:endParaRPr lang="ja-JP" sz="7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1365885" marR="71755" algn="l">
                        <a:spcAft>
                          <a:spcPts val="0"/>
                        </a:spcAft>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97035894"/>
                  </a:ext>
                </a:extLst>
              </a:tr>
            </a:tbl>
          </a:graphicData>
        </a:graphic>
      </p:graphicFrame>
      <p:grpSp>
        <p:nvGrpSpPr>
          <p:cNvPr id="39" name="グループ化 38">
            <a:extLst>
              <a:ext uri="{FF2B5EF4-FFF2-40B4-BE49-F238E27FC236}">
                <a16:creationId xmlns:a16="http://schemas.microsoft.com/office/drawing/2014/main" id="{2D108EAF-6D6A-47A8-BC59-F065C97A178F}"/>
              </a:ext>
            </a:extLst>
          </p:cNvPr>
          <p:cNvGrpSpPr/>
          <p:nvPr/>
        </p:nvGrpSpPr>
        <p:grpSpPr>
          <a:xfrm>
            <a:off x="1862771" y="86381"/>
            <a:ext cx="3031804" cy="365760"/>
            <a:chOff x="3277196" y="384766"/>
            <a:chExt cx="3031804" cy="365760"/>
          </a:xfrm>
          <a:noFill/>
        </p:grpSpPr>
        <p:grpSp>
          <p:nvGrpSpPr>
            <p:cNvPr id="40" name="グループ化 39">
              <a:extLst>
                <a:ext uri="{FF2B5EF4-FFF2-40B4-BE49-F238E27FC236}">
                  <a16:creationId xmlns:a16="http://schemas.microsoft.com/office/drawing/2014/main" id="{113D0AA7-2B7D-4676-B52F-EAFCEE520F45}"/>
                </a:ext>
              </a:extLst>
            </p:cNvPr>
            <p:cNvGrpSpPr/>
            <p:nvPr/>
          </p:nvGrpSpPr>
          <p:grpSpPr>
            <a:xfrm>
              <a:off x="4074393" y="384766"/>
              <a:ext cx="2234607" cy="365760"/>
              <a:chOff x="3645000" y="1370007"/>
              <a:chExt cx="2234607" cy="365760"/>
            </a:xfrm>
            <a:grpFill/>
          </p:grpSpPr>
          <p:sp>
            <p:nvSpPr>
              <p:cNvPr id="51" name="正方形/長方形 50">
                <a:extLst>
                  <a:ext uri="{FF2B5EF4-FFF2-40B4-BE49-F238E27FC236}">
                    <a16:creationId xmlns:a16="http://schemas.microsoft.com/office/drawing/2014/main" id="{61DD6ECE-1565-44C3-B025-1E1D8200D89F}"/>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59" name="正方形/長方形 58">
                <a:extLst>
                  <a:ext uri="{FF2B5EF4-FFF2-40B4-BE49-F238E27FC236}">
                    <a16:creationId xmlns:a16="http://schemas.microsoft.com/office/drawing/2014/main" id="{8D3CA487-DF3A-418D-8610-579759DD8CAE}"/>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50" name="正方形/長方形 49">
              <a:extLst>
                <a:ext uri="{FF2B5EF4-FFF2-40B4-BE49-F238E27FC236}">
                  <a16:creationId xmlns:a16="http://schemas.microsoft.com/office/drawing/2014/main" id="{3444D9E8-9FC8-470C-BCE5-9D303A382F7A}"/>
                </a:ext>
              </a:extLst>
            </p:cNvPr>
            <p:cNvSpPr/>
            <p:nvPr/>
          </p:nvSpPr>
          <p:spPr>
            <a:xfrm>
              <a:off x="3277196" y="435242"/>
              <a:ext cx="509333" cy="126663"/>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文書番号</a:t>
              </a:r>
            </a:p>
          </p:txBody>
        </p:sp>
      </p:grpSp>
    </p:spTree>
    <p:extLst>
      <p:ext uri="{BB962C8B-B14F-4D97-AF65-F5344CB8AC3E}">
        <p14:creationId xmlns:p14="http://schemas.microsoft.com/office/powerpoint/2010/main" val="4123860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654235"/>
            <a:ext cx="5757808" cy="739439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rtl="0">
              <a:spcAft>
                <a:spcPts val="300"/>
              </a:spcAft>
            </a:pPr>
            <a:r>
              <a:rPr lang="zh-TW"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（柔道整復）</a:t>
            </a:r>
          </a:p>
          <a:p>
            <a:pPr marL="266700" marR="0" rtl="0">
              <a:spcAft>
                <a:spcPts val="300"/>
              </a:spcAft>
              <a:buFont typeface="Wingdings" panose="05000000000000000000" pitchFamily="2" charset="2"/>
              <a:buChar char="n"/>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指定施術者へのお知らせ</a:t>
            </a:r>
          </a:p>
          <a:p>
            <a:pPr marL="266700" marR="0" lvl="2" rtl="0">
              <a:spcAft>
                <a:spcPts val="300"/>
              </a:spcAft>
              <a:buFont typeface="ＭＳ Ｐゴシック" panose="020B0600070205080204" pitchFamily="50" charset="-128"/>
              <a:buChar char="1"/>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患者の本人支払額は、施術報酬請求明細書右側下欄の「本人支払額」欄記入の金額ですから窓口で徴収</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266700" marR="0" lvl="2" indent="18097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して下さい。</a:t>
            </a:r>
          </a:p>
          <a:p>
            <a:pPr marL="266700" marR="0" rtl="0">
              <a:spcAft>
                <a:spcPts val="300"/>
              </a:spcAft>
              <a:buFont typeface="ＭＳ Ｐゴシック" panose="020B0600070205080204" pitchFamily="50" charset="-128"/>
              <a:buChar char="2"/>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施術券の有効期間の延長を必要と認めたときは、ただちに福祉事務所に連絡のうえ補正をうけてください。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この場合連絡がないと減額されることがありますから注意してください。</a:t>
            </a:r>
          </a:p>
          <a:p>
            <a:pPr marL="266700" marR="0" rtl="0">
              <a:spcAft>
                <a:spcPts val="300"/>
              </a:spcAft>
              <a:buFont typeface="ＭＳ Ｐゴシック" panose="020B0600070205080204" pitchFamily="50" charset="-128"/>
              <a:buChar char="3"/>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施術券の「傷病名（部位）」欄に記入された傷病名（部位）以外の傷病（部位）が発生し、これについての施術を</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要するときは、この場合記入がないと減額されることがありますから注意してください。請求明細書の「適用」欄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にその傷病（部位）名を記入しておいてください。</a:t>
            </a:r>
          </a:p>
          <a:p>
            <a:pPr marL="266700" marR="0" lvl="1" rtl="0">
              <a:spcAft>
                <a:spcPts val="300"/>
              </a:spcAft>
              <a:buFont typeface="ＭＳ Ｐゴシック" panose="020B0600070205080204" pitchFamily="50" charset="-128"/>
              <a:buChar char="4"/>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施術券の所定事項及び明細書の「本人支払額」「社保負担」欄に必要事項の記入のないもの及び施術券に福</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lvl="1"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祉事務所長印のないものは無効ですから、福祉事務所に返送してください。</a:t>
            </a:r>
          </a:p>
          <a:p>
            <a:pPr marL="266700" marR="0" rtl="0">
              <a:spcAft>
                <a:spcPts val="300"/>
              </a:spcAft>
              <a:buFont typeface="ＭＳ Ｐゴシック" panose="020B0600070205080204" pitchFamily="50" charset="-128"/>
              <a:buChar char="5"/>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「初検年月日」欄には、費用負担関係の如何にかかわらず、その傷病（部位）についての初検年月日を記入し</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てください。</a:t>
            </a:r>
          </a:p>
          <a:p>
            <a:pPr marL="266700" marR="0" rtl="0">
              <a:spcAft>
                <a:spcPts val="300"/>
              </a:spcAft>
              <a:buFont typeface="ＭＳ Ｐゴシック" panose="020B0600070205080204" pitchFamily="50" charset="-128"/>
              <a:buChar char="6"/>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「負傷の原因」欄には、</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3</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部位目を所定料金の</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100</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分の</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60</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に相当する金額により算定することとなる場合には、</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すべての負傷名にかかる具合的な負傷の原因を記載してください。</a:t>
            </a:r>
          </a:p>
          <a:p>
            <a:pPr marL="266700" marR="0" rtl="0">
              <a:spcAft>
                <a:spcPts val="300"/>
              </a:spcAft>
              <a:buFont typeface="ＭＳ Ｐゴシック" panose="020B0600070205080204" pitchFamily="50" charset="-128"/>
              <a:buChar char="7"/>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「施術日」欄には、施術を行った日を○で囲んでください。</a:t>
            </a:r>
          </a:p>
          <a:p>
            <a:pPr marL="266700" marR="0" rtl="0">
              <a:spcAft>
                <a:spcPts val="300"/>
              </a:spcAft>
              <a:buFont typeface="ＭＳ Ｐゴシック" panose="020B0600070205080204" pitchFamily="50" charset="-128"/>
              <a:buChar char="8"/>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「往療料」欄には、往療した患家までの直線距離（</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km</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）、回数及び往療料を記載し、夜間、難路又は暴風雨雪</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加算を算定する場合は、該当する文字を○で囲んで加算額を記載してください。</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また、「摘要」欄に次の事項を記載してください。</a:t>
            </a:r>
          </a:p>
          <a:p>
            <a:pPr marL="447675" marR="0" lvl="4"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⑴歩行困難等真にやむを得ない理由</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⑵暴風雨雪加算を算定した場合は、当該往療を行った日時</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⑶難路加算を算定した場合は、当該往療を行った日時及び難路の経路</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⑷片道</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16km</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を超える往療料を算定した場合は、往療を必要とする絶対的な理由</a:t>
            </a:r>
          </a:p>
          <a:p>
            <a:pPr marL="266700" marR="0" lvl="1" rtl="0" hangingPunct="0">
              <a:spcAft>
                <a:spcPts val="300"/>
              </a:spcAft>
              <a:buFont typeface="ＭＳ Ｐゴシック" panose="020B0600070205080204" pitchFamily="50" charset="-128"/>
              <a:buChar char="9"/>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脱臼又は骨折の施術に同意した医師の氏名と同意日を「摘要」欄に記載してください。</a:t>
            </a:r>
          </a:p>
          <a:p>
            <a:pPr marL="266700" marR="0" rtl="0">
              <a:spcAft>
                <a:spcPts val="300"/>
              </a:spcAft>
              <a:buFont typeface="ＭＳ Ｐゴシック" panose="020B0600070205080204" pitchFamily="50" charset="-128"/>
              <a:buChar char="1"/>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0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施術報酬請求明細書について下記事由に該当する場合は、返戻されることがありますから注意してください。</a:t>
            </a:r>
          </a:p>
          <a:p>
            <a:pPr marL="447675" marR="0" lvl="4"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⑴請求者の氏名の記入もれ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⑵初検年月日の記入もれ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⑶往療距離の記入もれ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⑷その他記載不備</a:t>
            </a:r>
          </a:p>
          <a:p>
            <a:pPr marL="447675" marR="0" lvl="3" rtl="0">
              <a:spcAft>
                <a:spcPts val="300"/>
              </a:spcAf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印の欄には記入しないでください。</a:t>
            </a:r>
          </a:p>
          <a:p>
            <a:pPr marL="266700" marR="0" rtl="0">
              <a:spcAft>
                <a:spcPts val="300"/>
              </a:spcAft>
              <a:buFont typeface="Wingdings" panose="05000000000000000000" pitchFamily="2" charset="2"/>
              <a:buChar char="n"/>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266700" marR="0" lvl="2" rtl="0">
              <a:spcAft>
                <a:spcPts val="300"/>
              </a:spcAft>
              <a:buFont typeface="ＭＳ Ｐゴシック" panose="020B0600070205080204" pitchFamily="50" charset="-128"/>
              <a:buChar char="1"/>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266700" marR="0" rtl="0">
              <a:spcAft>
                <a:spcPts val="300"/>
              </a:spcAft>
              <a:buFont typeface="ＭＳ Ｐゴシック" panose="020B0600070205080204" pitchFamily="50" charset="-128"/>
              <a:buChar char="2"/>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この施術券で施術を受けることのできる期間は施術券の「この券の有効期間」欄に記入された日数です。</a:t>
            </a:r>
          </a:p>
          <a:p>
            <a:pPr marL="266700" marR="0" rtl="0">
              <a:spcAft>
                <a:spcPts val="300"/>
              </a:spcAft>
              <a:buFont typeface="ＭＳ Ｐゴシック" panose="020B0600070205080204" pitchFamily="50" charset="-128"/>
              <a:buChar char="3"/>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あなたが直接支払う額は、表面右側下欄の「本人支払額」欄に記入された金額ですから窓口で支払ってくだ</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27622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さい。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27622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なお、本人支払額が支払われていない場合には保護の変更、停止又は廃止が行われることもあります。</a:t>
            </a:r>
          </a:p>
          <a:p>
            <a:pPr marL="266700" marR="0" rtl="0">
              <a:spcAft>
                <a:spcPts val="300"/>
              </a:spcAft>
              <a:buFont typeface="ＭＳ Ｐゴシック" panose="020B0600070205080204" pitchFamily="50" charset="-128"/>
              <a:buChar char="4"/>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施術者及び福祉事務所長の指示、指導に従って療養に専念してください。</a:t>
            </a:r>
          </a:p>
          <a:p>
            <a:pPr marL="266700" marR="0" rtl="0">
              <a:spcAft>
                <a:spcPts val="300"/>
              </a:spcAft>
              <a:buFont typeface="ＭＳ Ｐゴシック" panose="020B0600070205080204" pitchFamily="50" charset="-128"/>
              <a:buChar char="5"/>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施術が終わったとき、又は施術を中止したときは、すみやかにその旨を福祉事務所に届け出てください。</a:t>
            </a:r>
          </a:p>
          <a:p>
            <a:pPr marL="266700" marR="0" rtl="0">
              <a:spcAft>
                <a:spcPts val="300"/>
              </a:spcAft>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6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Tree>
    <p:extLst>
      <p:ext uri="{BB962C8B-B14F-4D97-AF65-F5344CB8AC3E}">
        <p14:creationId xmlns:p14="http://schemas.microsoft.com/office/powerpoint/2010/main" val="270610464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134</TotalTime>
  <Words>1308</Words>
  <Application>Microsoft Office PowerPoint</Application>
  <PresentationFormat>A4 210 x 297 mm</PresentationFormat>
  <Paragraphs>295</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Arial</vt:lpstr>
      <vt:lpstr>Calibri</vt:lpstr>
      <vt:lpstr>Calibri Light</vt:lpstr>
      <vt:lpstr>Wingdings</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112</cp:revision>
  <dcterms:created xsi:type="dcterms:W3CDTF">2022-01-20T04:34:58Z</dcterms:created>
  <dcterms:modified xsi:type="dcterms:W3CDTF">2024-03-25T07:34:52Z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2022-04-22T02:11:26Z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283e8365-db23-4baa-b5bf-f9273d9b7652</vt:lpwstr>
  </property>
  <property fmtid="{D5CDD505-2E9C-101B-9397-08002B2CF9AE}" pid="15" name="MSIP_Label_436fffe2-e74d-4f21-833f-6f054a10cb50_ContentBits">
    <vt:lpwstr>0</vt:lpwstr>
  </property>
</Properties>
</file>