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F19277-58C4-470F-BF2A-CA192B1867EB}" v="4" dt="2022-08-16T04:44:37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90DED26-869A-431D-AE97-A9FD9C4F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45017"/>
              </p:ext>
            </p:extLst>
          </p:nvPr>
        </p:nvGraphicFramePr>
        <p:xfrm>
          <a:off x="548041" y="1211816"/>
          <a:ext cx="5757511" cy="7917401"/>
        </p:xfrm>
        <a:graphic>
          <a:graphicData uri="http://schemas.openxmlformats.org/drawingml/2006/table">
            <a:tbl>
              <a:tblPr/>
              <a:tblGrid>
                <a:gridCol w="204022">
                  <a:extLst>
                    <a:ext uri="{9D8B030D-6E8A-4147-A177-3AD203B41FA5}">
                      <a16:colId xmlns:a16="http://schemas.microsoft.com/office/drawing/2014/main" val="4104921394"/>
                    </a:ext>
                  </a:extLst>
                </a:gridCol>
                <a:gridCol w="160301">
                  <a:extLst>
                    <a:ext uri="{9D8B030D-6E8A-4147-A177-3AD203B41FA5}">
                      <a16:colId xmlns:a16="http://schemas.microsoft.com/office/drawing/2014/main" val="1076116767"/>
                    </a:ext>
                  </a:extLst>
                </a:gridCol>
                <a:gridCol w="227092">
                  <a:extLst>
                    <a:ext uri="{9D8B030D-6E8A-4147-A177-3AD203B41FA5}">
                      <a16:colId xmlns:a16="http://schemas.microsoft.com/office/drawing/2014/main" val="2882923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3002953403"/>
                    </a:ext>
                  </a:extLst>
                </a:gridCol>
                <a:gridCol w="473619">
                  <a:extLst>
                    <a:ext uri="{9D8B030D-6E8A-4147-A177-3AD203B41FA5}">
                      <a16:colId xmlns:a16="http://schemas.microsoft.com/office/drawing/2014/main" val="30772764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2503308321"/>
                    </a:ext>
                  </a:extLst>
                </a:gridCol>
                <a:gridCol w="408041">
                  <a:extLst>
                    <a:ext uri="{9D8B030D-6E8A-4147-A177-3AD203B41FA5}">
                      <a16:colId xmlns:a16="http://schemas.microsoft.com/office/drawing/2014/main" val="354531139"/>
                    </a:ext>
                  </a:extLst>
                </a:gridCol>
                <a:gridCol w="247739">
                  <a:extLst>
                    <a:ext uri="{9D8B030D-6E8A-4147-A177-3AD203B41FA5}">
                      <a16:colId xmlns:a16="http://schemas.microsoft.com/office/drawing/2014/main" val="414836464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13731163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720230219"/>
                    </a:ext>
                  </a:extLst>
                </a:gridCol>
                <a:gridCol w="349750">
                  <a:extLst>
                    <a:ext uri="{9D8B030D-6E8A-4147-A177-3AD203B41FA5}">
                      <a16:colId xmlns:a16="http://schemas.microsoft.com/office/drawing/2014/main" val="3978833641"/>
                    </a:ext>
                  </a:extLst>
                </a:gridCol>
                <a:gridCol w="313317">
                  <a:extLst>
                    <a:ext uri="{9D8B030D-6E8A-4147-A177-3AD203B41FA5}">
                      <a16:colId xmlns:a16="http://schemas.microsoft.com/office/drawing/2014/main" val="3741883815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2311252992"/>
                    </a:ext>
                  </a:extLst>
                </a:gridCol>
                <a:gridCol w="123869">
                  <a:extLst>
                    <a:ext uri="{9D8B030D-6E8A-4147-A177-3AD203B41FA5}">
                      <a16:colId xmlns:a16="http://schemas.microsoft.com/office/drawing/2014/main" val="822297347"/>
                    </a:ext>
                  </a:extLst>
                </a:gridCol>
                <a:gridCol w="364323">
                  <a:extLst>
                    <a:ext uri="{9D8B030D-6E8A-4147-A177-3AD203B41FA5}">
                      <a16:colId xmlns:a16="http://schemas.microsoft.com/office/drawing/2014/main" val="537071313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541855621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809057576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387145097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2042"/>
                  </a:ext>
                </a:extLst>
              </a:tr>
              <a:tr h="180000"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福祉事務所記載欄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　載　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（フリガナ）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　　　　　　以降の）　（氏名）　　　　　　　　　　　　　（生年月日）　　　　　　　　　（　　　　　歳）に係る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63633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の給付の要否について意見を求めます。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0835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0294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5181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92437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14210"/>
                  </a:ext>
                </a:extLst>
              </a:tr>
              <a:tr h="180000">
                <a:tc rowSpan="15"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要否意見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医師記載欄）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　　　病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傷病の程度及び給付を必要とする理由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09816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521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4684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給付内容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9755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使用見込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9002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種類・区間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444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治療に必要な通院頻度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か月に　　　　　  　　　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13916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移送を要する見込期間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3641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（患者氏名）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0609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について上記のとおり、給付を（１要する　２要しない）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762474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と認めます。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02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313137"/>
                  </a:ext>
                </a:extLst>
              </a:tr>
              <a:tr h="23346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指定医療機関の所在地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64508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34458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62464"/>
                  </a:ext>
                </a:extLst>
              </a:tr>
              <a:tr h="1800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所要経費概算見積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取扱業者記載欄）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名（商品名）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71249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購入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57092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720997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貸与・修理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1877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20228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（治療材料）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7631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について、上記のとおり概算見積します。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14001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22054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683352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取扱業者の所在及び名称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91232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407442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（移送費概算額等を記載）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599022"/>
                  </a:ext>
                </a:extLst>
              </a:tr>
              <a:tr h="6500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整理欄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32173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14">
                  <a:txBody>
                    <a:bodyPr/>
                    <a:lstStyle/>
                    <a:p>
                      <a:pPr algn="l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．不承認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．本庁協議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 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b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詳細意見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47435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嘱託医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　見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428599"/>
                  </a:ext>
                </a:extLst>
              </a:tr>
              <a:tr h="492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72129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64842" y="836453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給付要否意見書（所要経費概算見積書）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697305" y="2320580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83857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6842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958931" y="1053914"/>
            <a:ext cx="9115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685722" y="9356656"/>
            <a:ext cx="4160520" cy="2241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治療材料（眼鏡）の金額については、店頭販売価格を記載すること。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10181" y="250898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68888" y="2508987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68888" y="26882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70489" y="706513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924860" y="706513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924860" y="72480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97002" y="72480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4760893" y="9164298"/>
            <a:ext cx="90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E49D43B-EB1E-49EA-B6CF-A404A248B6CF}"/>
              </a:ext>
            </a:extLst>
          </p:cNvPr>
          <p:cNvSpPr/>
          <p:nvPr/>
        </p:nvSpPr>
        <p:spPr>
          <a:xfrm>
            <a:off x="5187264" y="9324257"/>
            <a:ext cx="1118288" cy="2421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74107" y="963919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1111331" y="123032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758B82-C988-4F19-AD23-396044C70FC8}"/>
              </a:ext>
            </a:extLst>
          </p:cNvPr>
          <p:cNvSpPr/>
          <p:nvPr/>
        </p:nvSpPr>
        <p:spPr>
          <a:xfrm>
            <a:off x="933449" y="1961633"/>
            <a:ext cx="91678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29FCF26-E767-4C1E-95BE-5F8E917DFAB9}"/>
              </a:ext>
            </a:extLst>
          </p:cNvPr>
          <p:cNvSpPr/>
          <p:nvPr/>
        </p:nvSpPr>
        <p:spPr>
          <a:xfrm>
            <a:off x="970489" y="488453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AA1AFCF-462B-4245-9305-0B920FDCE4AF}"/>
              </a:ext>
            </a:extLst>
          </p:cNvPr>
          <p:cNvSpPr/>
          <p:nvPr/>
        </p:nvSpPr>
        <p:spPr>
          <a:xfrm>
            <a:off x="1924860" y="48845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1A58B4C-7149-4CFF-8A41-7806E5CF6DC6}"/>
              </a:ext>
            </a:extLst>
          </p:cNvPr>
          <p:cNvSpPr/>
          <p:nvPr/>
        </p:nvSpPr>
        <p:spPr>
          <a:xfrm>
            <a:off x="1924860" y="50674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738E961-07F8-42FA-9200-1B38A6371F55}"/>
              </a:ext>
            </a:extLst>
          </p:cNvPr>
          <p:cNvSpPr/>
          <p:nvPr/>
        </p:nvSpPr>
        <p:spPr>
          <a:xfrm>
            <a:off x="2697002" y="506741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855784" y="484959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3F3335F-D1B0-46D5-9D1D-10F2B8E49071}"/>
              </a:ext>
            </a:extLst>
          </p:cNvPr>
          <p:cNvCxnSpPr>
            <a:cxnSpLocks/>
          </p:cNvCxnSpPr>
          <p:nvPr/>
        </p:nvCxnSpPr>
        <p:spPr>
          <a:xfrm flipV="1">
            <a:off x="2079625" y="5951647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1EE975A-D8A0-4069-B701-8959819766EB}"/>
              </a:ext>
            </a:extLst>
          </p:cNvPr>
          <p:cNvCxnSpPr>
            <a:cxnSpLocks/>
          </p:cNvCxnSpPr>
          <p:nvPr/>
        </p:nvCxnSpPr>
        <p:spPr>
          <a:xfrm flipV="1">
            <a:off x="2079625" y="6308169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310709" y="2110720"/>
            <a:ext cx="228066" cy="79653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97C351A-3BB8-4BE0-8DAC-854216644588}"/>
              </a:ext>
            </a:extLst>
          </p:cNvPr>
          <p:cNvSpPr/>
          <p:nvPr/>
        </p:nvSpPr>
        <p:spPr>
          <a:xfrm>
            <a:off x="6310709" y="6492873"/>
            <a:ext cx="228066" cy="254901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　　　　　　　　　　　　　　　　　　　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2CD3AC4-69AC-4654-BC31-3397F4FA3921}"/>
              </a:ext>
            </a:extLst>
          </p:cNvPr>
          <p:cNvSpPr/>
          <p:nvPr/>
        </p:nvSpPr>
        <p:spPr>
          <a:xfrm>
            <a:off x="1111331" y="1811484"/>
            <a:ext cx="996612" cy="1187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1D6E999-CFFA-4EEE-822D-1ABAF08A3C16}"/>
              </a:ext>
            </a:extLst>
          </p:cNvPr>
          <p:cNvSpPr/>
          <p:nvPr/>
        </p:nvSpPr>
        <p:spPr>
          <a:xfrm>
            <a:off x="1469081" y="1410581"/>
            <a:ext cx="4557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DB61846-F745-4132-92FE-890BEDFA84B8}"/>
              </a:ext>
            </a:extLst>
          </p:cNvPr>
          <p:cNvSpPr/>
          <p:nvPr/>
        </p:nvSpPr>
        <p:spPr>
          <a:xfrm>
            <a:off x="3108842" y="1802785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E970E55-DCAB-4569-8443-F50018A21862}"/>
              </a:ext>
            </a:extLst>
          </p:cNvPr>
          <p:cNvSpPr/>
          <p:nvPr/>
        </p:nvSpPr>
        <p:spPr>
          <a:xfrm>
            <a:off x="3108842" y="164813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A12B5C9-787E-40EC-8D5C-52ED4AAC92C4}"/>
              </a:ext>
            </a:extLst>
          </p:cNvPr>
          <p:cNvSpPr/>
          <p:nvPr/>
        </p:nvSpPr>
        <p:spPr>
          <a:xfrm>
            <a:off x="4562021" y="1795587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0917D5A-882F-4929-A169-CB725E1A24CB}"/>
              </a:ext>
            </a:extLst>
          </p:cNvPr>
          <p:cNvSpPr/>
          <p:nvPr/>
        </p:nvSpPr>
        <p:spPr>
          <a:xfrm>
            <a:off x="5284888" y="180278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E7915C9-E2B7-4285-AD24-2B4DA380B91D}"/>
              </a:ext>
            </a:extLst>
          </p:cNvPr>
          <p:cNvSpPr/>
          <p:nvPr/>
        </p:nvSpPr>
        <p:spPr>
          <a:xfrm>
            <a:off x="4210180" y="2224735"/>
            <a:ext cx="683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16E1A8-3819-4836-8439-C18FF531D3FC}"/>
              </a:ext>
            </a:extLst>
          </p:cNvPr>
          <p:cNvSpPr/>
          <p:nvPr/>
        </p:nvSpPr>
        <p:spPr>
          <a:xfrm>
            <a:off x="4812968" y="690031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8583B5B-6A47-4DCB-B1B1-937959921FA3}"/>
              </a:ext>
            </a:extLst>
          </p:cNvPr>
          <p:cNvSpPr/>
          <p:nvPr/>
        </p:nvSpPr>
        <p:spPr>
          <a:xfrm>
            <a:off x="5355816" y="9164298"/>
            <a:ext cx="781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B92F203-5706-4789-9821-398A578B29B8}"/>
              </a:ext>
            </a:extLst>
          </p:cNvPr>
          <p:cNvSpPr/>
          <p:nvPr/>
        </p:nvSpPr>
        <p:spPr>
          <a:xfrm>
            <a:off x="6332750" y="7248018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48892911-5643-4E65-A6EC-F2927A870774}"/>
              </a:ext>
            </a:extLst>
          </p:cNvPr>
          <p:cNvSpPr/>
          <p:nvPr/>
        </p:nvSpPr>
        <p:spPr>
          <a:xfrm>
            <a:off x="6332750" y="2907253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B0050B1-4A4B-416C-8194-28E93C30FA7E}"/>
              </a:ext>
            </a:extLst>
          </p:cNvPr>
          <p:cNvSpPr/>
          <p:nvPr/>
        </p:nvSpPr>
        <p:spPr>
          <a:xfrm>
            <a:off x="970489" y="452925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F17A5C-85D4-4D2B-AD69-8227C92AAF07}"/>
              </a:ext>
            </a:extLst>
          </p:cNvPr>
          <p:cNvSpPr/>
          <p:nvPr/>
        </p:nvSpPr>
        <p:spPr>
          <a:xfrm>
            <a:off x="971281" y="6757018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6E82A5-E390-4255-9167-FEDAD32F5679}"/>
              </a:ext>
            </a:extLst>
          </p:cNvPr>
          <p:cNvSpPr/>
          <p:nvPr/>
        </p:nvSpPr>
        <p:spPr>
          <a:xfrm>
            <a:off x="4548921" y="732460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取扱業者所在地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462A6C8-EC2D-4E6E-88BB-C96DBA5D923E}"/>
              </a:ext>
            </a:extLst>
          </p:cNvPr>
          <p:cNvSpPr/>
          <p:nvPr/>
        </p:nvSpPr>
        <p:spPr>
          <a:xfrm>
            <a:off x="4548921" y="7492849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5F63C6F-390D-41AF-89C6-19624DAD40CB}"/>
              </a:ext>
            </a:extLst>
          </p:cNvPr>
          <p:cNvSpPr/>
          <p:nvPr/>
        </p:nvSpPr>
        <p:spPr>
          <a:xfrm>
            <a:off x="4506594" y="5061393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C49F292-DCD7-4C9B-B5B6-A401C627B8AC}"/>
              </a:ext>
            </a:extLst>
          </p:cNvPr>
          <p:cNvSpPr/>
          <p:nvPr/>
        </p:nvSpPr>
        <p:spPr>
          <a:xfrm>
            <a:off x="4506594" y="522964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76749C0-8E83-4BCA-966C-E8571FA9B8C2}"/>
              </a:ext>
            </a:extLst>
          </p:cNvPr>
          <p:cNvSpPr/>
          <p:nvPr/>
        </p:nvSpPr>
        <p:spPr>
          <a:xfrm>
            <a:off x="4506594" y="5403755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2CAD6B-2A17-440D-8454-D8B2819910F5}"/>
              </a:ext>
            </a:extLst>
          </p:cNvPr>
          <p:cNvGrpSpPr/>
          <p:nvPr/>
        </p:nvGrpSpPr>
        <p:grpSpPr>
          <a:xfrm>
            <a:off x="4070945" y="184815"/>
            <a:ext cx="2234607" cy="365760"/>
            <a:chOff x="3645000" y="1370007"/>
            <a:chExt cx="2234607" cy="365760"/>
          </a:xfrm>
          <a:noFill/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3E4DA92-F3CF-4DB6-9AD4-1741D1BFA63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A33F3132-EA0F-4A38-A7D5-2DE110B9B94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2C11B-436C-440E-BC80-EC5E7CCABD84}"/>
              </a:ext>
            </a:extLst>
          </p:cNvPr>
          <p:cNvSpPr/>
          <p:nvPr/>
        </p:nvSpPr>
        <p:spPr>
          <a:xfrm>
            <a:off x="5746407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9146990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464</Words>
  <Application>Microsoft Office PowerPoint</Application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71</cp:revision>
  <dcterms:created xsi:type="dcterms:W3CDTF">2022-01-20T04:34:58Z</dcterms:created>
  <dcterms:modified xsi:type="dcterms:W3CDTF">2024-03-25T07:30:41Z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2022-04-22T02:11:29Z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7f573acf-6fa3-4327-a4d4-181d3cafd77f</vt:lpwstr>
  </property>
  <property fmtid="{D5CDD505-2E9C-101B-9397-08002B2CF9AE}" pid="15" name="MSIP_Label_436fffe2-e74d-4f21-833f-6f054a10cb50_ContentBits">
    <vt:lpwstr>0</vt:lpwstr>
  </property>
</Properties>
</file>