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tags/tag1.xml" ContentType="application/vnd.openxmlformats-officedocument.presentationml.tags+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ags/tag2.xml" ContentType="application/vnd.openxmlformats-officedocument.presentationml.tags+xml"/>
  <Override PartName="/ppt/tags/tag3.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65" r:id="rId2"/>
    <p:sldId id="266" r:id="rId3"/>
  </p:sldIdLst>
  <p:sldSz cx="12801600" cy="9601200" type="A3"/>
  <p:notesSz cx="9144000" cy="6858000"/>
  <p:custDataLst>
    <p:tags r:id="rId4"/>
  </p:custDataLst>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024" userDrawn="1">
          <p15:clr>
            <a:srgbClr val="A4A3A4"/>
          </p15:clr>
        </p15:guide>
        <p15:guide id="2" pos="4032"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西田 章恵(nishida-akie.jj1)" initials="西田" lastIdx="6" clrIdx="0">
    <p:extLst>
      <p:ext uri="{19B8F6BF-5375-455C-9EA6-DF929625EA0E}">
        <p15:presenceInfo xmlns:p15="http://schemas.microsoft.com/office/powerpoint/2012/main" userId="S-1-5-21-4175116151-3849908774-3845857867-619503" providerId="AD"/>
      </p:ext>
    </p:extLst>
  </p:cmAuthor>
  <p:cmAuthor id="2" name="西原 信太郎(nishihara-shintarou.ss0)" initials="西原" lastIdx="1" clrIdx="1">
    <p:extLst>
      <p:ext uri="{19B8F6BF-5375-455C-9EA6-DF929625EA0E}">
        <p15:presenceInfo xmlns:p15="http://schemas.microsoft.com/office/powerpoint/2012/main" userId="S-1-5-21-4175116151-3849908774-3845857867-613233" providerId="AD"/>
      </p:ext>
    </p:extLst>
  </p:cmAuthor>
  <p:cmAuthor id="3" name="Okano, Takumi (JP - AB 岡野 匠)" initials="OT(A岡匠" lastIdx="6" clrIdx="2">
    <p:extLst>
      <p:ext uri="{19B8F6BF-5375-455C-9EA6-DF929625EA0E}">
        <p15:presenceInfo xmlns:p15="http://schemas.microsoft.com/office/powerpoint/2012/main" userId="S::takokano@abeam.com::5e6993cd-c762-4216-9694-73f272f7dbd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361" autoAdjust="0"/>
    <p:restoredTop sz="94660"/>
  </p:normalViewPr>
  <p:slideViewPr>
    <p:cSldViewPr snapToGrid="0" showGuides="1">
      <p:cViewPr varScale="1">
        <p:scale>
          <a:sx n="75" d="100"/>
          <a:sy n="75" d="100"/>
        </p:scale>
        <p:origin x="1788" y="66"/>
      </p:cViewPr>
      <p:guideLst>
        <p:guide orient="horz" pos="3024"/>
        <p:guide pos="403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commentAuthors" Target="commentAuthors.xml"/><Relationship Id="rId4" Type="http://schemas.openxmlformats.org/officeDocument/2006/relationships/tags" Target="tags/tag1.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960120" y="1571308"/>
            <a:ext cx="10881360" cy="3342640"/>
          </a:xfrm>
        </p:spPr>
        <p:txBody>
          <a:bodyPr anchor="b"/>
          <a:lstStyle>
            <a:lvl1pPr algn="ctr">
              <a:defRPr sz="8400"/>
            </a:lvl1pPr>
          </a:lstStyle>
          <a:p>
            <a:r>
              <a:rPr lang="ja-JP" altLang="en-US"/>
              <a:t>マスター タイトルの書式設定</a:t>
            </a:r>
            <a:endParaRPr lang="en-US" dirty="0"/>
          </a:p>
        </p:txBody>
      </p:sp>
      <p:sp>
        <p:nvSpPr>
          <p:cNvPr id="3" name="Subtitle 2"/>
          <p:cNvSpPr>
            <a:spLocks noGrp="1"/>
          </p:cNvSpPr>
          <p:nvPr>
            <p:ph type="subTitle" idx="1"/>
          </p:nvPr>
        </p:nvSpPr>
        <p:spPr>
          <a:xfrm>
            <a:off x="1600200" y="5042853"/>
            <a:ext cx="9601200" cy="2318067"/>
          </a:xfrm>
        </p:spPr>
        <p:txBody>
          <a:bodyPr/>
          <a:lstStyle>
            <a:lvl1pPr marL="0" indent="0" algn="ctr">
              <a:buNone/>
              <a:defRPr sz="3360"/>
            </a:lvl1pPr>
            <a:lvl2pPr marL="640080" indent="0" algn="ctr">
              <a:buNone/>
              <a:defRPr sz="2800"/>
            </a:lvl2pPr>
            <a:lvl3pPr marL="1280160" indent="0" algn="ctr">
              <a:buNone/>
              <a:defRPr sz="2520"/>
            </a:lvl3pPr>
            <a:lvl4pPr marL="1920240" indent="0" algn="ctr">
              <a:buNone/>
              <a:defRPr sz="2240"/>
            </a:lvl4pPr>
            <a:lvl5pPr marL="2560320" indent="0" algn="ctr">
              <a:buNone/>
              <a:defRPr sz="2240"/>
            </a:lvl5pPr>
            <a:lvl6pPr marL="3200400" indent="0" algn="ctr">
              <a:buNone/>
              <a:defRPr sz="2240"/>
            </a:lvl6pPr>
            <a:lvl7pPr marL="3840480" indent="0" algn="ctr">
              <a:buNone/>
              <a:defRPr sz="2240"/>
            </a:lvl7pPr>
            <a:lvl8pPr marL="4480560" indent="0" algn="ctr">
              <a:buNone/>
              <a:defRPr sz="2240"/>
            </a:lvl8pPr>
            <a:lvl9pPr marL="5120640" indent="0" algn="ctr">
              <a:buNone/>
              <a:defRPr sz="224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9066735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0491956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61146" y="511175"/>
            <a:ext cx="2760345" cy="8136573"/>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880111" y="511175"/>
            <a:ext cx="8121015" cy="8136573"/>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76424358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04272649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873443" y="2393635"/>
            <a:ext cx="11041380" cy="3993832"/>
          </a:xfrm>
        </p:spPr>
        <p:txBody>
          <a:bodyPr anchor="b"/>
          <a:lstStyle>
            <a:lvl1pPr>
              <a:defRPr sz="84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873443" y="6425250"/>
            <a:ext cx="11041380" cy="2100262"/>
          </a:xfrm>
        </p:spPr>
        <p:txBody>
          <a:bodyPr/>
          <a:lstStyle>
            <a:lvl1pPr marL="0" indent="0">
              <a:buNone/>
              <a:defRPr sz="3360">
                <a:solidFill>
                  <a:schemeClr val="tx1"/>
                </a:solidFill>
              </a:defRPr>
            </a:lvl1pPr>
            <a:lvl2pPr marL="640080" indent="0">
              <a:buNone/>
              <a:defRPr sz="2800">
                <a:solidFill>
                  <a:schemeClr val="tx1">
                    <a:tint val="75000"/>
                  </a:schemeClr>
                </a:solidFill>
              </a:defRPr>
            </a:lvl2pPr>
            <a:lvl3pPr marL="1280160" indent="0">
              <a:buNone/>
              <a:defRPr sz="2520">
                <a:solidFill>
                  <a:schemeClr val="tx1">
                    <a:tint val="75000"/>
                  </a:schemeClr>
                </a:solidFill>
              </a:defRPr>
            </a:lvl3pPr>
            <a:lvl4pPr marL="1920240" indent="0">
              <a:buNone/>
              <a:defRPr sz="2240">
                <a:solidFill>
                  <a:schemeClr val="tx1">
                    <a:tint val="75000"/>
                  </a:schemeClr>
                </a:solidFill>
              </a:defRPr>
            </a:lvl4pPr>
            <a:lvl5pPr marL="2560320" indent="0">
              <a:buNone/>
              <a:defRPr sz="2240">
                <a:solidFill>
                  <a:schemeClr val="tx1">
                    <a:tint val="75000"/>
                  </a:schemeClr>
                </a:solidFill>
              </a:defRPr>
            </a:lvl5pPr>
            <a:lvl6pPr marL="3200400" indent="0">
              <a:buNone/>
              <a:defRPr sz="2240">
                <a:solidFill>
                  <a:schemeClr val="tx1">
                    <a:tint val="75000"/>
                  </a:schemeClr>
                </a:solidFill>
              </a:defRPr>
            </a:lvl6pPr>
            <a:lvl7pPr marL="3840480" indent="0">
              <a:buNone/>
              <a:defRPr sz="2240">
                <a:solidFill>
                  <a:schemeClr val="tx1">
                    <a:tint val="75000"/>
                  </a:schemeClr>
                </a:solidFill>
              </a:defRPr>
            </a:lvl7pPr>
            <a:lvl8pPr marL="4480560" indent="0">
              <a:buNone/>
              <a:defRPr sz="2240">
                <a:solidFill>
                  <a:schemeClr val="tx1">
                    <a:tint val="75000"/>
                  </a:schemeClr>
                </a:solidFill>
              </a:defRPr>
            </a:lvl8pPr>
            <a:lvl9pPr marL="5120640" indent="0">
              <a:buNone/>
              <a:defRPr sz="224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78402234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880110" y="2555875"/>
            <a:ext cx="5440680" cy="609187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6480810" y="2555875"/>
            <a:ext cx="5440680" cy="609187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30806484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881777" y="511177"/>
            <a:ext cx="11041380" cy="1855788"/>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881779" y="2353628"/>
            <a:ext cx="5415676" cy="1153477"/>
          </a:xfrm>
        </p:spPr>
        <p:txBody>
          <a:bodyPr anchor="b"/>
          <a:lstStyle>
            <a:lvl1pPr marL="0" indent="0">
              <a:buNone/>
              <a:defRPr sz="3360" b="1"/>
            </a:lvl1pPr>
            <a:lvl2pPr marL="640080" indent="0">
              <a:buNone/>
              <a:defRPr sz="2800" b="1"/>
            </a:lvl2pPr>
            <a:lvl3pPr marL="1280160" indent="0">
              <a:buNone/>
              <a:defRPr sz="2520" b="1"/>
            </a:lvl3pPr>
            <a:lvl4pPr marL="1920240" indent="0">
              <a:buNone/>
              <a:defRPr sz="2240" b="1"/>
            </a:lvl4pPr>
            <a:lvl5pPr marL="2560320" indent="0">
              <a:buNone/>
              <a:defRPr sz="2240" b="1"/>
            </a:lvl5pPr>
            <a:lvl6pPr marL="3200400" indent="0">
              <a:buNone/>
              <a:defRPr sz="2240" b="1"/>
            </a:lvl6pPr>
            <a:lvl7pPr marL="3840480" indent="0">
              <a:buNone/>
              <a:defRPr sz="2240" b="1"/>
            </a:lvl7pPr>
            <a:lvl8pPr marL="4480560" indent="0">
              <a:buNone/>
              <a:defRPr sz="2240" b="1"/>
            </a:lvl8pPr>
            <a:lvl9pPr marL="5120640" indent="0">
              <a:buNone/>
              <a:defRPr sz="2240" b="1"/>
            </a:lvl9pPr>
          </a:lstStyle>
          <a:p>
            <a:pPr lvl="0"/>
            <a:r>
              <a:rPr lang="ja-JP" altLang="en-US"/>
              <a:t>マスター テキストの書式設定</a:t>
            </a:r>
          </a:p>
        </p:txBody>
      </p:sp>
      <p:sp>
        <p:nvSpPr>
          <p:cNvPr id="4" name="Content Placeholder 3"/>
          <p:cNvSpPr>
            <a:spLocks noGrp="1"/>
          </p:cNvSpPr>
          <p:nvPr>
            <p:ph sz="half" idx="2"/>
          </p:nvPr>
        </p:nvSpPr>
        <p:spPr>
          <a:xfrm>
            <a:off x="881779" y="3507105"/>
            <a:ext cx="5415676" cy="515842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6480811" y="2353628"/>
            <a:ext cx="5442347" cy="1153477"/>
          </a:xfrm>
        </p:spPr>
        <p:txBody>
          <a:bodyPr anchor="b"/>
          <a:lstStyle>
            <a:lvl1pPr marL="0" indent="0">
              <a:buNone/>
              <a:defRPr sz="3360" b="1"/>
            </a:lvl1pPr>
            <a:lvl2pPr marL="640080" indent="0">
              <a:buNone/>
              <a:defRPr sz="2800" b="1"/>
            </a:lvl2pPr>
            <a:lvl3pPr marL="1280160" indent="0">
              <a:buNone/>
              <a:defRPr sz="2520" b="1"/>
            </a:lvl3pPr>
            <a:lvl4pPr marL="1920240" indent="0">
              <a:buNone/>
              <a:defRPr sz="2240" b="1"/>
            </a:lvl4pPr>
            <a:lvl5pPr marL="2560320" indent="0">
              <a:buNone/>
              <a:defRPr sz="2240" b="1"/>
            </a:lvl5pPr>
            <a:lvl6pPr marL="3200400" indent="0">
              <a:buNone/>
              <a:defRPr sz="2240" b="1"/>
            </a:lvl6pPr>
            <a:lvl7pPr marL="3840480" indent="0">
              <a:buNone/>
              <a:defRPr sz="2240" b="1"/>
            </a:lvl7pPr>
            <a:lvl8pPr marL="4480560" indent="0">
              <a:buNone/>
              <a:defRPr sz="2240" b="1"/>
            </a:lvl8pPr>
            <a:lvl9pPr marL="5120640" indent="0">
              <a:buNone/>
              <a:defRPr sz="2240" b="1"/>
            </a:lvl9pPr>
          </a:lstStyle>
          <a:p>
            <a:pPr lvl="0"/>
            <a:r>
              <a:rPr lang="ja-JP" altLang="en-US"/>
              <a:t>マスター テキストの書式設定</a:t>
            </a:r>
          </a:p>
        </p:txBody>
      </p:sp>
      <p:sp>
        <p:nvSpPr>
          <p:cNvPr id="6" name="Content Placeholder 5"/>
          <p:cNvSpPr>
            <a:spLocks noGrp="1"/>
          </p:cNvSpPr>
          <p:nvPr>
            <p:ph sz="quarter" idx="4"/>
          </p:nvPr>
        </p:nvSpPr>
        <p:spPr>
          <a:xfrm>
            <a:off x="6480811" y="3507105"/>
            <a:ext cx="5442347" cy="515842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34668614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0545922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40286479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881778" y="640080"/>
            <a:ext cx="4128849" cy="2240280"/>
          </a:xfrm>
        </p:spPr>
        <p:txBody>
          <a:bodyPr anchor="b"/>
          <a:lstStyle>
            <a:lvl1pPr>
              <a:defRPr sz="4480"/>
            </a:lvl1pPr>
          </a:lstStyle>
          <a:p>
            <a:r>
              <a:rPr lang="ja-JP" altLang="en-US"/>
              <a:t>マスター タイトルの書式設定</a:t>
            </a:r>
            <a:endParaRPr lang="en-US" dirty="0"/>
          </a:p>
        </p:txBody>
      </p:sp>
      <p:sp>
        <p:nvSpPr>
          <p:cNvPr id="3" name="Content Placeholder 2"/>
          <p:cNvSpPr>
            <a:spLocks noGrp="1"/>
          </p:cNvSpPr>
          <p:nvPr>
            <p:ph idx="1"/>
          </p:nvPr>
        </p:nvSpPr>
        <p:spPr>
          <a:xfrm>
            <a:off x="5442347" y="1382397"/>
            <a:ext cx="6480810" cy="6823075"/>
          </a:xfrm>
        </p:spPr>
        <p:txBody>
          <a:bodyPr/>
          <a:lstStyle>
            <a:lvl1pPr>
              <a:defRPr sz="4480"/>
            </a:lvl1pPr>
            <a:lvl2pPr>
              <a:defRPr sz="3920"/>
            </a:lvl2pPr>
            <a:lvl3pPr>
              <a:defRPr sz="3360"/>
            </a:lvl3pPr>
            <a:lvl4pPr>
              <a:defRPr sz="2800"/>
            </a:lvl4pPr>
            <a:lvl5pPr>
              <a:defRPr sz="2800"/>
            </a:lvl5pPr>
            <a:lvl6pPr>
              <a:defRPr sz="2800"/>
            </a:lvl6pPr>
            <a:lvl7pPr>
              <a:defRPr sz="2800"/>
            </a:lvl7pPr>
            <a:lvl8pPr>
              <a:defRPr sz="2800"/>
            </a:lvl8pPr>
            <a:lvl9pPr>
              <a:defRPr sz="28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881778" y="2880360"/>
            <a:ext cx="4128849" cy="5336223"/>
          </a:xfrm>
        </p:spPr>
        <p:txBody>
          <a:bodyPr/>
          <a:lstStyle>
            <a:lvl1pPr marL="0" indent="0">
              <a:buNone/>
              <a:defRPr sz="2240"/>
            </a:lvl1pPr>
            <a:lvl2pPr marL="640080" indent="0">
              <a:buNone/>
              <a:defRPr sz="1960"/>
            </a:lvl2pPr>
            <a:lvl3pPr marL="1280160" indent="0">
              <a:buNone/>
              <a:defRPr sz="1680"/>
            </a:lvl3pPr>
            <a:lvl4pPr marL="1920240" indent="0">
              <a:buNone/>
              <a:defRPr sz="1400"/>
            </a:lvl4pPr>
            <a:lvl5pPr marL="2560320" indent="0">
              <a:buNone/>
              <a:defRPr sz="1400"/>
            </a:lvl5pPr>
            <a:lvl6pPr marL="3200400" indent="0">
              <a:buNone/>
              <a:defRPr sz="1400"/>
            </a:lvl6pPr>
            <a:lvl7pPr marL="3840480" indent="0">
              <a:buNone/>
              <a:defRPr sz="1400"/>
            </a:lvl7pPr>
            <a:lvl8pPr marL="4480560" indent="0">
              <a:buNone/>
              <a:defRPr sz="1400"/>
            </a:lvl8pPr>
            <a:lvl9pPr marL="5120640" indent="0">
              <a:buNone/>
              <a:defRPr sz="14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232351657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881778" y="640080"/>
            <a:ext cx="4128849" cy="2240280"/>
          </a:xfrm>
        </p:spPr>
        <p:txBody>
          <a:bodyPr anchor="b"/>
          <a:lstStyle>
            <a:lvl1pPr>
              <a:defRPr sz="448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5442347" y="1382397"/>
            <a:ext cx="6480810" cy="6823075"/>
          </a:xfrm>
        </p:spPr>
        <p:txBody>
          <a:bodyPr anchor="t"/>
          <a:lstStyle>
            <a:lvl1pPr marL="0" indent="0">
              <a:buNone/>
              <a:defRPr sz="4480"/>
            </a:lvl1pPr>
            <a:lvl2pPr marL="640080" indent="0">
              <a:buNone/>
              <a:defRPr sz="3920"/>
            </a:lvl2pPr>
            <a:lvl3pPr marL="1280160" indent="0">
              <a:buNone/>
              <a:defRPr sz="336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881778" y="2880360"/>
            <a:ext cx="4128849" cy="5336223"/>
          </a:xfrm>
        </p:spPr>
        <p:txBody>
          <a:bodyPr/>
          <a:lstStyle>
            <a:lvl1pPr marL="0" indent="0">
              <a:buNone/>
              <a:defRPr sz="2240"/>
            </a:lvl1pPr>
            <a:lvl2pPr marL="640080" indent="0">
              <a:buNone/>
              <a:defRPr sz="1960"/>
            </a:lvl2pPr>
            <a:lvl3pPr marL="1280160" indent="0">
              <a:buNone/>
              <a:defRPr sz="1680"/>
            </a:lvl3pPr>
            <a:lvl4pPr marL="1920240" indent="0">
              <a:buNone/>
              <a:defRPr sz="1400"/>
            </a:lvl4pPr>
            <a:lvl5pPr marL="2560320" indent="0">
              <a:buNone/>
              <a:defRPr sz="1400"/>
            </a:lvl5pPr>
            <a:lvl6pPr marL="3200400" indent="0">
              <a:buNone/>
              <a:defRPr sz="1400"/>
            </a:lvl6pPr>
            <a:lvl7pPr marL="3840480" indent="0">
              <a:buNone/>
              <a:defRPr sz="1400"/>
            </a:lvl7pPr>
            <a:lvl8pPr marL="4480560" indent="0">
              <a:buNone/>
              <a:defRPr sz="1400"/>
            </a:lvl8pPr>
            <a:lvl9pPr marL="5120640" indent="0">
              <a:buNone/>
              <a:defRPr sz="14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ACA98DE-B265-4B2C-8A46-431EE49A61BD}" type="datetimeFigureOut">
              <a:rPr kumimoji="1" lang="ja-JP" altLang="en-US" smtClean="0"/>
              <a:t>2024/3/22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61A984C7-1FE5-4448-A85F-49C4F5B07163}" type="slidenum">
              <a:rPr kumimoji="1" lang="ja-JP" altLang="en-US" smtClean="0"/>
              <a:t>‹#›</a:t>
            </a:fld>
            <a:endParaRPr kumimoji="1" lang="ja-JP" altLang="en-US"/>
          </a:p>
        </p:txBody>
      </p:sp>
    </p:spTree>
    <p:extLst>
      <p:ext uri="{BB962C8B-B14F-4D97-AF65-F5344CB8AC3E}">
        <p14:creationId xmlns:p14="http://schemas.microsoft.com/office/powerpoint/2010/main" val="126296108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emf"/><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oleObject" Target="../embeddings/oleObject1.bin"/></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80110" y="511177"/>
            <a:ext cx="11041380" cy="1855788"/>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880110" y="2555875"/>
            <a:ext cx="11041380" cy="60918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880110" y="8898892"/>
            <a:ext cx="2880360" cy="511175"/>
          </a:xfrm>
          <a:prstGeom prst="rect">
            <a:avLst/>
          </a:prstGeom>
        </p:spPr>
        <p:txBody>
          <a:bodyPr vert="horz" lIns="91440" tIns="45720" rIns="91440" bIns="45720" rtlCol="0" anchor="ctr"/>
          <a:lstStyle>
            <a:lvl1pPr algn="l">
              <a:defRPr sz="1680">
                <a:solidFill>
                  <a:schemeClr val="tx1">
                    <a:tint val="75000"/>
                  </a:schemeClr>
                </a:solidFill>
              </a:defRPr>
            </a:lvl1pPr>
          </a:lstStyle>
          <a:p>
            <a:fld id="{BACA98DE-B265-4B2C-8A46-431EE49A61BD}" type="datetimeFigureOut">
              <a:rPr kumimoji="1" lang="ja-JP" altLang="en-US" smtClean="0"/>
              <a:t>2024/3/22</a:t>
            </a:fld>
            <a:endParaRPr kumimoji="1" lang="ja-JP" altLang="en-US"/>
          </a:p>
        </p:txBody>
      </p:sp>
      <p:sp>
        <p:nvSpPr>
          <p:cNvPr id="5" name="Footer Placeholder 4"/>
          <p:cNvSpPr>
            <a:spLocks noGrp="1"/>
          </p:cNvSpPr>
          <p:nvPr>
            <p:ph type="ftr" sz="quarter" idx="3"/>
          </p:nvPr>
        </p:nvSpPr>
        <p:spPr>
          <a:xfrm>
            <a:off x="4240530" y="8898892"/>
            <a:ext cx="4320540" cy="511175"/>
          </a:xfrm>
          <a:prstGeom prst="rect">
            <a:avLst/>
          </a:prstGeom>
        </p:spPr>
        <p:txBody>
          <a:bodyPr vert="horz" lIns="91440" tIns="45720" rIns="91440" bIns="45720" rtlCol="0" anchor="ctr"/>
          <a:lstStyle>
            <a:lvl1pPr algn="ctr">
              <a:defRPr sz="168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9041130" y="8898892"/>
            <a:ext cx="2880360" cy="511175"/>
          </a:xfrm>
          <a:prstGeom prst="rect">
            <a:avLst/>
          </a:prstGeom>
        </p:spPr>
        <p:txBody>
          <a:bodyPr vert="horz" lIns="91440" tIns="45720" rIns="91440" bIns="45720" rtlCol="0" anchor="ctr"/>
          <a:lstStyle>
            <a:lvl1pPr algn="r">
              <a:defRPr sz="1680">
                <a:solidFill>
                  <a:schemeClr val="tx1">
                    <a:tint val="75000"/>
                  </a:schemeClr>
                </a:solidFill>
              </a:defRPr>
            </a:lvl1pPr>
          </a:lstStyle>
          <a:p>
            <a:fld id="{61A984C7-1FE5-4448-A85F-49C4F5B07163}" type="slidenum">
              <a:rPr kumimoji="1" lang="ja-JP" altLang="en-US" smtClean="0"/>
              <a:t>‹#›</a:t>
            </a:fld>
            <a:endParaRPr kumimoji="1" lang="ja-JP" altLang="en-US"/>
          </a:p>
        </p:txBody>
      </p:sp>
      <p:graphicFrame>
        <p:nvGraphicFramePr>
          <p:cNvPr id="7" name="オブジェクト 6" hidden="1">
            <a:extLst>
              <a:ext uri="{FF2B5EF4-FFF2-40B4-BE49-F238E27FC236}">
                <a16:creationId xmlns:a16="http://schemas.microsoft.com/office/drawing/2014/main" id="{1BBA2F12-A4F9-4513-AC85-88988B25CD0D}"/>
              </a:ext>
            </a:extLst>
          </p:cNvPr>
          <p:cNvGraphicFramePr>
            <a:graphicFrameLocks noChangeAspect="1"/>
          </p:cNvGraphicFramePr>
          <p:nvPr userDrawn="1">
            <p:custDataLst>
              <p:tags r:id="rId13"/>
            </p:custDataLst>
            <p:extLst>
              <p:ext uri="{D42A27DB-BD31-4B8C-83A1-F6EECF244321}">
                <p14:modId xmlns:p14="http://schemas.microsoft.com/office/powerpoint/2010/main" val="2946036170"/>
              </p:ext>
            </p:extLst>
          </p:nvPr>
        </p:nvGraphicFramePr>
        <p:xfrm>
          <a:off x="2964" y="1539"/>
          <a:ext cx="2964" cy="1539"/>
        </p:xfrm>
        <a:graphic>
          <a:graphicData uri="http://schemas.openxmlformats.org/presentationml/2006/ole">
            <mc:AlternateContent xmlns:mc="http://schemas.openxmlformats.org/markup-compatibility/2006">
              <mc:Choice xmlns:v="urn:schemas-microsoft-com:vml" Requires="v">
                <p:oleObj name="think-cell スライド" r:id="rId14" imgW="353" imgH="318" progId="TCLayout.ActiveDocument.1">
                  <p:embed/>
                </p:oleObj>
              </mc:Choice>
              <mc:Fallback>
                <p:oleObj name="think-cell スライド" r:id="rId14" imgW="353" imgH="318" progId="TCLayout.ActiveDocument.1">
                  <p:embed/>
                  <p:pic>
                    <p:nvPicPr>
                      <p:cNvPr id="7" name="オブジェクト 6" hidden="1">
                        <a:extLst>
                          <a:ext uri="{FF2B5EF4-FFF2-40B4-BE49-F238E27FC236}">
                            <a16:creationId xmlns:a16="http://schemas.microsoft.com/office/drawing/2014/main" id="{1BBA2F12-A4F9-4513-AC85-88988B25CD0D}"/>
                          </a:ext>
                        </a:extLst>
                      </p:cNvPr>
                      <p:cNvPicPr/>
                      <p:nvPr/>
                    </p:nvPicPr>
                    <p:blipFill>
                      <a:blip r:embed="rId15"/>
                      <a:stretch>
                        <a:fillRect/>
                      </a:stretch>
                    </p:blipFill>
                    <p:spPr>
                      <a:xfrm>
                        <a:off x="2964" y="1539"/>
                        <a:ext cx="2964" cy="1539"/>
                      </a:xfrm>
                      <a:prstGeom prst="rect">
                        <a:avLst/>
                      </a:prstGeom>
                    </p:spPr>
                  </p:pic>
                </p:oleObj>
              </mc:Fallback>
            </mc:AlternateContent>
          </a:graphicData>
        </a:graphic>
      </p:graphicFrame>
    </p:spTree>
    <p:extLst>
      <p:ext uri="{BB962C8B-B14F-4D97-AF65-F5344CB8AC3E}">
        <p14:creationId xmlns:p14="http://schemas.microsoft.com/office/powerpoint/2010/main" val="330301694"/>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1280160" rtl="0" eaLnBrk="1" latinLnBrk="0" hangingPunct="1">
        <a:lnSpc>
          <a:spcPct val="90000"/>
        </a:lnSpc>
        <a:spcBef>
          <a:spcPct val="0"/>
        </a:spcBef>
        <a:buNone/>
        <a:defRPr kumimoji="1" sz="6160" kern="1200">
          <a:solidFill>
            <a:schemeClr val="tx1"/>
          </a:solidFill>
          <a:latin typeface="+mj-lt"/>
          <a:ea typeface="+mj-ea"/>
          <a:cs typeface="+mj-cs"/>
        </a:defRPr>
      </a:lvl1pPr>
    </p:titleStyle>
    <p:bodyStyle>
      <a:lvl1pPr marL="320040" indent="-320040" algn="l" defTabSz="1280160" rtl="0" eaLnBrk="1" latinLnBrk="0" hangingPunct="1">
        <a:lnSpc>
          <a:spcPct val="90000"/>
        </a:lnSpc>
        <a:spcBef>
          <a:spcPts val="1400"/>
        </a:spcBef>
        <a:buFont typeface="Arial" panose="020B0604020202020204" pitchFamily="34" charset="0"/>
        <a:buChar char="•"/>
        <a:defRPr kumimoji="1" sz="3920" kern="1200">
          <a:solidFill>
            <a:schemeClr val="tx1"/>
          </a:solidFill>
          <a:latin typeface="+mn-lt"/>
          <a:ea typeface="+mn-ea"/>
          <a:cs typeface="+mn-cs"/>
        </a:defRPr>
      </a:lvl1pPr>
      <a:lvl2pPr marL="960120" indent="-320040" algn="l" defTabSz="1280160" rtl="0" eaLnBrk="1" latinLnBrk="0" hangingPunct="1">
        <a:lnSpc>
          <a:spcPct val="90000"/>
        </a:lnSpc>
        <a:spcBef>
          <a:spcPts val="700"/>
        </a:spcBef>
        <a:buFont typeface="Arial" panose="020B0604020202020204" pitchFamily="34" charset="0"/>
        <a:buChar char="•"/>
        <a:defRPr kumimoji="1" sz="3360" kern="1200">
          <a:solidFill>
            <a:schemeClr val="tx1"/>
          </a:solidFill>
          <a:latin typeface="+mn-lt"/>
          <a:ea typeface="+mn-ea"/>
          <a:cs typeface="+mn-cs"/>
        </a:defRPr>
      </a:lvl2pPr>
      <a:lvl3pPr marL="1600200" indent="-320040" algn="l" defTabSz="1280160" rtl="0" eaLnBrk="1" latinLnBrk="0" hangingPunct="1">
        <a:lnSpc>
          <a:spcPct val="90000"/>
        </a:lnSpc>
        <a:spcBef>
          <a:spcPts val="700"/>
        </a:spcBef>
        <a:buFont typeface="Arial" panose="020B0604020202020204" pitchFamily="34" charset="0"/>
        <a:buChar char="•"/>
        <a:defRPr kumimoji="1" sz="2800" kern="1200">
          <a:solidFill>
            <a:schemeClr val="tx1"/>
          </a:solidFill>
          <a:latin typeface="+mn-lt"/>
          <a:ea typeface="+mn-ea"/>
          <a:cs typeface="+mn-cs"/>
        </a:defRPr>
      </a:lvl3pPr>
      <a:lvl4pPr marL="224028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4pPr>
      <a:lvl5pPr marL="288036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5pPr>
      <a:lvl6pPr marL="352044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6pPr>
      <a:lvl7pPr marL="416052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7pPr>
      <a:lvl8pPr marL="480060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8pPr>
      <a:lvl9pPr marL="5440680" indent="-320040" algn="l" defTabSz="1280160" rtl="0" eaLnBrk="1" latinLnBrk="0" hangingPunct="1">
        <a:lnSpc>
          <a:spcPct val="90000"/>
        </a:lnSpc>
        <a:spcBef>
          <a:spcPts val="700"/>
        </a:spcBef>
        <a:buFont typeface="Arial" panose="020B0604020202020204" pitchFamily="34" charset="0"/>
        <a:buChar char="•"/>
        <a:defRPr kumimoji="1" sz="2520" kern="1200">
          <a:solidFill>
            <a:schemeClr val="tx1"/>
          </a:solidFill>
          <a:latin typeface="+mn-lt"/>
          <a:ea typeface="+mn-ea"/>
          <a:cs typeface="+mn-cs"/>
        </a:defRPr>
      </a:lvl9pPr>
    </p:bodyStyle>
    <p:otherStyle>
      <a:defPPr>
        <a:defRPr lang="en-US"/>
      </a:defPPr>
      <a:lvl1pPr marL="0" algn="l" defTabSz="1280160" rtl="0" eaLnBrk="1" latinLnBrk="0" hangingPunct="1">
        <a:defRPr kumimoji="1" sz="2520" kern="1200">
          <a:solidFill>
            <a:schemeClr val="tx1"/>
          </a:solidFill>
          <a:latin typeface="+mn-lt"/>
          <a:ea typeface="+mn-ea"/>
          <a:cs typeface="+mn-cs"/>
        </a:defRPr>
      </a:lvl1pPr>
      <a:lvl2pPr marL="640080" algn="l" defTabSz="1280160" rtl="0" eaLnBrk="1" latinLnBrk="0" hangingPunct="1">
        <a:defRPr kumimoji="1" sz="2520" kern="1200">
          <a:solidFill>
            <a:schemeClr val="tx1"/>
          </a:solidFill>
          <a:latin typeface="+mn-lt"/>
          <a:ea typeface="+mn-ea"/>
          <a:cs typeface="+mn-cs"/>
        </a:defRPr>
      </a:lvl2pPr>
      <a:lvl3pPr marL="1280160" algn="l" defTabSz="1280160" rtl="0" eaLnBrk="1" latinLnBrk="0" hangingPunct="1">
        <a:defRPr kumimoji="1" sz="2520" kern="1200">
          <a:solidFill>
            <a:schemeClr val="tx1"/>
          </a:solidFill>
          <a:latin typeface="+mn-lt"/>
          <a:ea typeface="+mn-ea"/>
          <a:cs typeface="+mn-cs"/>
        </a:defRPr>
      </a:lvl3pPr>
      <a:lvl4pPr marL="1920240" algn="l" defTabSz="1280160" rtl="0" eaLnBrk="1" latinLnBrk="0" hangingPunct="1">
        <a:defRPr kumimoji="1" sz="2520" kern="1200">
          <a:solidFill>
            <a:schemeClr val="tx1"/>
          </a:solidFill>
          <a:latin typeface="+mn-lt"/>
          <a:ea typeface="+mn-ea"/>
          <a:cs typeface="+mn-cs"/>
        </a:defRPr>
      </a:lvl4pPr>
      <a:lvl5pPr marL="2560320" algn="l" defTabSz="1280160" rtl="0" eaLnBrk="1" latinLnBrk="0" hangingPunct="1">
        <a:defRPr kumimoji="1" sz="2520" kern="1200">
          <a:solidFill>
            <a:schemeClr val="tx1"/>
          </a:solidFill>
          <a:latin typeface="+mn-lt"/>
          <a:ea typeface="+mn-ea"/>
          <a:cs typeface="+mn-cs"/>
        </a:defRPr>
      </a:lvl5pPr>
      <a:lvl6pPr marL="3200400" algn="l" defTabSz="1280160" rtl="0" eaLnBrk="1" latinLnBrk="0" hangingPunct="1">
        <a:defRPr kumimoji="1" sz="2520" kern="1200">
          <a:solidFill>
            <a:schemeClr val="tx1"/>
          </a:solidFill>
          <a:latin typeface="+mn-lt"/>
          <a:ea typeface="+mn-ea"/>
          <a:cs typeface="+mn-cs"/>
        </a:defRPr>
      </a:lvl6pPr>
      <a:lvl7pPr marL="3840480" algn="l" defTabSz="1280160" rtl="0" eaLnBrk="1" latinLnBrk="0" hangingPunct="1">
        <a:defRPr kumimoji="1" sz="2520" kern="1200">
          <a:solidFill>
            <a:schemeClr val="tx1"/>
          </a:solidFill>
          <a:latin typeface="+mn-lt"/>
          <a:ea typeface="+mn-ea"/>
          <a:cs typeface="+mn-cs"/>
        </a:defRPr>
      </a:lvl7pPr>
      <a:lvl8pPr marL="4480560" algn="l" defTabSz="1280160" rtl="0" eaLnBrk="1" latinLnBrk="0" hangingPunct="1">
        <a:defRPr kumimoji="1" sz="2520" kern="1200">
          <a:solidFill>
            <a:schemeClr val="tx1"/>
          </a:solidFill>
          <a:latin typeface="+mn-lt"/>
          <a:ea typeface="+mn-ea"/>
          <a:cs typeface="+mn-cs"/>
        </a:defRPr>
      </a:lvl8pPr>
      <a:lvl9pPr marL="5120640" algn="l" defTabSz="1280160" rtl="0" eaLnBrk="1" latinLnBrk="0" hangingPunct="1">
        <a:defRPr kumimoji="1" sz="252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7.xml"/><Relationship Id="rId1" Type="http://schemas.openxmlformats.org/officeDocument/2006/relationships/tags" Target="../tags/tag3.x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オブジェクト 4" hidden="1">
            <a:extLst>
              <a:ext uri="{FF2B5EF4-FFF2-40B4-BE49-F238E27FC236}">
                <a16:creationId xmlns:a16="http://schemas.microsoft.com/office/drawing/2014/main" id="{0D15D326-1844-420F-B6DE-371BD3372CC9}"/>
              </a:ext>
            </a:extLst>
          </p:cNvPr>
          <p:cNvGraphicFramePr>
            <a:graphicFrameLocks noChangeAspect="1"/>
          </p:cNvGraphicFramePr>
          <p:nvPr>
            <p:custDataLst>
              <p:tags r:id="rId1"/>
            </p:custDataLst>
          </p:nvPr>
        </p:nvGraphicFramePr>
        <p:xfrm>
          <a:off x="3078847" y="1539"/>
          <a:ext cx="1539" cy="1539"/>
        </p:xfrm>
        <a:graphic>
          <a:graphicData uri="http://schemas.openxmlformats.org/presentationml/2006/ole">
            <mc:AlternateContent xmlns:mc="http://schemas.openxmlformats.org/markup-compatibility/2006">
              <mc:Choice xmlns:v="urn:schemas-microsoft-com:vml" Requires="v">
                <p:oleObj name="think-cell スライド" r:id="rId3" imgW="353" imgH="318" progId="TCLayout.ActiveDocument.1">
                  <p:embed/>
                </p:oleObj>
              </mc:Choice>
              <mc:Fallback>
                <p:oleObj name="think-cell スライド" r:id="rId3" imgW="353" imgH="318" progId="TCLayout.ActiveDocument.1">
                  <p:embed/>
                  <p:pic>
                    <p:nvPicPr>
                      <p:cNvPr id="5" name="オブジェクト 4" hidden="1">
                        <a:extLst>
                          <a:ext uri="{FF2B5EF4-FFF2-40B4-BE49-F238E27FC236}">
                            <a16:creationId xmlns:a16="http://schemas.microsoft.com/office/drawing/2014/main" id="{0D15D326-1844-420F-B6DE-371BD3372CC9}"/>
                          </a:ext>
                        </a:extLst>
                      </p:cNvPr>
                      <p:cNvPicPr/>
                      <p:nvPr/>
                    </p:nvPicPr>
                    <p:blipFill>
                      <a:blip r:embed="rId4"/>
                      <a:stretch>
                        <a:fillRect/>
                      </a:stretch>
                    </p:blipFill>
                    <p:spPr>
                      <a:xfrm>
                        <a:off x="3078847" y="1539"/>
                        <a:ext cx="1539" cy="1539"/>
                      </a:xfrm>
                      <a:prstGeom prst="rect">
                        <a:avLst/>
                      </a:prstGeom>
                    </p:spPr>
                  </p:pic>
                </p:oleObj>
              </mc:Fallback>
            </mc:AlternateContent>
          </a:graphicData>
        </a:graphic>
      </p:graphicFrame>
      <p:graphicFrame>
        <p:nvGraphicFramePr>
          <p:cNvPr id="2" name="表 1">
            <a:extLst>
              <a:ext uri="{FF2B5EF4-FFF2-40B4-BE49-F238E27FC236}">
                <a16:creationId xmlns:a16="http://schemas.microsoft.com/office/drawing/2014/main" id="{0934AEE0-6CCF-4AE6-B246-80F2EDCB081F}"/>
              </a:ext>
            </a:extLst>
          </p:cNvPr>
          <p:cNvGraphicFramePr>
            <a:graphicFrameLocks noGrp="1"/>
          </p:cNvGraphicFramePr>
          <p:nvPr>
            <p:extLst>
              <p:ext uri="{D42A27DB-BD31-4B8C-83A1-F6EECF244321}">
                <p14:modId xmlns:p14="http://schemas.microsoft.com/office/powerpoint/2010/main" val="1117441841"/>
              </p:ext>
            </p:extLst>
          </p:nvPr>
        </p:nvGraphicFramePr>
        <p:xfrm>
          <a:off x="541268" y="537668"/>
          <a:ext cx="5567012" cy="2555414"/>
        </p:xfrm>
        <a:graphic>
          <a:graphicData uri="http://schemas.openxmlformats.org/drawingml/2006/table">
            <a:tbl>
              <a:tblPr/>
              <a:tblGrid>
                <a:gridCol w="1558133">
                  <a:extLst>
                    <a:ext uri="{9D8B030D-6E8A-4147-A177-3AD203B41FA5}">
                      <a16:colId xmlns:a16="http://schemas.microsoft.com/office/drawing/2014/main" val="4062062627"/>
                    </a:ext>
                  </a:extLst>
                </a:gridCol>
                <a:gridCol w="104527">
                  <a:extLst>
                    <a:ext uri="{9D8B030D-6E8A-4147-A177-3AD203B41FA5}">
                      <a16:colId xmlns:a16="http://schemas.microsoft.com/office/drawing/2014/main" val="4197308055"/>
                    </a:ext>
                  </a:extLst>
                </a:gridCol>
                <a:gridCol w="820891">
                  <a:extLst>
                    <a:ext uri="{9D8B030D-6E8A-4147-A177-3AD203B41FA5}">
                      <a16:colId xmlns:a16="http://schemas.microsoft.com/office/drawing/2014/main" val="1550278021"/>
                    </a:ext>
                  </a:extLst>
                </a:gridCol>
                <a:gridCol w="101551">
                  <a:extLst>
                    <a:ext uri="{9D8B030D-6E8A-4147-A177-3AD203B41FA5}">
                      <a16:colId xmlns:a16="http://schemas.microsoft.com/office/drawing/2014/main" val="3050193009"/>
                    </a:ext>
                  </a:extLst>
                </a:gridCol>
                <a:gridCol w="812407">
                  <a:extLst>
                    <a:ext uri="{9D8B030D-6E8A-4147-A177-3AD203B41FA5}">
                      <a16:colId xmlns:a16="http://schemas.microsoft.com/office/drawing/2014/main" val="3754799561"/>
                    </a:ext>
                  </a:extLst>
                </a:gridCol>
                <a:gridCol w="104527">
                  <a:extLst>
                    <a:ext uri="{9D8B030D-6E8A-4147-A177-3AD203B41FA5}">
                      <a16:colId xmlns:a16="http://schemas.microsoft.com/office/drawing/2014/main" val="2276040408"/>
                    </a:ext>
                  </a:extLst>
                </a:gridCol>
                <a:gridCol w="2064976">
                  <a:extLst>
                    <a:ext uri="{9D8B030D-6E8A-4147-A177-3AD203B41FA5}">
                      <a16:colId xmlns:a16="http://schemas.microsoft.com/office/drawing/2014/main" val="3743431594"/>
                    </a:ext>
                  </a:extLst>
                </a:gridCol>
              </a:tblGrid>
              <a:tr h="209354">
                <a:tc gridSpan="4">
                  <a:txBody>
                    <a:bodyPr/>
                    <a:lstStyle/>
                    <a:p>
                      <a:pPr algn="l"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txBody>
                  <a:tcPr marL="34892" marR="34892" marT="0" marB="0" anchor="ctr">
                    <a:lnL w="6350" cap="flat" cmpd="sng" algn="ctr">
                      <a:no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noFill/>
                      <a:prstDash val="solid"/>
                      <a:round/>
                      <a:headEnd type="none" w="med" len="med"/>
                      <a:tailEnd type="none" w="med" len="med"/>
                    </a:lnT>
                    <a:lnB w="635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hMerge="1">
                  <a:txBody>
                    <a:bodyPr/>
                    <a:lstStyle/>
                    <a:p>
                      <a:endParaRPr kumimoji="1" lang="ja-JP" altLang="en-US"/>
                    </a:p>
                  </a:txBody>
                  <a:tcPr/>
                </a:tc>
                <a:tc hMerge="1">
                  <a:txBody>
                    <a:bodyPr/>
                    <a:lstStyle/>
                    <a:p>
                      <a:endParaRPr kumimoji="1" lang="ja-JP" altLang="en-US"/>
                    </a:p>
                  </a:txBody>
                  <a:tcPr/>
                </a:tc>
                <a:tc hMerge="1">
                  <a:txBody>
                    <a:bodyPr/>
                    <a:lstStyle/>
                    <a:p>
                      <a:pPr algn="l" latinLnBrk="1" hangingPunct="0"/>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9607" marR="496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※受理年月日</a:t>
                      </a:r>
                      <a:endParaRPr kumimoji="1" lang="ja-JP" altLang="en-US" sz="1300" dirty="0"/>
                    </a:p>
                  </a:txBody>
                  <a:tcPr marL="34892" marR="3489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a:txBody>
                    <a:bodyPr/>
                    <a:lstStyle/>
                    <a:p>
                      <a:pPr algn="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p>
                  </a:txBody>
                  <a:tcPr marL="34892" marR="34892"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899111848"/>
                  </a:ext>
                </a:extLst>
              </a:tr>
              <a:tr h="1711043">
                <a:tc gridSpan="7">
                  <a:txBody>
                    <a:bodyPr/>
                    <a:lstStyle/>
                    <a:p>
                      <a:pPr algn="l" latinLnBrk="1" hangingPunct="0">
                        <a:spcAft>
                          <a:spcPts val="4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spcAft>
                          <a:spcPts val="4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※居住地：</a:t>
                      </a:r>
                    </a:p>
                    <a:p>
                      <a:pPr algn="l" latinLnBrk="1" hangingPunct="0">
                        <a:spcAft>
                          <a:spcPts val="400"/>
                        </a:spcAft>
                      </a:pPr>
                      <a:r>
                        <a:rPr lang="en-US" sz="900" kern="100" dirty="0">
                          <a:solidFill>
                            <a:srgbClr val="4472C4"/>
                          </a:solidFill>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spcAft>
                          <a:spcPts val="400"/>
                        </a:spcAft>
                        <a:tabLst>
                          <a:tab pos="1438275"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（フリガナ）</a:t>
                      </a:r>
                    </a:p>
                    <a:p>
                      <a:pPr algn="l" latinLnBrk="1" hangingPunct="0">
                        <a:spcAft>
                          <a:spcPts val="4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以降の）</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（患者氏名）　　　　　　　　 　</a:t>
                      </a:r>
                      <a:r>
                        <a:rPr 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満</a:t>
                      </a: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alt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歳</a:t>
                      </a:r>
                      <a:r>
                        <a:rPr lang="en-US" sz="900" u="sng"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spcAft>
                          <a:spcPts val="400"/>
                        </a:spcAft>
                      </a:pPr>
                      <a:r>
                        <a:rPr lang="ja-JP" sz="900" dirty="0">
                          <a:effectLst/>
                          <a:latin typeface="ＭＳ Ｐゴシック" panose="020B0600070205080204" pitchFamily="50" charset="-128"/>
                          <a:ea typeface="ＭＳ Ｐゴシック" panose="020B0600070205080204" pitchFamily="50" charset="-128"/>
                        </a:rPr>
                        <a:t>に係る医療の要否について意見を求めます。</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34892" marR="0"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2120968600"/>
                  </a:ext>
                </a:extLst>
              </a:tr>
              <a:tr h="216309">
                <a:tc>
                  <a:txBody>
                    <a:bodyPr/>
                    <a:lstStyle/>
                    <a:p>
                      <a:pPr algn="dist" latinLnBrk="1" hangingPunct="0">
                        <a:lnSpc>
                          <a:spcPts val="15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※※患者の職業</a:t>
                      </a:r>
                    </a:p>
                  </a:txBody>
                  <a:tcPr marL="69785" marR="104677"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just" latinLnBrk="1" hangingPunct="0">
                        <a:lnSpc>
                          <a:spcPts val="1500"/>
                        </a:lnSpc>
                      </a:pP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34892"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gridSpan="2">
                  <a:txBody>
                    <a:bodyPr/>
                    <a:lstStyle/>
                    <a:p>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※※発病年月日</a:t>
                      </a:r>
                      <a:endParaRPr kumimoji="1" lang="ja-JP" altLang="en-US" sz="1300" dirty="0"/>
                    </a:p>
                  </a:txBody>
                  <a:tcPr marL="34892"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just" latinLnBrk="1" hangingPunct="0">
                        <a:lnSpc>
                          <a:spcPts val="1500"/>
                        </a:lnSpc>
                      </a:pPr>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9607" marR="496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r" latinLnBrk="1" hangingPunct="0">
                        <a:lnSpc>
                          <a:spcPts val="15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p>
                  </a:txBody>
                  <a:tcPr marL="34892" marR="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3835730586"/>
                  </a:ext>
                </a:extLst>
              </a:tr>
              <a:tr h="418708">
                <a:tc gridSpan="2">
                  <a:txBody>
                    <a:bodyPr/>
                    <a:lstStyle/>
                    <a:p>
                      <a:pPr algn="di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現在の入院形態</a:t>
                      </a:r>
                    </a:p>
                  </a:txBody>
                  <a:tcPr marL="69785" marR="697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a:txBody>
                    <a:bodyPr/>
                    <a:lstStyle/>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2">
                  <a:txBody>
                    <a:bodyPr/>
                    <a:lstStyle/>
                    <a:p>
                      <a:pPr algn="ct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当院入院年月日</a:t>
                      </a:r>
                    </a:p>
                    <a:p>
                      <a:pPr algn="ctr" latinLnBrk="1" hangingPunct="0">
                        <a:lnSpc>
                          <a:spcPts val="16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入院形態</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sz="1300" dirty="0"/>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pPr algn="just" latinLnBrk="1" hangingPunct="0"/>
                      <a:endPar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9607" marR="49607"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gridSpan="2">
                  <a:txBody>
                    <a:bodyPr/>
                    <a:lstStyle/>
                    <a:p>
                      <a:pPr algn="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年　　月　　日</a:t>
                      </a:r>
                    </a:p>
                    <a:p>
                      <a:pPr algn="just" latinLnBrk="1" hangingPunct="0">
                        <a:lnSpc>
                          <a:spcPts val="1600"/>
                        </a:lnSpc>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extLst>
                  <a:ext uri="{0D108BD9-81ED-4DB2-BD59-A6C34878D82A}">
                    <a16:rowId xmlns:a16="http://schemas.microsoft.com/office/drawing/2014/main" val="290124834"/>
                  </a:ext>
                </a:extLst>
              </a:tr>
            </a:tbl>
          </a:graphicData>
        </a:graphic>
      </p:graphicFrame>
      <p:sp>
        <p:nvSpPr>
          <p:cNvPr id="16" name="正方形/長方形 15">
            <a:extLst>
              <a:ext uri="{FF2B5EF4-FFF2-40B4-BE49-F238E27FC236}">
                <a16:creationId xmlns:a16="http://schemas.microsoft.com/office/drawing/2014/main" id="{15F37CC2-E767-4D7A-9BB8-877DA41FFCFB}"/>
              </a:ext>
            </a:extLst>
          </p:cNvPr>
          <p:cNvSpPr/>
          <p:nvPr/>
        </p:nvSpPr>
        <p:spPr>
          <a:xfrm>
            <a:off x="315822" y="172018"/>
            <a:ext cx="523385"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様式番号</a:t>
            </a:r>
          </a:p>
        </p:txBody>
      </p:sp>
      <p:sp>
        <p:nvSpPr>
          <p:cNvPr id="17" name="テキスト ボックス 16">
            <a:extLst>
              <a:ext uri="{FF2B5EF4-FFF2-40B4-BE49-F238E27FC236}">
                <a16:creationId xmlns:a16="http://schemas.microsoft.com/office/drawing/2014/main" id="{4219B572-69BF-4892-A362-CF99C8BF0A94}"/>
              </a:ext>
            </a:extLst>
          </p:cNvPr>
          <p:cNvSpPr txBox="1"/>
          <p:nvPr/>
        </p:nvSpPr>
        <p:spPr>
          <a:xfrm>
            <a:off x="2061600" y="81693"/>
            <a:ext cx="2512246" cy="256352"/>
          </a:xfrm>
          <a:prstGeom prst="rect">
            <a:avLst/>
          </a:prstGeom>
          <a:noFill/>
        </p:spPr>
        <p:txBody>
          <a:bodyPr wrap="square" rtlCol="0" anchor="ctr" anchorCtr="0">
            <a:spAutoFit/>
          </a:bodyPr>
          <a:lstStyle/>
          <a:p>
            <a:pPr algn="dist" defTabSz="524665"/>
            <a:r>
              <a:rPr kumimoji="1" lang="ja-JP" altLang="en-US" sz="1066" dirty="0">
                <a:latin typeface="ＭＳ Ｐゴシック" panose="020B0600070205080204" pitchFamily="50" charset="-128"/>
                <a:ea typeface="ＭＳ Ｐゴシック" panose="020B0600070205080204" pitchFamily="50" charset="-128"/>
              </a:rPr>
              <a:t>精神疾患入院要否意見書</a:t>
            </a:r>
          </a:p>
        </p:txBody>
      </p:sp>
      <p:sp>
        <p:nvSpPr>
          <p:cNvPr id="30" name="正方形/長方形 29">
            <a:extLst>
              <a:ext uri="{FF2B5EF4-FFF2-40B4-BE49-F238E27FC236}">
                <a16:creationId xmlns:a16="http://schemas.microsoft.com/office/drawing/2014/main" id="{41681566-253A-494E-B603-151B560E1FE0}"/>
              </a:ext>
            </a:extLst>
          </p:cNvPr>
          <p:cNvSpPr/>
          <p:nvPr/>
        </p:nvSpPr>
        <p:spPr>
          <a:xfrm>
            <a:off x="802959" y="374353"/>
            <a:ext cx="10816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要否意見書発行番号</a:t>
            </a:r>
          </a:p>
        </p:txBody>
      </p:sp>
      <p:sp>
        <p:nvSpPr>
          <p:cNvPr id="31" name="正方形/長方形 30">
            <a:extLst>
              <a:ext uri="{FF2B5EF4-FFF2-40B4-BE49-F238E27FC236}">
                <a16:creationId xmlns:a16="http://schemas.microsoft.com/office/drawing/2014/main" id="{54777629-0752-46DC-A7F4-6B5A3A6CD33B}"/>
              </a:ext>
            </a:extLst>
          </p:cNvPr>
          <p:cNvSpPr/>
          <p:nvPr/>
        </p:nvSpPr>
        <p:spPr>
          <a:xfrm>
            <a:off x="2038740" y="37435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ケース番号</a:t>
            </a:r>
          </a:p>
        </p:txBody>
      </p:sp>
      <p:sp>
        <p:nvSpPr>
          <p:cNvPr id="32" name="正方形/長方形 31">
            <a:extLst>
              <a:ext uri="{FF2B5EF4-FFF2-40B4-BE49-F238E27FC236}">
                <a16:creationId xmlns:a16="http://schemas.microsoft.com/office/drawing/2014/main" id="{D05CAA16-77BB-4C31-86E2-9D24AB799EEF}"/>
              </a:ext>
            </a:extLst>
          </p:cNvPr>
          <p:cNvSpPr/>
          <p:nvPr/>
        </p:nvSpPr>
        <p:spPr>
          <a:xfrm>
            <a:off x="2820921" y="37435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世帯員番号</a:t>
            </a:r>
          </a:p>
        </p:txBody>
      </p:sp>
      <p:sp>
        <p:nvSpPr>
          <p:cNvPr id="51" name="正方形/長方形 50">
            <a:extLst>
              <a:ext uri="{FF2B5EF4-FFF2-40B4-BE49-F238E27FC236}">
                <a16:creationId xmlns:a16="http://schemas.microsoft.com/office/drawing/2014/main" id="{7BC76C4F-2A3F-46C8-829C-71F5B899CDF6}"/>
              </a:ext>
            </a:extLst>
          </p:cNvPr>
          <p:cNvSpPr>
            <a:spLocks noChangeArrowheads="1"/>
          </p:cNvSpPr>
          <p:nvPr/>
        </p:nvSpPr>
        <p:spPr bwMode="auto">
          <a:xfrm>
            <a:off x="5175642" y="1968572"/>
            <a:ext cx="453903" cy="453902"/>
          </a:xfrm>
          <a:prstGeom prst="rect">
            <a:avLst/>
          </a:prstGeom>
          <a:noFill/>
          <a:ln w="12700">
            <a:solidFill>
              <a:srgbClr val="000000"/>
            </a:solidFill>
            <a:miter lim="800000"/>
            <a:headEnd/>
            <a:tailEnd/>
          </a:ln>
        </p:spPr>
        <p:txBody>
          <a:bodyPr rot="0" vert="horz" wrap="square" lIns="0" tIns="0" rIns="0" bIns="0" anchor="ctr" anchorCtr="0" upright="1">
            <a:noAutofit/>
          </a:bodyPr>
          <a:lstStyle/>
          <a:p>
            <a:pPr algn="ctr" latinLnBrk="1" hangingPunct="0"/>
            <a:r>
              <a:rPr lang="ja-JP" altLang="en-US" sz="872" kern="100">
                <a:latin typeface="ＭＳ 明朝" panose="02020609040205080304" pitchFamily="17" charset="-128"/>
                <a:ea typeface="ＭＳ Ｐゴシック" panose="020B0600070205080204" pitchFamily="50" charset="-128"/>
                <a:cs typeface="Times New Roman" panose="02020603050405020304" pitchFamily="18" charset="0"/>
              </a:rPr>
              <a:t>印</a:t>
            </a:r>
            <a:endParaRPr lang="ja-JP" altLang="en-US" sz="1018" kern="100">
              <a:latin typeface="ＭＳ 明朝" panose="02020609040205080304" pitchFamily="17" charset="-128"/>
              <a:ea typeface="ＭＳ 明朝" panose="02020609040205080304" pitchFamily="17" charset="-128"/>
              <a:cs typeface="Times New Roman" panose="02020603050405020304" pitchFamily="18" charset="0"/>
            </a:endParaRPr>
          </a:p>
        </p:txBody>
      </p:sp>
      <p:graphicFrame>
        <p:nvGraphicFramePr>
          <p:cNvPr id="65" name="表 64">
            <a:extLst>
              <a:ext uri="{FF2B5EF4-FFF2-40B4-BE49-F238E27FC236}">
                <a16:creationId xmlns:a16="http://schemas.microsoft.com/office/drawing/2014/main" id="{268837A6-7027-4910-9689-9051078ED8CF}"/>
              </a:ext>
            </a:extLst>
          </p:cNvPr>
          <p:cNvGraphicFramePr>
            <a:graphicFrameLocks noGrp="1"/>
          </p:cNvGraphicFramePr>
          <p:nvPr>
            <p:extLst>
              <p:ext uri="{D42A27DB-BD31-4B8C-83A1-F6EECF244321}">
                <p14:modId xmlns:p14="http://schemas.microsoft.com/office/powerpoint/2010/main" val="3958324698"/>
              </p:ext>
            </p:extLst>
          </p:nvPr>
        </p:nvGraphicFramePr>
        <p:xfrm>
          <a:off x="541267" y="3093082"/>
          <a:ext cx="5567013" cy="4819054"/>
        </p:xfrm>
        <a:graphic>
          <a:graphicData uri="http://schemas.openxmlformats.org/drawingml/2006/table">
            <a:tbl>
              <a:tblPr/>
              <a:tblGrid>
                <a:gridCol w="1662660">
                  <a:extLst>
                    <a:ext uri="{9D8B030D-6E8A-4147-A177-3AD203B41FA5}">
                      <a16:colId xmlns:a16="http://schemas.microsoft.com/office/drawing/2014/main" val="4062062627"/>
                    </a:ext>
                  </a:extLst>
                </a:gridCol>
                <a:gridCol w="1301451">
                  <a:extLst>
                    <a:ext uri="{9D8B030D-6E8A-4147-A177-3AD203B41FA5}">
                      <a16:colId xmlns:a16="http://schemas.microsoft.com/office/drawing/2014/main" val="1550278021"/>
                    </a:ext>
                  </a:extLst>
                </a:gridCol>
                <a:gridCol w="1301451">
                  <a:extLst>
                    <a:ext uri="{9D8B030D-6E8A-4147-A177-3AD203B41FA5}">
                      <a16:colId xmlns:a16="http://schemas.microsoft.com/office/drawing/2014/main" val="3916426719"/>
                    </a:ext>
                  </a:extLst>
                </a:gridCol>
                <a:gridCol w="1301451">
                  <a:extLst>
                    <a:ext uri="{9D8B030D-6E8A-4147-A177-3AD203B41FA5}">
                      <a16:colId xmlns:a16="http://schemas.microsoft.com/office/drawing/2014/main" val="2030597064"/>
                    </a:ext>
                  </a:extLst>
                </a:gridCol>
              </a:tblGrid>
              <a:tr h="837415">
                <a:tc>
                  <a:txBody>
                    <a:bodyPr/>
                    <a:lstStyle/>
                    <a:p>
                      <a:pPr algn="di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病名</a:t>
                      </a:r>
                    </a:p>
                  </a:txBody>
                  <a:tcPr marL="69785" marR="6978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latinLnBrk="1" hangingPunct="0">
                        <a:spcBef>
                          <a:spcPts val="300"/>
                        </a:spcBef>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主たる精神障害</a:t>
                      </a:r>
                    </a:p>
                  </a:txBody>
                  <a:tcPr marL="48081" marR="48081"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latinLnBrk="1" hangingPunct="0">
                        <a:spcBef>
                          <a:spcPts val="300"/>
                        </a:spcBef>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従たる精神障害</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ctr" latinLnBrk="1" hangingPunct="0">
                        <a:spcBef>
                          <a:spcPts val="300"/>
                        </a:spcBef>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身体合併症</a:t>
                      </a:r>
                    </a:p>
                  </a:txBody>
                  <a:tcPr marL="34892" marR="34892"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785013297"/>
                  </a:ext>
                </a:extLst>
              </a:tr>
              <a:tr h="1256123">
                <a:tc>
                  <a:txBody>
                    <a:bodyPr/>
                    <a:lstStyle/>
                    <a:p>
                      <a:pPr algn="just" latinLnBrk="1" hangingPunct="0">
                        <a:spcBef>
                          <a:spcPts val="12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algn="just" latinLnBrk="1" hangingPunct="0">
                        <a:lnSpc>
                          <a:spcPts val="18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生活歴及び現病歴</a:t>
                      </a: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80340" marR="180340" algn="just" latinLnBrk="1" hangingPunct="0">
                        <a:lnSpc>
                          <a:spcPts val="18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精神科又は神経科受診歴等を含め記載すること。</a:t>
                      </a:r>
                    </a:p>
                  </a:txBody>
                  <a:tcPr marL="69785" marR="69785" marT="69785"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spcAft>
                          <a:spcPts val="60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陳述者氏名　　　　　　　　　　続柄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34892"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lnT w="12700" cap="flat" cmpd="sng" algn="ctr">
                      <a:solidFill>
                        <a:srgbClr val="000000"/>
                      </a:solidFill>
                      <a:prstDash val="solid"/>
                      <a:round/>
                      <a:headEnd type="none" w="med" len="med"/>
                      <a:tailEnd type="none" w="med" len="med"/>
                    </a:lnT>
                  </a:tcPr>
                </a:tc>
                <a:tc hMerge="1">
                  <a:txBody>
                    <a:bodyPr/>
                    <a:lstStyle/>
                    <a:p>
                      <a:endParaRPr kumimoji="1" lang="ja-JP" altLang="en-US"/>
                    </a:p>
                  </a:txBody>
                  <a:tcPr/>
                </a:tc>
                <a:extLst>
                  <a:ext uri="{0D108BD9-81ED-4DB2-BD59-A6C34878D82A}">
                    <a16:rowId xmlns:a16="http://schemas.microsoft.com/office/drawing/2014/main" val="3784458463"/>
                  </a:ext>
                </a:extLst>
              </a:tr>
              <a:tr h="478025">
                <a:tc>
                  <a:txBody>
                    <a:bodyPr/>
                    <a:lstStyle/>
                    <a:p>
                      <a:pPr algn="di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初回入院期間</a:t>
                      </a:r>
                    </a:p>
                    <a:p>
                      <a:pPr algn="dist" latinLnBrk="1" hangingPunct="0">
                        <a:lnSpc>
                          <a:spcPts val="20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前回入院期間</a:t>
                      </a: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dash"/>
                      <a:round/>
                      <a:headEnd type="none" w="med" len="med"/>
                      <a:tailEnd type="none" w="med" len="med"/>
                    </a:lnB>
                  </a:tcPr>
                </a:tc>
                <a:tc rowSpan="2" gridSpan="3">
                  <a:txBody>
                    <a:bodyPr/>
                    <a:lstStyle/>
                    <a:p>
                      <a:pPr indent="228600"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年　　月　　日　～　　　　年　　月　　日</a:t>
                      </a:r>
                    </a:p>
                    <a:p>
                      <a:pPr indent="228600" algn="just" latinLnBrk="1" hangingPunct="0">
                        <a:lnSpc>
                          <a:spcPts val="18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年　　月　　日　～　　　　年　　月　　日</a:t>
                      </a: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計　　　　　　回</a:t>
                      </a:r>
                    </a:p>
                  </a:txBody>
                  <a:tcPr marL="48081" marR="48081"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rowSpan="2" hMerge="1">
                  <a:txBody>
                    <a:bodyPr/>
                    <a:lstStyle/>
                    <a:p>
                      <a:endParaRPr kumimoji="1" lang="ja-JP" altLang="en-US"/>
                    </a:p>
                  </a:txBody>
                  <a:tcPr/>
                </a:tc>
                <a:extLst>
                  <a:ext uri="{0D108BD9-81ED-4DB2-BD59-A6C34878D82A}">
                    <a16:rowId xmlns:a16="http://schemas.microsoft.com/office/drawing/2014/main" val="3585308625"/>
                  </a:ext>
                </a:extLst>
              </a:tr>
              <a:tr h="478025">
                <a:tc>
                  <a:txBody>
                    <a:bodyPr/>
                    <a:lstStyle/>
                    <a:p>
                      <a:pPr algn="dist" latinLnBrk="1" hangingPunct="0">
                        <a:lnSpc>
                          <a:spcPts val="1800"/>
                        </a:lnSpc>
                      </a:pPr>
                      <a:r>
                        <a:rPr lang="ja-JP" sz="900" kern="100" spc="2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初回から前</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回までの</a:t>
                      </a:r>
                    </a:p>
                    <a:p>
                      <a:pPr algn="dist" latinLnBrk="1" hangingPunct="0">
                        <a:lnSpc>
                          <a:spcPts val="1800"/>
                        </a:lnSpc>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入院回数</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dash"/>
                      <a:round/>
                      <a:headEnd type="none" w="med" len="med"/>
                      <a:tailEnd type="none" w="med" len="med"/>
                    </a:lnT>
                    <a:lnB w="6350" cap="flat" cmpd="sng" algn="ctr">
                      <a:solidFill>
                        <a:schemeClr val="tx1"/>
                      </a:solidFill>
                      <a:prstDash val="solid"/>
                      <a:round/>
                      <a:headEnd type="none" w="med" len="med"/>
                      <a:tailEnd type="none" w="med" len="med"/>
                    </a:lnB>
                  </a:tcPr>
                </a:tc>
                <a:tc gridSpan="3" vMerge="1">
                  <a:txBody>
                    <a:bodyPr/>
                    <a:lstStyle/>
                    <a:p>
                      <a:endParaRPr kumimoji="1" lang="ja-JP" altLang="en-US"/>
                    </a:p>
                  </a:txBody>
                  <a:tcPr/>
                </a:tc>
                <a:tc hMerge="1" vMerge="1">
                  <a:txBody>
                    <a:bodyPr/>
                    <a:lstStyle/>
                    <a:p>
                      <a:endParaRPr kumimoji="1" lang="ja-JP" altLang="en-US"/>
                    </a:p>
                  </a:txBody>
                  <a:tcPr/>
                </a:tc>
                <a:tc hMerge="1" vMerge="1">
                  <a:txBody>
                    <a:bodyPr/>
                    <a:lstStyle/>
                    <a:p>
                      <a:endParaRPr kumimoji="1" lang="ja-JP" altLang="en-US"/>
                    </a:p>
                  </a:txBody>
                  <a:tcPr/>
                </a:tc>
                <a:extLst>
                  <a:ext uri="{0D108BD9-81ED-4DB2-BD59-A6C34878D82A}">
                    <a16:rowId xmlns:a16="http://schemas.microsoft.com/office/drawing/2014/main" val="1198927806"/>
                  </a:ext>
                </a:extLst>
              </a:tr>
              <a:tr h="650339">
                <a:tc>
                  <a:txBody>
                    <a:bodyPr/>
                    <a:lstStyle/>
                    <a:p>
                      <a:pPr algn="dist" latinLnBrk="1" hangingPunct="0"/>
                      <a:r>
                        <a:rPr lang="ja-JP" sz="900" kern="0" spc="9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過去６か月間の病状又</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dist" latinLnBrk="1" hangingPunct="0"/>
                      <a:r>
                        <a:rPr lang="ja-JP" sz="900" kern="0" spc="75"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は状態像の変化の概要</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spcBef>
                          <a:spcPts val="3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悪化傾向　Ⅱ　動揺傾向　Ⅲ　不変　Ⅳ　改善傾向</a:t>
                      </a:r>
                    </a:p>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特記事項</a:t>
                      </a:r>
                    </a:p>
                  </a:txBody>
                  <a:tcPr marL="48081" marR="48081"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3673474111"/>
                  </a:ext>
                </a:extLst>
              </a:tr>
              <a:tr h="462931">
                <a:tc>
                  <a:txBody>
                    <a:bodyPr/>
                    <a:lstStyle/>
                    <a:p>
                      <a:pPr algn="dist" latinLnBrk="1" hangingPunct="0">
                        <a:lnSpc>
                          <a:spcPts val="1800"/>
                        </a:lnSpc>
                      </a:pPr>
                      <a:r>
                        <a:rPr lang="ja-JP" sz="900" kern="100" spc="2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過去</a:t>
                      </a:r>
                      <a:r>
                        <a:rPr lang="en-US" sz="900" kern="100" spc="2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spc="2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か月間</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の</a:t>
                      </a:r>
                    </a:p>
                    <a:p>
                      <a:pPr algn="dist" latinLnBrk="1" hangingPunct="0">
                        <a:lnSpc>
                          <a:spcPts val="1800"/>
                        </a:lnSpc>
                      </a:pPr>
                      <a:r>
                        <a:rPr 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外泊の実</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績</a:t>
                      </a:r>
                    </a:p>
                  </a:txBody>
                  <a:tcPr marL="48081" marR="48081"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spcBef>
                          <a:spcPts val="3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　　Ⅱ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　　Ⅲ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回以上　　Ⅳ　なし</a:t>
                      </a: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734036425"/>
                  </a:ext>
                </a:extLst>
              </a:tr>
              <a:tr h="628062">
                <a:tc>
                  <a:txBody>
                    <a:bodyPr/>
                    <a:lstStyle/>
                    <a:p>
                      <a:pPr algn="dist" latinLnBrk="1" hangingPunct="0">
                        <a:lnSpc>
                          <a:spcPts val="1400"/>
                        </a:lnSpc>
                        <a:spcBef>
                          <a:spcPts val="600"/>
                        </a:spcBef>
                      </a:pPr>
                      <a:r>
                        <a:rPr 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現在の外</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出</a:t>
                      </a:r>
                    </a:p>
                    <a:p>
                      <a:pPr algn="dist" latinLnBrk="1" hangingPunct="0">
                        <a:lnSpc>
                          <a:spcPts val="1400"/>
                        </a:lnSpc>
                        <a:spcBef>
                          <a:spcPts val="600"/>
                        </a:spcBef>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許可の状況</a:t>
                      </a: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外出禁止</a:t>
                      </a:r>
                    </a:p>
                    <a:p>
                      <a:pPr marL="2372360" indent="-2372360" algn="just" latinLnBrk="1" hangingPunct="0">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Ⅱ　院内外出許可</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単独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他の患者同伴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看護者、家族等同伴</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2371725" indent="-2371725" algn="just" latinLnBrk="1" hangingPunct="0">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Ⅲ　院外外出許可</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単独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他の患者同伴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看護者、家族等同伴</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8081" marR="48081"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12700" cap="flat" cmpd="sng" algn="ctr">
                      <a:solidFill>
                        <a:srgbClr val="000000"/>
                      </a:solidFill>
                      <a:prstDash val="solid"/>
                      <a:round/>
                      <a:headEnd type="none" w="med" len="med"/>
                      <a:tailEnd type="none" w="med" len="med"/>
                    </a:lnL>
                  </a:tcPr>
                </a:tc>
                <a:tc hMerge="1">
                  <a:txBody>
                    <a:bodyPr/>
                    <a:lstStyle/>
                    <a:p>
                      <a:endParaRPr kumimoji="1" lang="ja-JP" altLang="en-US"/>
                    </a:p>
                  </a:txBody>
                  <a:tcPr/>
                </a:tc>
                <a:extLst>
                  <a:ext uri="{0D108BD9-81ED-4DB2-BD59-A6C34878D82A}">
                    <a16:rowId xmlns:a16="http://schemas.microsoft.com/office/drawing/2014/main" val="1146233930"/>
                  </a:ext>
                </a:extLst>
              </a:tr>
            </a:tbl>
          </a:graphicData>
        </a:graphic>
      </p:graphicFrame>
      <p:sp>
        <p:nvSpPr>
          <p:cNvPr id="66" name="正方形/長方形 65">
            <a:extLst>
              <a:ext uri="{FF2B5EF4-FFF2-40B4-BE49-F238E27FC236}">
                <a16:creationId xmlns:a16="http://schemas.microsoft.com/office/drawing/2014/main" id="{477AF566-1C6D-44F7-A7F9-ED304ADAC3AF}"/>
              </a:ext>
            </a:extLst>
          </p:cNvPr>
          <p:cNvSpPr/>
          <p:nvPr/>
        </p:nvSpPr>
        <p:spPr>
          <a:xfrm>
            <a:off x="772355" y="587831"/>
            <a:ext cx="10816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新規入院・継続入院</a:t>
            </a:r>
          </a:p>
        </p:txBody>
      </p:sp>
      <p:sp>
        <p:nvSpPr>
          <p:cNvPr id="67" name="正方形/長方形 66">
            <a:extLst>
              <a:ext uri="{FF2B5EF4-FFF2-40B4-BE49-F238E27FC236}">
                <a16:creationId xmlns:a16="http://schemas.microsoft.com/office/drawing/2014/main" id="{46E037A3-43F7-4BE2-BD44-55DFEA5E8041}"/>
              </a:ext>
            </a:extLst>
          </p:cNvPr>
          <p:cNvSpPr/>
          <p:nvPr/>
        </p:nvSpPr>
        <p:spPr>
          <a:xfrm>
            <a:off x="569325" y="787003"/>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地区</a:t>
            </a:r>
          </a:p>
        </p:txBody>
      </p:sp>
      <p:sp>
        <p:nvSpPr>
          <p:cNvPr id="68" name="正方形/長方形 67">
            <a:extLst>
              <a:ext uri="{FF2B5EF4-FFF2-40B4-BE49-F238E27FC236}">
                <a16:creationId xmlns:a16="http://schemas.microsoft.com/office/drawing/2014/main" id="{42B41645-73DA-42BE-BB00-36E2BB72647E}"/>
              </a:ext>
            </a:extLst>
          </p:cNvPr>
          <p:cNvSpPr/>
          <p:nvPr/>
        </p:nvSpPr>
        <p:spPr>
          <a:xfrm>
            <a:off x="1313186" y="78700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単給・併給</a:t>
            </a:r>
          </a:p>
        </p:txBody>
      </p:sp>
      <p:sp>
        <p:nvSpPr>
          <p:cNvPr id="69" name="正方形/長方形 68">
            <a:extLst>
              <a:ext uri="{FF2B5EF4-FFF2-40B4-BE49-F238E27FC236}">
                <a16:creationId xmlns:a16="http://schemas.microsoft.com/office/drawing/2014/main" id="{C3A435F7-91D4-4A7D-999C-882BB9947932}"/>
              </a:ext>
            </a:extLst>
          </p:cNvPr>
          <p:cNvSpPr/>
          <p:nvPr/>
        </p:nvSpPr>
        <p:spPr>
          <a:xfrm>
            <a:off x="2322107" y="787003"/>
            <a:ext cx="558277"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生年月日</a:t>
            </a:r>
          </a:p>
        </p:txBody>
      </p:sp>
      <p:sp>
        <p:nvSpPr>
          <p:cNvPr id="70" name="正方形/長方形 69">
            <a:extLst>
              <a:ext uri="{FF2B5EF4-FFF2-40B4-BE49-F238E27FC236}">
                <a16:creationId xmlns:a16="http://schemas.microsoft.com/office/drawing/2014/main" id="{114A9CFD-04EB-44FE-AF7E-7403B9C09BF2}"/>
              </a:ext>
            </a:extLst>
          </p:cNvPr>
          <p:cNvSpPr/>
          <p:nvPr/>
        </p:nvSpPr>
        <p:spPr>
          <a:xfrm>
            <a:off x="3399094" y="1521150"/>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72" dirty="0">
                <a:solidFill>
                  <a:schemeClr val="tx1"/>
                </a:solidFill>
                <a:latin typeface="ＭＳ Ｐゴシック" panose="020B0600070205080204" pitchFamily="50" charset="-128"/>
                <a:ea typeface="ＭＳ Ｐゴシック" panose="020B0600070205080204" pitchFamily="50" charset="-128"/>
              </a:rPr>
              <a:t>性別</a:t>
            </a:r>
          </a:p>
        </p:txBody>
      </p:sp>
      <p:sp>
        <p:nvSpPr>
          <p:cNvPr id="71" name="正方形/長方形 70">
            <a:extLst>
              <a:ext uri="{FF2B5EF4-FFF2-40B4-BE49-F238E27FC236}">
                <a16:creationId xmlns:a16="http://schemas.microsoft.com/office/drawing/2014/main" id="{09B069B6-E0DF-4671-896C-3162FCA5F37D}"/>
              </a:ext>
            </a:extLst>
          </p:cNvPr>
          <p:cNvSpPr/>
          <p:nvPr/>
        </p:nvSpPr>
        <p:spPr>
          <a:xfrm>
            <a:off x="4186955" y="1703983"/>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発行年月日</a:t>
            </a:r>
          </a:p>
        </p:txBody>
      </p:sp>
      <p:sp>
        <p:nvSpPr>
          <p:cNvPr id="72" name="正方形/長方形 71">
            <a:extLst>
              <a:ext uri="{FF2B5EF4-FFF2-40B4-BE49-F238E27FC236}">
                <a16:creationId xmlns:a16="http://schemas.microsoft.com/office/drawing/2014/main" id="{0D436A98-F38C-4078-BE5A-F3C1F07D6CCE}"/>
              </a:ext>
            </a:extLst>
          </p:cNvPr>
          <p:cNvSpPr/>
          <p:nvPr/>
        </p:nvSpPr>
        <p:spPr>
          <a:xfrm>
            <a:off x="570416" y="1883479"/>
            <a:ext cx="802523"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医療機関コード</a:t>
            </a:r>
          </a:p>
        </p:txBody>
      </p:sp>
      <p:sp>
        <p:nvSpPr>
          <p:cNvPr id="73" name="正方形/長方形 72">
            <a:extLst>
              <a:ext uri="{FF2B5EF4-FFF2-40B4-BE49-F238E27FC236}">
                <a16:creationId xmlns:a16="http://schemas.microsoft.com/office/drawing/2014/main" id="{B03852ED-40DA-4956-9682-095E604AFC2A}"/>
              </a:ext>
            </a:extLst>
          </p:cNvPr>
          <p:cNvSpPr/>
          <p:nvPr/>
        </p:nvSpPr>
        <p:spPr>
          <a:xfrm>
            <a:off x="570416" y="2069911"/>
            <a:ext cx="66295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医療機関名</a:t>
            </a:r>
          </a:p>
        </p:txBody>
      </p:sp>
      <p:sp>
        <p:nvSpPr>
          <p:cNvPr id="74" name="正方形/長方形 73">
            <a:extLst>
              <a:ext uri="{FF2B5EF4-FFF2-40B4-BE49-F238E27FC236}">
                <a16:creationId xmlns:a16="http://schemas.microsoft.com/office/drawing/2014/main" id="{E6BF4074-360A-4714-B3F8-E69B70168BB5}"/>
              </a:ext>
            </a:extLst>
          </p:cNvPr>
          <p:cNvSpPr/>
          <p:nvPr/>
        </p:nvSpPr>
        <p:spPr>
          <a:xfrm>
            <a:off x="1688034" y="2069911"/>
            <a:ext cx="373566"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敬称</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1</a:t>
            </a:r>
            <a:endParaRPr kumimoji="1" lang="ja-JP" altLang="en-US" sz="872" dirty="0">
              <a:solidFill>
                <a:schemeClr val="tx1"/>
              </a:solidFill>
              <a:latin typeface="ＭＳ Ｐゴシック" panose="020B0600070205080204" pitchFamily="50" charset="-128"/>
              <a:ea typeface="ＭＳ Ｐゴシック" panose="020B0600070205080204" pitchFamily="50" charset="-128"/>
            </a:endParaRPr>
          </a:p>
        </p:txBody>
      </p:sp>
      <p:sp>
        <p:nvSpPr>
          <p:cNvPr id="75" name="正方形/長方形 74">
            <a:extLst>
              <a:ext uri="{FF2B5EF4-FFF2-40B4-BE49-F238E27FC236}">
                <a16:creationId xmlns:a16="http://schemas.microsoft.com/office/drawing/2014/main" id="{8828E59C-07E0-407F-9DF0-27FE608B4189}"/>
              </a:ext>
            </a:extLst>
          </p:cNvPr>
          <p:cNvSpPr/>
          <p:nvPr/>
        </p:nvSpPr>
        <p:spPr>
          <a:xfrm>
            <a:off x="3760622" y="2069911"/>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自治体名称</a:t>
            </a:r>
          </a:p>
        </p:txBody>
      </p:sp>
      <p:sp>
        <p:nvSpPr>
          <p:cNvPr id="76" name="正方形/長方形 75">
            <a:extLst>
              <a:ext uri="{FF2B5EF4-FFF2-40B4-BE49-F238E27FC236}">
                <a16:creationId xmlns:a16="http://schemas.microsoft.com/office/drawing/2014/main" id="{85D36D42-0FB0-4C10-9E2C-03C135AFBFD9}"/>
              </a:ext>
            </a:extLst>
          </p:cNvPr>
          <p:cNvSpPr/>
          <p:nvPr/>
        </p:nvSpPr>
        <p:spPr>
          <a:xfrm>
            <a:off x="4483540" y="2069911"/>
            <a:ext cx="418708"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役職名</a:t>
            </a:r>
          </a:p>
        </p:txBody>
      </p:sp>
      <p:sp>
        <p:nvSpPr>
          <p:cNvPr id="78" name="正方形/長方形 77">
            <a:extLst>
              <a:ext uri="{FF2B5EF4-FFF2-40B4-BE49-F238E27FC236}">
                <a16:creationId xmlns:a16="http://schemas.microsoft.com/office/drawing/2014/main" id="{6FA88EC6-BE4E-4862-BD98-3B4F41F0E919}"/>
              </a:ext>
            </a:extLst>
          </p:cNvPr>
          <p:cNvSpPr/>
          <p:nvPr/>
        </p:nvSpPr>
        <p:spPr>
          <a:xfrm>
            <a:off x="4483540" y="2242458"/>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氏名</a:t>
            </a:r>
          </a:p>
        </p:txBody>
      </p:sp>
      <p:sp>
        <p:nvSpPr>
          <p:cNvPr id="79" name="AutoShape 11">
            <a:extLst>
              <a:ext uri="{FF2B5EF4-FFF2-40B4-BE49-F238E27FC236}">
                <a16:creationId xmlns:a16="http://schemas.microsoft.com/office/drawing/2014/main" id="{56D24797-10C9-494B-933E-5FE1829409A3}"/>
              </a:ext>
            </a:extLst>
          </p:cNvPr>
          <p:cNvSpPr>
            <a:spLocks noChangeArrowheads="1"/>
          </p:cNvSpPr>
          <p:nvPr/>
        </p:nvSpPr>
        <p:spPr bwMode="auto">
          <a:xfrm>
            <a:off x="681827" y="4529448"/>
            <a:ext cx="1379773" cy="585919"/>
          </a:xfrm>
          <a:prstGeom prst="bracketPair">
            <a:avLst>
              <a:gd name="adj" fmla="val 4514"/>
            </a:avLst>
          </a:prstGeom>
          <a:noFill/>
          <a:ln w="6350">
            <a:solidFill>
              <a:srgbClr val="000000"/>
            </a:solidFill>
            <a:round/>
            <a:headEnd/>
            <a:tailEnd/>
          </a:ln>
        </p:spPr>
        <p:txBody>
          <a:bodyPr rot="0" vert="horz" wrap="square" lIns="88626" tIns="44313" rIns="88626" bIns="44313" anchor="t" anchorCtr="0" upright="1">
            <a:noAutofit/>
          </a:bodyPr>
          <a:lstStyle/>
          <a:p>
            <a:endParaRPr lang="ja-JP" altLang="en-US" sz="1745"/>
          </a:p>
        </p:txBody>
      </p:sp>
      <p:sp>
        <p:nvSpPr>
          <p:cNvPr id="80" name="AutoShape 11">
            <a:extLst>
              <a:ext uri="{FF2B5EF4-FFF2-40B4-BE49-F238E27FC236}">
                <a16:creationId xmlns:a16="http://schemas.microsoft.com/office/drawing/2014/main" id="{D6571278-0607-4569-87B1-8ACCC365B054}"/>
              </a:ext>
            </a:extLst>
          </p:cNvPr>
          <p:cNvSpPr>
            <a:spLocks noChangeArrowheads="1"/>
          </p:cNvSpPr>
          <p:nvPr/>
        </p:nvSpPr>
        <p:spPr bwMode="auto">
          <a:xfrm>
            <a:off x="2250608" y="6358225"/>
            <a:ext cx="2925034" cy="416939"/>
          </a:xfrm>
          <a:prstGeom prst="bracketPair">
            <a:avLst>
              <a:gd name="adj" fmla="val 4514"/>
            </a:avLst>
          </a:prstGeom>
          <a:noFill/>
          <a:ln w="6350">
            <a:solidFill>
              <a:srgbClr val="000000"/>
            </a:solidFill>
            <a:round/>
            <a:headEnd/>
            <a:tailEnd/>
          </a:ln>
        </p:spPr>
        <p:txBody>
          <a:bodyPr rot="0" vert="horz" wrap="square" lIns="88626" tIns="44313" rIns="88626" bIns="44313" anchor="t" anchorCtr="0" upright="1">
            <a:noAutofit/>
          </a:bodyPr>
          <a:lstStyle/>
          <a:p>
            <a:endParaRPr lang="ja-JP" altLang="en-US" sz="1745"/>
          </a:p>
        </p:txBody>
      </p:sp>
      <p:sp>
        <p:nvSpPr>
          <p:cNvPr id="26" name="正方形/長方形 25">
            <a:extLst>
              <a:ext uri="{FF2B5EF4-FFF2-40B4-BE49-F238E27FC236}">
                <a16:creationId xmlns:a16="http://schemas.microsoft.com/office/drawing/2014/main" id="{56D4BEB3-5005-458A-B94C-CD97030305F4}"/>
              </a:ext>
            </a:extLst>
          </p:cNvPr>
          <p:cNvSpPr/>
          <p:nvPr/>
        </p:nvSpPr>
        <p:spPr>
          <a:xfrm>
            <a:off x="10483130" y="9148983"/>
            <a:ext cx="1567272" cy="173868"/>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wrap="none" lIns="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en-US" altLang="ja-JP" sz="800" strike="sngStrike" dirty="0">
                <a:solidFill>
                  <a:srgbClr val="FF0000"/>
                </a:solidFill>
                <a:latin typeface="ＭＳ Ｐゴシック" panose="020B0600070205080204" pitchFamily="50" charset="-128"/>
                <a:ea typeface="ＭＳ Ｐゴシック" panose="020B0600070205080204" pitchFamily="50" charset="-128"/>
              </a:rPr>
              <a:t>QR</a:t>
            </a:r>
            <a:r>
              <a:rPr kumimoji="1" lang="ja-JP" altLang="en-US" sz="800" strike="sngStrike" dirty="0">
                <a:solidFill>
                  <a:srgbClr val="FF0000"/>
                </a:solidFill>
                <a:latin typeface="ＭＳ Ｐゴシック" panose="020B0600070205080204" pitchFamily="50" charset="-128"/>
                <a:ea typeface="ＭＳ Ｐゴシック" panose="020B0600070205080204" pitchFamily="50" charset="-128"/>
              </a:rPr>
              <a:t>コード</a:t>
            </a:r>
            <a:r>
              <a:rPr kumimoji="1" lang="ja-JP" altLang="en-US" sz="800" dirty="0">
                <a:solidFill>
                  <a:srgbClr val="FF0000"/>
                </a:solidFill>
                <a:latin typeface="ＭＳ Ｐゴシック" panose="020B0600070205080204" pitchFamily="50" charset="-128"/>
                <a:ea typeface="ＭＳ Ｐゴシック" panose="020B0600070205080204" pitchFamily="50" charset="-128"/>
              </a:rPr>
              <a:t>二次元コード</a:t>
            </a:r>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・バーコード</a:t>
            </a:r>
            <a:endParaRPr kumimoji="1" lang="en-US" altLang="ja-JP" sz="872" dirty="0">
              <a:solidFill>
                <a:schemeClr val="accent1"/>
              </a:solidFill>
              <a:latin typeface="ＭＳ Ｐゴシック" panose="020B0600070205080204" pitchFamily="50" charset="-128"/>
              <a:ea typeface="ＭＳ Ｐゴシック" panose="020B0600070205080204" pitchFamily="50" charset="-128"/>
            </a:endParaRPr>
          </a:p>
        </p:txBody>
      </p:sp>
      <p:graphicFrame>
        <p:nvGraphicFramePr>
          <p:cNvPr id="27" name="表 26">
            <a:extLst>
              <a:ext uri="{FF2B5EF4-FFF2-40B4-BE49-F238E27FC236}">
                <a16:creationId xmlns:a16="http://schemas.microsoft.com/office/drawing/2014/main" id="{6C837449-FDC8-45A7-9E93-384F705FDB6E}"/>
              </a:ext>
            </a:extLst>
          </p:cNvPr>
          <p:cNvGraphicFramePr>
            <a:graphicFrameLocks noGrp="1"/>
          </p:cNvGraphicFramePr>
          <p:nvPr>
            <p:extLst>
              <p:ext uri="{D42A27DB-BD31-4B8C-83A1-F6EECF244321}">
                <p14:modId xmlns:p14="http://schemas.microsoft.com/office/powerpoint/2010/main" val="4108048837"/>
              </p:ext>
            </p:extLst>
          </p:nvPr>
        </p:nvGraphicFramePr>
        <p:xfrm>
          <a:off x="6495657" y="514602"/>
          <a:ext cx="5586326" cy="7055894"/>
        </p:xfrm>
        <a:graphic>
          <a:graphicData uri="http://schemas.openxmlformats.org/drawingml/2006/table">
            <a:tbl>
              <a:tblPr/>
              <a:tblGrid>
                <a:gridCol w="1528168">
                  <a:extLst>
                    <a:ext uri="{9D8B030D-6E8A-4147-A177-3AD203B41FA5}">
                      <a16:colId xmlns:a16="http://schemas.microsoft.com/office/drawing/2014/main" val="2442579947"/>
                    </a:ext>
                  </a:extLst>
                </a:gridCol>
                <a:gridCol w="326519">
                  <a:extLst>
                    <a:ext uri="{9D8B030D-6E8A-4147-A177-3AD203B41FA5}">
                      <a16:colId xmlns:a16="http://schemas.microsoft.com/office/drawing/2014/main" val="2831840436"/>
                    </a:ext>
                  </a:extLst>
                </a:gridCol>
                <a:gridCol w="1484347">
                  <a:extLst>
                    <a:ext uri="{9D8B030D-6E8A-4147-A177-3AD203B41FA5}">
                      <a16:colId xmlns:a16="http://schemas.microsoft.com/office/drawing/2014/main" val="3658187643"/>
                    </a:ext>
                  </a:extLst>
                </a:gridCol>
                <a:gridCol w="2247292">
                  <a:extLst>
                    <a:ext uri="{9D8B030D-6E8A-4147-A177-3AD203B41FA5}">
                      <a16:colId xmlns:a16="http://schemas.microsoft.com/office/drawing/2014/main" val="3908748261"/>
                    </a:ext>
                  </a:extLst>
                </a:gridCol>
              </a:tblGrid>
              <a:tr h="3134602">
                <a:tc>
                  <a:txBody>
                    <a:bodyPr/>
                    <a:lstStyle/>
                    <a:p>
                      <a:pPr algn="ctr" latinLnBrk="1" hangingPunct="0">
                        <a:lnSpc>
                          <a:spcPts val="20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現在の病状又は状態像</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Ⅳ　精神運動興奮状態</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滅裂思考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硬い表情・姿勢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興奮状態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Ⅴ　昏迷状態</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無言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無動・無反応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拒絶・拒食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Ⅵ　意識障害</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意識混濁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夜間</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せん妄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もうろう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Ⅶ　知能障害</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精神遅滞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軽度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中等度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重度</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認知症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全体的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まだら</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島状</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仮性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Ⅷ　人格の病的状態</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人格障害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妄想性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衝動性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演技性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回避性</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0" indent="714375"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残遺性人格変化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欠陥状態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無関心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無為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Ⅸ　その他</a:t>
                      </a:r>
                    </a:p>
                    <a:p>
                      <a:pPr marL="85725" indent="0" algn="just" latinLnBrk="1" hangingPunct="0">
                        <a:lnSpc>
                          <a:spcPts val="1000"/>
                        </a:lnSpc>
                        <a:spcAft>
                          <a:spcPts val="0"/>
                        </a:spcAft>
                        <a:tabLst>
                          <a:tab pos="990600" algn="l"/>
                        </a:tabLs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性心理的障害</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フェティシズム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サド・マゾヒズム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小児愛</a:t>
                      </a:r>
                    </a:p>
                    <a:p>
                      <a:pPr marL="0" indent="99060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B</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薬物依存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覚醒剤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有機溶剤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睡眠薬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C</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アルコール症</a:t>
                      </a:r>
                    </a:p>
                    <a:p>
                      <a:pPr marL="85725" indent="0" algn="just" latinLnBrk="1" hangingPunct="0">
                        <a:lnSpc>
                          <a:spcPts val="1000"/>
                        </a:lnSpc>
                        <a:spcAft>
                          <a:spcPts val="0"/>
                        </a:spcAft>
                        <a:tabLst>
                          <a:tab pos="542925" algn="l"/>
                        </a:tabLs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D</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marL="5429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42198" marR="42198"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111438542"/>
                  </a:ext>
                </a:extLst>
              </a:tr>
              <a:tr h="867423">
                <a:tc>
                  <a:txBody>
                    <a:bodyPr/>
                    <a:lstStyle/>
                    <a:p>
                      <a:pPr algn="ctr" latinLnBrk="1" hangingPunct="0">
                        <a:lnSpc>
                          <a:spcPts val="1800"/>
                        </a:lnSpc>
                        <a:spcBef>
                          <a:spcPts val="600"/>
                        </a:spcBef>
                        <a:spcAft>
                          <a:spcPts val="0"/>
                        </a:spcAft>
                      </a:pP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入院外医療が</a:t>
                      </a:r>
                    </a:p>
                    <a:p>
                      <a:pPr algn="ctr" latinLnBrk="1" hangingPunct="0">
                        <a:lnSpc>
                          <a:spcPts val="1800"/>
                        </a:lnSpc>
                        <a:spcBef>
                          <a:spcPts val="600"/>
                        </a:spcBef>
                        <a:spcAft>
                          <a:spcPts val="0"/>
                        </a:spcAft>
                      </a:pP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困難な理由</a:t>
                      </a:r>
                    </a:p>
                  </a:txBody>
                  <a:tcPr marL="42198" marR="42198" marT="0"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just" latinLnBrk="1" hangingPunct="0">
                        <a:tabLst>
                          <a:tab pos="1076325"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医療上の問題</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問題行動</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病状不安定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身体的合併症管理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服薬管理</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tabLst>
                          <a:tab pos="1076325" algn="l"/>
                        </a:tabLs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Ⅱ　その他の問題</a:t>
                      </a:r>
                      <a:r>
                        <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家族の受入が困難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日常生活に指導を要する</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住居確保が困難</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076325" indent="0"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kumimoji="1" lang="ja-JP" altLang="en-US" dirty="0"/>
                    </a:p>
                  </a:txBody>
                  <a:tcPr marL="42198" marR="42198"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948756268"/>
                  </a:ext>
                </a:extLst>
              </a:tr>
              <a:tr h="208391">
                <a:tc gridSpan="2">
                  <a:txBody>
                    <a:bodyPr/>
                    <a:lstStyle/>
                    <a:p>
                      <a:pPr algn="ctr" latinLnBrk="1" hangingPunct="0"/>
                      <a:r>
                        <a:rPr lang="ja-JP" sz="900" kern="100" spc="450">
                          <a:effectLst/>
                          <a:latin typeface="ＭＳ Ｐゴシック" panose="020B0600070205080204" pitchFamily="50" charset="-128"/>
                          <a:ea typeface="ＭＳ Ｐゴシック" panose="020B0600070205080204" pitchFamily="50" charset="-128"/>
                          <a:cs typeface="Times New Roman" panose="02020603050405020304" pitchFamily="18" charset="0"/>
                        </a:rPr>
                        <a:t>医学的総合判</a:t>
                      </a:r>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定</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gridSpan="2">
                  <a:txBody>
                    <a:bodyPr/>
                    <a:lstStyle/>
                    <a:p>
                      <a:pPr algn="ctr" latinLnBrk="1" hangingPunct="0"/>
                      <a:r>
                        <a:rPr lang="ja-JP" sz="900" kern="100" spc="9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概算医療</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費</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878741664"/>
                  </a:ext>
                </a:extLst>
              </a:tr>
              <a:tr h="209354">
                <a:tc rowSpan="2" gridSpan="2">
                  <a:txBody>
                    <a:bodyPr/>
                    <a:lstStyle/>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spc="18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判</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定　　　　　 </a:t>
                      </a:r>
                      <a:r>
                        <a:rPr lang="ja-JP" alt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見込期間</a:t>
                      </a: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要入院医療……………</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要入院外医療…………</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医療不要</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rowSpan="2" hMerge="1">
                  <a:txBody>
                    <a:bodyPr/>
                    <a:lstStyle/>
                    <a:p>
                      <a:endParaRPr kumimoji="1" lang="ja-JP" altLang="en-US"/>
                    </a:p>
                  </a:txBody>
                  <a:tcPr>
                    <a:lnL w="6350" cap="flat" cmpd="sng" algn="ctr">
                      <a:solidFill>
                        <a:schemeClr val="tx1"/>
                      </a:solidFill>
                      <a:prstDash val="solid"/>
                      <a:round/>
                      <a:headEnd type="none" w="med" len="med"/>
                      <a:tailEnd type="none" w="med" len="med"/>
                    </a:lnL>
                  </a:tcPr>
                </a:tc>
                <a:tc>
                  <a:txBody>
                    <a:bodyPr/>
                    <a:lstStyle/>
                    <a:p>
                      <a:pPr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今回診療日以降</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カ月間</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marL="70485" indent="-70485" algn="just" latinLnBrk="1" hangingPunct="0"/>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第</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カ月目以降</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カ月目まで</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60885192"/>
                  </a:ext>
                </a:extLst>
              </a:tr>
              <a:tr h="322405">
                <a:tc gridSpan="2" vMerge="1">
                  <a:txBody>
                    <a:bodyPr/>
                    <a:lstStyle/>
                    <a:p>
                      <a:endParaRPr kumimoji="1" lang="ja-JP" altLang="en-US"/>
                    </a:p>
                  </a:txBody>
                  <a:tcPr/>
                </a:tc>
                <a:tc hMerge="1" vMerge="1">
                  <a:txBody>
                    <a:bodyPr/>
                    <a:lstStyle/>
                    <a:p>
                      <a:endParaRPr kumimoji="1" lang="ja-JP" altLang="en-US"/>
                    </a:p>
                  </a:txBody>
                  <a:tcPr/>
                </a:tc>
                <a:tc>
                  <a:txBody>
                    <a:bodyPr/>
                    <a:lstStyle/>
                    <a:p>
                      <a:pPr algn="r" latinLnBrk="1" hangingPunct="0"/>
                      <a:r>
                        <a:rPr lang="ja-JP" sz="900" kern="10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円</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41620113"/>
                  </a:ext>
                </a:extLst>
              </a:tr>
              <a:tr h="832957">
                <a:tc gridSpan="4">
                  <a:txBody>
                    <a:bodyPr/>
                    <a:lstStyle/>
                    <a:p>
                      <a:pPr algn="just" latinLnBrk="1" hangingPunct="0">
                        <a:spcAft>
                          <a:spcPts val="2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上記のとおり診療を</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要する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要しない</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ものと認めます。</a:t>
                      </a:r>
                    </a:p>
                    <a:p>
                      <a:pPr marL="1287780" algn="just" latinLnBrk="1" hangingPunct="0">
                        <a:spcAft>
                          <a:spcPts val="2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287780" algn="just" latinLnBrk="1" hangingPunct="0">
                        <a:spcAft>
                          <a:spcPts val="200"/>
                        </a:spcAft>
                      </a:pP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1287780" algn="just" latinLnBrk="1" hangingPunct="0">
                        <a:spcAft>
                          <a:spcPts val="20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指定医療機関の所在地及び名称</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857625" indent="0" algn="just" latinLnBrk="1" hangingPunct="0">
                        <a:spcAft>
                          <a:spcPts val="200"/>
                        </a:spcAft>
                      </a:pPr>
                      <a:r>
                        <a:rPr lang="ja-JP" altLang="en-US"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endParaRPr lang="en-US" alt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3857625" indent="-2516188" algn="just" latinLnBrk="1" hangingPunct="0">
                        <a:spcAft>
                          <a:spcPts val="200"/>
                        </a:spcAft>
                      </a:pPr>
                      <a:r>
                        <a:rPr lang="ja-JP" sz="900" kern="100" spc="45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院</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所</a:t>
                      </a:r>
                      <a:r>
                        <a:rPr lang="en-US" sz="900" kern="100" spc="8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長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担当医師</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2198" marR="42198" marT="34892" marB="34892">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996247581"/>
                  </a:ext>
                </a:extLst>
              </a:tr>
              <a:tr h="833065">
                <a:tc>
                  <a:txBody>
                    <a:bodyPr/>
                    <a:lstStyle/>
                    <a:p>
                      <a:pPr algn="ctr"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※福祉事務所嘱託医の意見</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gridSpan="3">
                  <a:txBody>
                    <a:bodyPr/>
                    <a:lstStyle/>
                    <a:p>
                      <a:pPr algn="l" latinLnBrk="1" hangingPunct="0"/>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承認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不承認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本庁協議</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期間</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月</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1</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詳細意見</a:t>
                      </a:r>
                      <a:r>
                        <a:rPr lang="en-US" sz="900" kern="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2198" marR="42198" marT="34892" marB="0">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2691773757"/>
                  </a:ext>
                </a:extLst>
              </a:tr>
              <a:tr h="209354">
                <a:tc gridSpan="4">
                  <a:txBody>
                    <a:bodyPr/>
                    <a:lstStyle/>
                    <a:p>
                      <a:pPr algn="just" latinLnBrk="1" hangingPunct="0"/>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※本庁技術吏員の意見</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3806953296"/>
                  </a:ext>
                </a:extLst>
              </a:tr>
              <a:tr h="209354">
                <a:tc gridSpan="4">
                  <a:txBody>
                    <a:bodyPr/>
                    <a:lstStyle/>
                    <a:p>
                      <a:r>
                        <a:rPr lang="ja-JP" sz="900" dirty="0">
                          <a:effectLst/>
                          <a:latin typeface="ＭＳ Ｐゴシック" panose="020B0600070205080204" pitchFamily="50" charset="-128"/>
                          <a:ea typeface="ＭＳ Ｐゴシック" panose="020B0600070205080204" pitchFamily="50" charset="-128"/>
                        </a:rPr>
                        <a:t>※審議会の判定 </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tc hMerge="1">
                  <a:txBody>
                    <a:bodyPr/>
                    <a:lstStyle/>
                    <a:p>
                      <a:endParaRPr kumimoji="1" lang="ja-JP" altLang="en-US"/>
                    </a:p>
                  </a:txBody>
                  <a:tcPr/>
                </a:tc>
                <a:tc hMerge="1">
                  <a:txBody>
                    <a:bodyPr/>
                    <a:lstStyle/>
                    <a:p>
                      <a:endParaRPr kumimoji="1" lang="ja-JP" altLang="en-US"/>
                    </a:p>
                  </a:txBody>
                  <a:tcPr>
                    <a:lnL w="6350" cap="flat" cmpd="sng" algn="ctr">
                      <a:solidFill>
                        <a:schemeClr val="tx1"/>
                      </a:solidFill>
                      <a:prstDash val="solid"/>
                      <a:round/>
                      <a:headEnd type="none" w="med" len="med"/>
                      <a:tailEnd type="none" w="med" len="med"/>
                    </a:lnL>
                  </a:tcPr>
                </a:tc>
                <a:extLst>
                  <a:ext uri="{0D108BD9-81ED-4DB2-BD59-A6C34878D82A}">
                    <a16:rowId xmlns:a16="http://schemas.microsoft.com/office/drawing/2014/main" val="1020671944"/>
                  </a:ext>
                </a:extLst>
              </a:tr>
            </a:tbl>
          </a:graphicData>
        </a:graphic>
      </p:graphicFrame>
      <p:sp>
        <p:nvSpPr>
          <p:cNvPr id="28" name="正方形/長方形 27">
            <a:extLst>
              <a:ext uri="{FF2B5EF4-FFF2-40B4-BE49-F238E27FC236}">
                <a16:creationId xmlns:a16="http://schemas.microsoft.com/office/drawing/2014/main" id="{6B51814C-630D-49FA-AA50-F5EA221BC566}"/>
              </a:ext>
            </a:extLst>
          </p:cNvPr>
          <p:cNvSpPr/>
          <p:nvPr/>
        </p:nvSpPr>
        <p:spPr>
          <a:xfrm>
            <a:off x="6532585" y="5495530"/>
            <a:ext cx="872308"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宛先自治体名称</a:t>
            </a:r>
          </a:p>
        </p:txBody>
      </p:sp>
      <p:sp>
        <p:nvSpPr>
          <p:cNvPr id="29" name="正方形/長方形 28">
            <a:extLst>
              <a:ext uri="{FF2B5EF4-FFF2-40B4-BE49-F238E27FC236}">
                <a16:creationId xmlns:a16="http://schemas.microsoft.com/office/drawing/2014/main" id="{64580ABF-15BB-429C-B88A-D4C9F37474D0}"/>
              </a:ext>
            </a:extLst>
          </p:cNvPr>
          <p:cNvSpPr/>
          <p:nvPr/>
        </p:nvSpPr>
        <p:spPr>
          <a:xfrm>
            <a:off x="7457590" y="5495530"/>
            <a:ext cx="628062"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宛先役職名</a:t>
            </a:r>
          </a:p>
        </p:txBody>
      </p:sp>
      <p:sp>
        <p:nvSpPr>
          <p:cNvPr id="33" name="正方形/長方形 32">
            <a:extLst>
              <a:ext uri="{FF2B5EF4-FFF2-40B4-BE49-F238E27FC236}">
                <a16:creationId xmlns:a16="http://schemas.microsoft.com/office/drawing/2014/main" id="{E10192DF-A65D-4732-84D3-2D95ADB4CD8D}"/>
              </a:ext>
            </a:extLst>
          </p:cNvPr>
          <p:cNvSpPr/>
          <p:nvPr/>
        </p:nvSpPr>
        <p:spPr>
          <a:xfrm>
            <a:off x="7457590" y="5672783"/>
            <a:ext cx="523385"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宛先氏名</a:t>
            </a:r>
          </a:p>
        </p:txBody>
      </p:sp>
      <p:sp>
        <p:nvSpPr>
          <p:cNvPr id="34" name="正方形/長方形 33">
            <a:extLst>
              <a:ext uri="{FF2B5EF4-FFF2-40B4-BE49-F238E27FC236}">
                <a16:creationId xmlns:a16="http://schemas.microsoft.com/office/drawing/2014/main" id="{1DE4B26C-2CED-4FFE-864A-D4AE512F9406}"/>
              </a:ext>
            </a:extLst>
          </p:cNvPr>
          <p:cNvSpPr/>
          <p:nvPr/>
        </p:nvSpPr>
        <p:spPr>
          <a:xfrm>
            <a:off x="9344967" y="5672783"/>
            <a:ext cx="1142057" cy="125612"/>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　　　年　　　月　　　　日</a:t>
            </a:r>
          </a:p>
        </p:txBody>
      </p:sp>
      <p:sp>
        <p:nvSpPr>
          <p:cNvPr id="35" name="正方形/長方形 34">
            <a:extLst>
              <a:ext uri="{FF2B5EF4-FFF2-40B4-BE49-F238E27FC236}">
                <a16:creationId xmlns:a16="http://schemas.microsoft.com/office/drawing/2014/main" id="{01A5FF68-AB20-4C06-AD73-C5B1D66F910B}"/>
              </a:ext>
            </a:extLst>
          </p:cNvPr>
          <p:cNvSpPr/>
          <p:nvPr/>
        </p:nvSpPr>
        <p:spPr>
          <a:xfrm>
            <a:off x="8455236" y="5672783"/>
            <a:ext cx="374439"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敬称</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endParaRPr kumimoji="1" lang="ja-JP" altLang="en-US" sz="872" dirty="0">
              <a:solidFill>
                <a:schemeClr val="tx1"/>
              </a:solidFill>
              <a:latin typeface="ＭＳ Ｐゴシック" panose="020B0600070205080204" pitchFamily="50" charset="-128"/>
              <a:ea typeface="ＭＳ Ｐゴシック" panose="020B0600070205080204" pitchFamily="50" charset="-128"/>
            </a:endParaRPr>
          </a:p>
        </p:txBody>
      </p:sp>
      <p:sp>
        <p:nvSpPr>
          <p:cNvPr id="36" name="正方形/長方形 35">
            <a:extLst>
              <a:ext uri="{FF2B5EF4-FFF2-40B4-BE49-F238E27FC236}">
                <a16:creationId xmlns:a16="http://schemas.microsoft.com/office/drawing/2014/main" id="{36F138B1-B22D-4811-A39A-9766CA084733}"/>
              </a:ext>
            </a:extLst>
          </p:cNvPr>
          <p:cNvSpPr/>
          <p:nvPr/>
        </p:nvSpPr>
        <p:spPr>
          <a:xfrm>
            <a:off x="12090277" y="211614"/>
            <a:ext cx="221049" cy="216683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vert="eaVert" lIns="0" tIns="34892"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en-US" altLang="ja-JP" sz="872" dirty="0">
                <a:solidFill>
                  <a:schemeClr val="tx1"/>
                </a:solidFill>
                <a:latin typeface="ＭＳ Ｐゴシック" panose="020B0600070205080204" pitchFamily="50" charset="-128"/>
                <a:ea typeface="ＭＳ Ｐゴシック" panose="020B0600070205080204" pitchFamily="50" charset="-128"/>
              </a:rPr>
              <a:t>※</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指定医療機関名</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p:txBody>
      </p:sp>
      <p:sp>
        <p:nvSpPr>
          <p:cNvPr id="37" name="正方形/長方形 36">
            <a:extLst>
              <a:ext uri="{FF2B5EF4-FFF2-40B4-BE49-F238E27FC236}">
                <a16:creationId xmlns:a16="http://schemas.microsoft.com/office/drawing/2014/main" id="{A132BB45-1ABB-4518-B1B7-3E6EEABC6928}"/>
              </a:ext>
            </a:extLst>
          </p:cNvPr>
          <p:cNvSpPr/>
          <p:nvPr/>
        </p:nvSpPr>
        <p:spPr>
          <a:xfrm>
            <a:off x="12090277" y="5365519"/>
            <a:ext cx="221049" cy="2166838"/>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vert="eaVert" lIns="0" tIns="34892"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en-US" altLang="ja-JP" sz="872" dirty="0">
                <a:solidFill>
                  <a:schemeClr val="tx1"/>
                </a:solidFill>
                <a:latin typeface="ＭＳ Ｐゴシック" panose="020B0600070205080204" pitchFamily="50" charset="-128"/>
                <a:ea typeface="ＭＳ Ｐゴシック" panose="020B0600070205080204" pitchFamily="50" charset="-128"/>
              </a:rPr>
              <a:t>※</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発行取扱者　　　　　　　　　　　　　　</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p:txBody>
      </p:sp>
      <p:sp>
        <p:nvSpPr>
          <p:cNvPr id="39" name="正方形/長方形 38">
            <a:extLst>
              <a:ext uri="{FF2B5EF4-FFF2-40B4-BE49-F238E27FC236}">
                <a16:creationId xmlns:a16="http://schemas.microsoft.com/office/drawing/2014/main" id="{E73896B6-1D76-41AC-9029-3A4269F66BDF}"/>
              </a:ext>
            </a:extLst>
          </p:cNvPr>
          <p:cNvSpPr/>
          <p:nvPr/>
        </p:nvSpPr>
        <p:spPr>
          <a:xfrm>
            <a:off x="6400800" y="7696113"/>
            <a:ext cx="5578363" cy="1520867"/>
          </a:xfrm>
          <a:prstGeom prst="rect">
            <a:avLst/>
          </a:prstGeom>
          <a:noFill/>
          <a:ln w="12700">
            <a:no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t"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spcAft>
                <a:spcPts val="291"/>
              </a:spcAf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（注意）</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a:spcAft>
                <a:spcPts val="291"/>
              </a:spcAft>
              <a:tabLst>
                <a:tab pos="350802" algn="l"/>
              </a:tabLst>
            </a:pPr>
            <a:r>
              <a:rPr kumimoji="1" lang="en-US" altLang="ja-JP" sz="872" dirty="0">
                <a:solidFill>
                  <a:schemeClr val="tx1"/>
                </a:solidFill>
                <a:latin typeface="ＭＳ Ｐゴシック" panose="020B0600070205080204" pitchFamily="50" charset="-128"/>
                <a:ea typeface="ＭＳ Ｐゴシック" panose="020B0600070205080204" pitchFamily="50" charset="-128"/>
              </a:rPr>
              <a:t>1	※</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印の欄は福祉事務所が記入します。</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indent="175401">
              <a:spcAft>
                <a:spcPts val="291"/>
              </a:spcAft>
              <a:buAutoNum type="arabicPlain" startAt="2"/>
              <a:tabLst>
                <a:tab pos="609288" algn="l"/>
              </a:tabLst>
            </a:pPr>
            <a:r>
              <a:rPr kumimoji="1" lang="en-US" altLang="ja-JP" sz="872" dirty="0">
                <a:solidFill>
                  <a:schemeClr val="tx1"/>
                </a:solidFill>
                <a:latin typeface="ＭＳ Ｐゴシック" panose="020B0600070205080204" pitchFamily="50" charset="-128"/>
                <a:ea typeface="ＭＳ Ｐゴシック" panose="020B0600070205080204" pitchFamily="50" charset="-128"/>
              </a:rPr>
              <a:t>※※</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印の欄は欄外に継続入院となっている場合は記入の必要がありません。</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indent="175401">
              <a:spcAft>
                <a:spcPts val="291"/>
              </a:spcAft>
              <a:buAutoNum type="arabicPlain" startAt="2"/>
              <a:tabLst>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この意見書の具体的記入要領及びこの患者が精神保健及び精神障害者福祉に関する法律第</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29</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条の措置入院</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marL="175401" indent="175401">
              <a:spcAft>
                <a:spcPts val="291"/>
              </a:spcAft>
              <a:tabLst>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の要件に該当すると認められた場合の取扱いは裏面によって下さい。</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indent="175401">
              <a:spcAft>
                <a:spcPts val="291"/>
              </a:spcAft>
              <a:tabLst>
                <a:tab pos="350802" algn="l"/>
                <a:tab pos="960090" algn="l"/>
              </a:tabLst>
            </a:pPr>
            <a:r>
              <a:rPr kumimoji="1" lang="en-US" altLang="ja-JP" sz="872" dirty="0">
                <a:solidFill>
                  <a:schemeClr val="tx1"/>
                </a:solidFill>
                <a:latin typeface="ＭＳ Ｐゴシック" panose="020B0600070205080204" pitchFamily="50" charset="-128"/>
                <a:ea typeface="ＭＳ Ｐゴシック" panose="020B0600070205080204" pitchFamily="50" charset="-128"/>
              </a:rPr>
              <a:t>4	</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概算医療費については、診療開始後</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か月に限り、「概算医療費」欄の「</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　今回診療日以降１か月間」にこの意</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indent="350802">
              <a:spcAft>
                <a:spcPts val="291"/>
              </a:spcAft>
              <a:tabLst>
                <a:tab pos="350802" algn="l"/>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見書による診療日以降</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1</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か月間に要する医療費概算額を「</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　第</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か月目まで」に、１か月を超えて</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a:p>
            <a:pPr indent="350802">
              <a:spcAft>
                <a:spcPts val="291"/>
              </a:spcAft>
              <a:tabLst>
                <a:tab pos="350802" algn="l"/>
                <a:tab pos="960090" algn="l"/>
              </a:tabLst>
            </a:pPr>
            <a:r>
              <a:rPr kumimoji="1" lang="ja-JP" altLang="en-US" sz="872" dirty="0">
                <a:solidFill>
                  <a:schemeClr val="tx1"/>
                </a:solidFill>
                <a:latin typeface="ＭＳ Ｐゴシック" panose="020B0600070205080204" pitchFamily="50" charset="-128"/>
                <a:ea typeface="ＭＳ Ｐゴシック" panose="020B0600070205080204" pitchFamily="50" charset="-128"/>
              </a:rPr>
              <a:t>診察を必要と認めるものについて、第</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2</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か月目以降</a:t>
            </a:r>
            <a:r>
              <a:rPr kumimoji="1" lang="en-US" altLang="ja-JP" sz="872" dirty="0">
                <a:solidFill>
                  <a:schemeClr val="tx1"/>
                </a:solidFill>
                <a:latin typeface="ＭＳ Ｐゴシック" panose="020B0600070205080204" pitchFamily="50" charset="-128"/>
                <a:ea typeface="ＭＳ Ｐゴシック" panose="020B0600070205080204" pitchFamily="50" charset="-128"/>
              </a:rPr>
              <a:t>6</a:t>
            </a:r>
            <a:r>
              <a:rPr kumimoji="1" lang="ja-JP" altLang="en-US" sz="872" dirty="0">
                <a:solidFill>
                  <a:schemeClr val="tx1"/>
                </a:solidFill>
                <a:latin typeface="ＭＳ Ｐゴシック" panose="020B0600070205080204" pitchFamily="50" charset="-128"/>
                <a:ea typeface="ＭＳ Ｐゴシック" panose="020B0600070205080204" pitchFamily="50" charset="-128"/>
              </a:rPr>
              <a:t>か月目までに要する医療費概算額を記入して下さい。</a:t>
            </a:r>
            <a:endParaRPr kumimoji="1" lang="en-US" altLang="ja-JP" sz="872" dirty="0">
              <a:solidFill>
                <a:schemeClr val="tx1"/>
              </a:solidFill>
              <a:latin typeface="ＭＳ Ｐゴシック" panose="020B0600070205080204" pitchFamily="50" charset="-128"/>
              <a:ea typeface="ＭＳ Ｐゴシック" panose="020B0600070205080204" pitchFamily="50" charset="-128"/>
            </a:endParaRPr>
          </a:p>
        </p:txBody>
      </p:sp>
      <p:graphicFrame>
        <p:nvGraphicFramePr>
          <p:cNvPr id="41" name="表 40">
            <a:extLst>
              <a:ext uri="{FF2B5EF4-FFF2-40B4-BE49-F238E27FC236}">
                <a16:creationId xmlns:a16="http://schemas.microsoft.com/office/drawing/2014/main" id="{D580BA55-4130-44C0-908F-BE578D4DC54C}"/>
              </a:ext>
            </a:extLst>
          </p:cNvPr>
          <p:cNvGraphicFramePr>
            <a:graphicFrameLocks noGrp="1"/>
          </p:cNvGraphicFramePr>
          <p:nvPr>
            <p:extLst>
              <p:ext uri="{D42A27DB-BD31-4B8C-83A1-F6EECF244321}">
                <p14:modId xmlns:p14="http://schemas.microsoft.com/office/powerpoint/2010/main" val="22569527"/>
              </p:ext>
            </p:extLst>
          </p:nvPr>
        </p:nvGraphicFramePr>
        <p:xfrm>
          <a:off x="542680" y="7912136"/>
          <a:ext cx="5565600" cy="1619184"/>
        </p:xfrm>
        <a:graphic>
          <a:graphicData uri="http://schemas.openxmlformats.org/drawingml/2006/table">
            <a:tbl>
              <a:tblPr/>
              <a:tblGrid>
                <a:gridCol w="1662358">
                  <a:extLst>
                    <a:ext uri="{9D8B030D-6E8A-4147-A177-3AD203B41FA5}">
                      <a16:colId xmlns:a16="http://schemas.microsoft.com/office/drawing/2014/main" val="2442579947"/>
                    </a:ext>
                  </a:extLst>
                </a:gridCol>
                <a:gridCol w="3903242">
                  <a:extLst>
                    <a:ext uri="{9D8B030D-6E8A-4147-A177-3AD203B41FA5}">
                      <a16:colId xmlns:a16="http://schemas.microsoft.com/office/drawing/2014/main" val="2264602275"/>
                    </a:ext>
                  </a:extLst>
                </a:gridCol>
              </a:tblGrid>
              <a:tr h="1537322">
                <a:tc>
                  <a:txBody>
                    <a:bodyPr/>
                    <a:lstStyle/>
                    <a:p>
                      <a:pPr algn="ctr" latinLnBrk="1" hangingPunct="0">
                        <a:lnSpc>
                          <a:spcPts val="20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現在の病状又は状態像</a:t>
                      </a:r>
                    </a:p>
                  </a:txBody>
                  <a:tcPr marL="42198" marR="42198"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tc>
                  <a:txBody>
                    <a:bodyPr/>
                    <a:lstStyle/>
                    <a:p>
                      <a:pPr algn="l" latinLnBrk="1" hangingPunct="0">
                        <a:lnSpc>
                          <a:spcPts val="1000"/>
                        </a:lnSpc>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Ⅰ　抑うつ状態</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抑うつ気分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内的不穏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焦燥・激越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精神運動制止</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罪責感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自殺念慮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7</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睡眠障害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8</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食欲障害又は体重減少</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9</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Ⅱ　躁状態</a:t>
                      </a:r>
                    </a:p>
                    <a:p>
                      <a:pPr marL="77788" indent="7938"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高揚気分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多弁・多動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行為心迫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思考奔逸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易怒性・被刺　 激性亢進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誇大性　</a:t>
                      </a:r>
                      <a:endParaRPr lang="en-US" alt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marL="77788" indent="7938"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7</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p>
                      <a:pPr algn="l" latinLnBrk="1" hangingPunct="0">
                        <a:lnSpc>
                          <a:spcPts val="1000"/>
                        </a:lnSpc>
                        <a:spcBef>
                          <a:spcPts val="600"/>
                        </a:spcBef>
                        <a:spcAft>
                          <a:spcPts val="0"/>
                        </a:spcAft>
                      </a:pP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Ⅲ　幻覚妄想状態</a:t>
                      </a:r>
                    </a:p>
                    <a:p>
                      <a:pPr marL="85725" indent="0" algn="l"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1</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幻覚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2</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妄想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3</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させられ体験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4</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思考形式の障害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5</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奇異な行為</a:t>
                      </a:r>
                    </a:p>
                    <a:p>
                      <a:pPr marL="85725" indent="0" algn="just" latinLnBrk="1" hangingPunct="0">
                        <a:lnSpc>
                          <a:spcPts val="1000"/>
                        </a:lnSpc>
                        <a:spcAft>
                          <a:spcPts val="0"/>
                        </a:spcAft>
                      </a:pP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6</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その他</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r>
                        <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　　　　　　　　　　　　　　　　　　　　　　　　　</a:t>
                      </a:r>
                      <a:r>
                        <a:rPr lang="en-US"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rPr>
                        <a:t>)</a:t>
                      </a:r>
                      <a:endParaRPr lang="ja-JP" sz="900" kern="100" dirty="0">
                        <a:effectLst/>
                        <a:latin typeface="ＭＳ Ｐゴシック" panose="020B0600070205080204" pitchFamily="50" charset="-128"/>
                        <a:ea typeface="ＭＳ Ｐゴシック" panose="020B0600070205080204" pitchFamily="50" charset="-128"/>
                        <a:cs typeface="Times New Roman" panose="02020603050405020304" pitchFamily="18" charset="0"/>
                      </a:endParaRPr>
                    </a:p>
                  </a:txBody>
                  <a:tcPr marL="42198" marR="42198" marT="34892" marB="34892"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11438542"/>
                  </a:ext>
                </a:extLst>
              </a:tr>
            </a:tbl>
          </a:graphicData>
        </a:graphic>
      </p:graphicFrame>
      <p:sp>
        <p:nvSpPr>
          <p:cNvPr id="40" name="正方形/長方形 39">
            <a:extLst>
              <a:ext uri="{FF2B5EF4-FFF2-40B4-BE49-F238E27FC236}">
                <a16:creationId xmlns:a16="http://schemas.microsoft.com/office/drawing/2014/main" id="{B0B1CF1C-CAD9-43B1-82B5-61692B0BA030}"/>
              </a:ext>
            </a:extLst>
          </p:cNvPr>
          <p:cNvSpPr/>
          <p:nvPr/>
        </p:nvSpPr>
        <p:spPr>
          <a:xfrm>
            <a:off x="1129757" y="975505"/>
            <a:ext cx="558277"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居住地</a:t>
            </a:r>
          </a:p>
        </p:txBody>
      </p:sp>
      <p:sp>
        <p:nvSpPr>
          <p:cNvPr id="38" name="正方形/長方形 37">
            <a:extLst>
              <a:ext uri="{FF2B5EF4-FFF2-40B4-BE49-F238E27FC236}">
                <a16:creationId xmlns:a16="http://schemas.microsoft.com/office/drawing/2014/main" id="{A35631B1-57CA-4AC3-A17C-2A97C6A7D0E9}"/>
              </a:ext>
            </a:extLst>
          </p:cNvPr>
          <p:cNvSpPr/>
          <p:nvPr/>
        </p:nvSpPr>
        <p:spPr>
          <a:xfrm>
            <a:off x="2597099" y="1357102"/>
            <a:ext cx="72767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患者氏名カナ</a:t>
            </a:r>
          </a:p>
        </p:txBody>
      </p:sp>
      <p:sp>
        <p:nvSpPr>
          <p:cNvPr id="42" name="正方形/長方形 41">
            <a:extLst>
              <a:ext uri="{FF2B5EF4-FFF2-40B4-BE49-F238E27FC236}">
                <a16:creationId xmlns:a16="http://schemas.microsoft.com/office/drawing/2014/main" id="{4BF6D828-FEBA-4238-A733-66B7EAAD4ADE}"/>
              </a:ext>
            </a:extLst>
          </p:cNvPr>
          <p:cNvSpPr/>
          <p:nvPr/>
        </p:nvSpPr>
        <p:spPr>
          <a:xfrm>
            <a:off x="2597099" y="1520417"/>
            <a:ext cx="543770"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患者氏名</a:t>
            </a:r>
          </a:p>
        </p:txBody>
      </p:sp>
      <p:sp>
        <p:nvSpPr>
          <p:cNvPr id="43" name="正方形/長方形 42">
            <a:extLst>
              <a:ext uri="{FF2B5EF4-FFF2-40B4-BE49-F238E27FC236}">
                <a16:creationId xmlns:a16="http://schemas.microsoft.com/office/drawing/2014/main" id="{5377DC32-1EF4-4621-BD22-409DA9BDF6B4}"/>
              </a:ext>
            </a:extLst>
          </p:cNvPr>
          <p:cNvSpPr/>
          <p:nvPr/>
        </p:nvSpPr>
        <p:spPr>
          <a:xfrm>
            <a:off x="802958" y="1542367"/>
            <a:ext cx="802523"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700" dirty="0">
                <a:solidFill>
                  <a:schemeClr val="tx1"/>
                </a:solidFill>
                <a:latin typeface="ＭＳ Ｐゴシック" panose="020B0600070205080204" pitchFamily="50" charset="-128"/>
                <a:ea typeface="ＭＳ Ｐゴシック" panose="020B0600070205080204" pitchFamily="50" charset="-128"/>
              </a:rPr>
              <a:t>医療の開始年月日</a:t>
            </a:r>
          </a:p>
        </p:txBody>
      </p:sp>
      <p:sp>
        <p:nvSpPr>
          <p:cNvPr id="46" name="正方形/長方形 45">
            <a:extLst>
              <a:ext uri="{FF2B5EF4-FFF2-40B4-BE49-F238E27FC236}">
                <a16:creationId xmlns:a16="http://schemas.microsoft.com/office/drawing/2014/main" id="{A2A600E6-9B08-4A58-8937-551AF3213D94}"/>
              </a:ext>
            </a:extLst>
          </p:cNvPr>
          <p:cNvSpPr/>
          <p:nvPr/>
        </p:nvSpPr>
        <p:spPr>
          <a:xfrm>
            <a:off x="3943486" y="1532762"/>
            <a:ext cx="314031"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872" dirty="0">
                <a:solidFill>
                  <a:schemeClr val="tx1"/>
                </a:solidFill>
                <a:latin typeface="ＭＳ Ｐゴシック" panose="020B0600070205080204" pitchFamily="50" charset="-128"/>
                <a:ea typeface="ＭＳ Ｐゴシック" panose="020B0600070205080204" pitchFamily="50" charset="-128"/>
              </a:rPr>
              <a:t>年齢</a:t>
            </a:r>
          </a:p>
        </p:txBody>
      </p:sp>
      <p:sp>
        <p:nvSpPr>
          <p:cNvPr id="47" name="正方形/長方形 46">
            <a:extLst>
              <a:ext uri="{FF2B5EF4-FFF2-40B4-BE49-F238E27FC236}">
                <a16:creationId xmlns:a16="http://schemas.microsoft.com/office/drawing/2014/main" id="{AB19F224-E13F-4CC7-96E1-6762867AA5E0}"/>
              </a:ext>
            </a:extLst>
          </p:cNvPr>
          <p:cNvSpPr/>
          <p:nvPr/>
        </p:nvSpPr>
        <p:spPr>
          <a:xfrm>
            <a:off x="12103597" y="6134894"/>
            <a:ext cx="221049" cy="819150"/>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872" dirty="0">
                <a:solidFill>
                  <a:schemeClr val="tx1"/>
                </a:solidFill>
                <a:latin typeface="ＭＳ Ｐゴシック" panose="020B0600070205080204" pitchFamily="50" charset="-128"/>
                <a:ea typeface="ＭＳ Ｐゴシック" panose="020B0600070205080204" pitchFamily="50" charset="-128"/>
              </a:rPr>
              <a:t>発行取扱者</a:t>
            </a:r>
          </a:p>
        </p:txBody>
      </p:sp>
      <p:sp>
        <p:nvSpPr>
          <p:cNvPr id="44" name="正方形/長方形 43">
            <a:extLst>
              <a:ext uri="{FF2B5EF4-FFF2-40B4-BE49-F238E27FC236}">
                <a16:creationId xmlns:a16="http://schemas.microsoft.com/office/drawing/2014/main" id="{EC94DC7A-84EF-4BD7-A994-B52CD37B13D3}"/>
              </a:ext>
            </a:extLst>
          </p:cNvPr>
          <p:cNvSpPr/>
          <p:nvPr/>
        </p:nvSpPr>
        <p:spPr>
          <a:xfrm>
            <a:off x="12116684" y="1815375"/>
            <a:ext cx="185543" cy="840265"/>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r>
              <a:rPr kumimoji="1" lang="ja-JP" altLang="en-US" sz="872" dirty="0">
                <a:solidFill>
                  <a:schemeClr val="tx1"/>
                </a:solidFill>
                <a:latin typeface="ＭＳ Ｐゴシック" panose="020B0600070205080204" pitchFamily="50" charset="-128"/>
                <a:ea typeface="ＭＳ Ｐゴシック" panose="020B0600070205080204" pitchFamily="50" charset="-128"/>
              </a:rPr>
              <a:t>指定医療機関名</a:t>
            </a:r>
          </a:p>
        </p:txBody>
      </p:sp>
      <p:sp>
        <p:nvSpPr>
          <p:cNvPr id="45" name="正方形/長方形 44">
            <a:extLst>
              <a:ext uri="{FF2B5EF4-FFF2-40B4-BE49-F238E27FC236}">
                <a16:creationId xmlns:a16="http://schemas.microsoft.com/office/drawing/2014/main" id="{685779E0-09CA-458D-A8A5-60F1BF147E24}"/>
              </a:ext>
            </a:extLst>
          </p:cNvPr>
          <p:cNvSpPr/>
          <p:nvPr/>
        </p:nvSpPr>
        <p:spPr>
          <a:xfrm>
            <a:off x="9541556" y="5845679"/>
            <a:ext cx="110739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指定医療機関所在地</a:t>
            </a:r>
          </a:p>
        </p:txBody>
      </p:sp>
      <p:sp>
        <p:nvSpPr>
          <p:cNvPr id="48" name="正方形/長方形 47">
            <a:extLst>
              <a:ext uri="{FF2B5EF4-FFF2-40B4-BE49-F238E27FC236}">
                <a16:creationId xmlns:a16="http://schemas.microsoft.com/office/drawing/2014/main" id="{987C2505-EDA7-4A71-B1F0-B6D4E5C6163C}"/>
              </a:ext>
            </a:extLst>
          </p:cNvPr>
          <p:cNvSpPr/>
          <p:nvPr/>
        </p:nvSpPr>
        <p:spPr>
          <a:xfrm>
            <a:off x="9541556" y="6008166"/>
            <a:ext cx="1107394"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accent1"/>
                </a:solidFill>
                <a:latin typeface="ＭＳ Ｐゴシック" panose="020B0600070205080204" pitchFamily="50" charset="-128"/>
                <a:ea typeface="ＭＳ Ｐゴシック" panose="020B0600070205080204" pitchFamily="50" charset="-128"/>
              </a:rPr>
              <a:t>指定医療機関名称</a:t>
            </a:r>
          </a:p>
        </p:txBody>
      </p:sp>
      <p:grpSp>
        <p:nvGrpSpPr>
          <p:cNvPr id="49" name="グループ化 48">
            <a:extLst>
              <a:ext uri="{FF2B5EF4-FFF2-40B4-BE49-F238E27FC236}">
                <a16:creationId xmlns:a16="http://schemas.microsoft.com/office/drawing/2014/main" id="{7556CB74-47F5-48A3-A4B3-E35A6226B995}"/>
              </a:ext>
            </a:extLst>
          </p:cNvPr>
          <p:cNvGrpSpPr/>
          <p:nvPr/>
        </p:nvGrpSpPr>
        <p:grpSpPr>
          <a:xfrm>
            <a:off x="9847376" y="93797"/>
            <a:ext cx="2234607" cy="365760"/>
            <a:chOff x="3645000" y="1370007"/>
            <a:chExt cx="2234607" cy="365760"/>
          </a:xfrm>
          <a:noFill/>
        </p:grpSpPr>
        <p:sp>
          <p:nvSpPr>
            <p:cNvPr id="50" name="正方形/長方形 49">
              <a:extLst>
                <a:ext uri="{FF2B5EF4-FFF2-40B4-BE49-F238E27FC236}">
                  <a16:creationId xmlns:a16="http://schemas.microsoft.com/office/drawing/2014/main" id="{83FA8DB3-6BDC-4463-AF43-71A10340C6DF}"/>
                </a:ext>
              </a:extLst>
            </p:cNvPr>
            <p:cNvSpPr/>
            <p:nvPr/>
          </p:nvSpPr>
          <p:spPr>
            <a:xfrm>
              <a:off x="3645000" y="1370007"/>
              <a:ext cx="765455"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福祉事務所</a:t>
              </a:r>
              <a:endParaRPr kumimoji="1" lang="en-US" altLang="ja-JP" sz="900" dirty="0">
                <a:solidFill>
                  <a:schemeClr val="accent1"/>
                </a:solidFill>
                <a:latin typeface="ＭＳ Ｐゴシック" panose="020B0600070205080204" pitchFamily="50" charset="-128"/>
                <a:ea typeface="ＭＳ Ｐゴシック" panose="020B0600070205080204" pitchFamily="50" charset="-128"/>
              </a:endParaRPr>
            </a:p>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受付日</a:t>
              </a:r>
            </a:p>
          </p:txBody>
        </p:sp>
        <p:sp>
          <p:nvSpPr>
            <p:cNvPr id="52" name="正方形/長方形 51">
              <a:extLst>
                <a:ext uri="{FF2B5EF4-FFF2-40B4-BE49-F238E27FC236}">
                  <a16:creationId xmlns:a16="http://schemas.microsoft.com/office/drawing/2014/main" id="{D6A86338-1D2C-4C4C-BEAF-DB0C23B33D29}"/>
                </a:ext>
              </a:extLst>
            </p:cNvPr>
            <p:cNvSpPr/>
            <p:nvPr/>
          </p:nvSpPr>
          <p:spPr>
            <a:xfrm>
              <a:off x="4410455" y="1370007"/>
              <a:ext cx="1469152" cy="365760"/>
            </a:xfrm>
            <a:prstGeom prst="rect">
              <a:avLst/>
            </a:prstGeom>
            <a:grp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wrap="none" lIns="36000" tIns="0" rIns="0"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月</a:t>
              </a:r>
              <a:r>
                <a:rPr kumimoji="1" lang="en-US" altLang="ja-JP" sz="900" dirty="0">
                  <a:solidFill>
                    <a:schemeClr val="accent1"/>
                  </a:solidFill>
                  <a:latin typeface="ＭＳ Ｐゴシック" panose="020B0600070205080204" pitchFamily="50" charset="-128"/>
                  <a:ea typeface="ＭＳ Ｐゴシック" panose="020B0600070205080204" pitchFamily="50" charset="-128"/>
                </a:rPr>
                <a:t>	</a:t>
              </a:r>
              <a:r>
                <a:rPr kumimoji="1" lang="ja-JP" altLang="en-US" sz="900" dirty="0">
                  <a:solidFill>
                    <a:schemeClr val="accent1"/>
                  </a:solidFill>
                  <a:latin typeface="ＭＳ Ｐゴシック" panose="020B0600070205080204" pitchFamily="50" charset="-128"/>
                  <a:ea typeface="ＭＳ Ｐゴシック" panose="020B0600070205080204" pitchFamily="50" charset="-128"/>
                </a:rPr>
                <a:t>日</a:t>
              </a:r>
            </a:p>
          </p:txBody>
        </p:sp>
      </p:grpSp>
      <p:sp>
        <p:nvSpPr>
          <p:cNvPr id="53" name="正方形/長方形 52">
            <a:extLst>
              <a:ext uri="{FF2B5EF4-FFF2-40B4-BE49-F238E27FC236}">
                <a16:creationId xmlns:a16="http://schemas.microsoft.com/office/drawing/2014/main" id="{5D1F5E79-6AEC-4063-994A-3EA31F20C8B8}"/>
              </a:ext>
            </a:extLst>
          </p:cNvPr>
          <p:cNvSpPr/>
          <p:nvPr/>
        </p:nvSpPr>
        <p:spPr>
          <a:xfrm>
            <a:off x="5629545" y="206232"/>
            <a:ext cx="523385" cy="125612"/>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4892" tIns="0" rIns="34892" bIns="0" rtlCol="0" anchor="ctr" anchorCtr="0"/>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l"/>
            <a:r>
              <a:rPr kumimoji="1" lang="ja-JP" altLang="en-US" sz="872" dirty="0">
                <a:solidFill>
                  <a:schemeClr val="tx1"/>
                </a:solidFill>
                <a:latin typeface="ＭＳ Ｐゴシック" panose="020B0600070205080204" pitchFamily="50" charset="-128"/>
                <a:ea typeface="ＭＳ Ｐゴシック" panose="020B0600070205080204" pitchFamily="50" charset="-128"/>
              </a:rPr>
              <a:t>文書番号</a:t>
            </a:r>
          </a:p>
        </p:txBody>
      </p:sp>
    </p:spTree>
    <p:extLst>
      <p:ext uri="{BB962C8B-B14F-4D97-AF65-F5344CB8AC3E}">
        <p14:creationId xmlns:p14="http://schemas.microsoft.com/office/powerpoint/2010/main" val="389514192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a:extLst>
              <a:ext uri="{FF2B5EF4-FFF2-40B4-BE49-F238E27FC236}">
                <a16:creationId xmlns:a16="http://schemas.microsoft.com/office/drawing/2014/main" id="{5D67E35B-159D-4E65-A73A-60A02F1C50FD}"/>
              </a:ext>
            </a:extLst>
          </p:cNvPr>
          <p:cNvSpPr/>
          <p:nvPr/>
        </p:nvSpPr>
        <p:spPr>
          <a:xfrm>
            <a:off x="486156" y="4514850"/>
            <a:ext cx="5626100" cy="4600575"/>
          </a:xfrm>
          <a:prstGeom prst="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テキスト ボックス 1">
            <a:extLst>
              <a:ext uri="{FF2B5EF4-FFF2-40B4-BE49-F238E27FC236}">
                <a16:creationId xmlns:a16="http://schemas.microsoft.com/office/drawing/2014/main" id="{5BC0AC31-7153-41DC-B095-DCA435845077}"/>
              </a:ext>
            </a:extLst>
          </p:cNvPr>
          <p:cNvSpPr txBox="1"/>
          <p:nvPr/>
        </p:nvSpPr>
        <p:spPr>
          <a:xfrm>
            <a:off x="486156" y="850519"/>
            <a:ext cx="5626100" cy="3265894"/>
          </a:xfrm>
          <a:prstGeom prst="rect">
            <a:avLst/>
          </a:prstGeom>
          <a:noFill/>
        </p:spPr>
        <p:txBody>
          <a:bodyPr wrap="square" rtlCol="0">
            <a:spAutoFit/>
          </a:bodyPr>
          <a:lstStyle/>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（意見書記入要領）</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「患者の職業」欄は、できるだけ、発病前の職業を記載すること。</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「生活歴及び現病歴」欄は、正確、特徴等を記載し、他診療所及び他病院での受診歴をも聴取して記載すること。</a:t>
            </a:r>
            <a:br>
              <a:rPr kumimoji="1" lang="en-US" altLang="ja-JP" sz="1050" dirty="0">
                <a:latin typeface="ＭＳ Ｐゴシック" panose="020B0600070205080204" pitchFamily="50" charset="-128"/>
                <a:ea typeface="ＭＳ Ｐゴシック" panose="020B0600070205080204" pitchFamily="50" charset="-128"/>
              </a:rPr>
            </a:br>
            <a:r>
              <a:rPr kumimoji="1" lang="ja-JP" altLang="en-US" sz="1050" dirty="0">
                <a:latin typeface="ＭＳ Ｐゴシック" panose="020B0600070205080204" pitchFamily="50" charset="-128"/>
                <a:ea typeface="ＭＳ Ｐゴシック" panose="020B0600070205080204" pitchFamily="50" charset="-128"/>
              </a:rPr>
              <a:t>また、継続入院の場合であっても、新たに判明した事実がある場合には記載すること。</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「初回及び前回入院期間」欄は、他病院での入院歴をも聴取して記載し、入院歴がない場合は記載を要しないこと。</a:t>
            </a:r>
            <a:endParaRPr kumimoji="1" lang="en-US" altLang="ja-JP" sz="1050" dirty="0">
              <a:latin typeface="ＭＳ Ｐゴシック" panose="020B0600070205080204" pitchFamily="50" charset="-128"/>
              <a:ea typeface="ＭＳ Ｐゴシック" panose="020B0600070205080204" pitchFamily="50" charset="-128"/>
            </a:endParaRPr>
          </a:p>
          <a:p>
            <a:pPr marL="228600" indent="-228600">
              <a:lnSpc>
                <a:spcPct val="200000"/>
              </a:lnSpc>
              <a:buFont typeface="+mj-lt"/>
              <a:buAutoNum type="arabicPeriod"/>
            </a:pPr>
            <a:r>
              <a:rPr kumimoji="1" lang="ja-JP" altLang="en-US" sz="1050" dirty="0">
                <a:latin typeface="ＭＳ Ｐゴシック" panose="020B0600070205080204" pitchFamily="50" charset="-128"/>
                <a:ea typeface="ＭＳ Ｐゴシック" panose="020B0600070205080204" pitchFamily="50" charset="-128"/>
              </a:rPr>
              <a:t>「現在の病状または状態像」欄は、一般にこの書類作成までの過去数か月間に認められた病像または状態像を指すものとし、主として最近のそれに重点を置いて、該当する全てのローマ数字、算用数字及びローマ字を○で囲むこと。</a:t>
            </a:r>
            <a:endParaRPr kumimoji="1" lang="en-US" altLang="ja-JP" sz="1050" dirty="0">
              <a:latin typeface="ＭＳ Ｐゴシック" panose="020B0600070205080204" pitchFamily="50" charset="-128"/>
              <a:ea typeface="ＭＳ Ｐゴシック" panose="020B0600070205080204" pitchFamily="50" charset="-128"/>
            </a:endParaRPr>
          </a:p>
        </p:txBody>
      </p:sp>
      <p:sp>
        <p:nvSpPr>
          <p:cNvPr id="3" name="テキスト ボックス 2">
            <a:extLst>
              <a:ext uri="{FF2B5EF4-FFF2-40B4-BE49-F238E27FC236}">
                <a16:creationId xmlns:a16="http://schemas.microsoft.com/office/drawing/2014/main" id="{C6D601FC-C7B4-4939-A81E-96C324DBDBA8}"/>
              </a:ext>
            </a:extLst>
          </p:cNvPr>
          <p:cNvSpPr txBox="1"/>
          <p:nvPr/>
        </p:nvSpPr>
        <p:spPr>
          <a:xfrm>
            <a:off x="486156" y="4567174"/>
            <a:ext cx="5626100" cy="2942729"/>
          </a:xfrm>
          <a:prstGeom prst="rect">
            <a:avLst/>
          </a:prstGeom>
          <a:noFill/>
          <a:ln>
            <a:noFill/>
          </a:ln>
        </p:spPr>
        <p:txBody>
          <a:bodyPr wrap="square" rtlCol="0">
            <a:spAutoFit/>
          </a:bodyPr>
          <a:lstStyle/>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29</a:t>
            </a:r>
            <a:r>
              <a:rPr kumimoji="1" lang="ja-JP" altLang="en-US" sz="1050" dirty="0">
                <a:latin typeface="ＭＳ Ｐゴシック" panose="020B0600070205080204" pitchFamily="50" charset="-128"/>
                <a:ea typeface="ＭＳ Ｐゴシック" panose="020B0600070205080204" pitchFamily="50" charset="-128"/>
              </a:rPr>
              <a:t>条の措置入院の要件に該当すると認められた場合の連絡）</a:t>
            </a:r>
            <a:endParaRPr kumimoji="1" lang="en-US" altLang="ja-JP" sz="1050" dirty="0">
              <a:latin typeface="ＭＳ Ｐゴシック" panose="020B0600070205080204" pitchFamily="50" charset="-128"/>
              <a:ea typeface="ＭＳ Ｐゴシック" panose="020B0600070205080204" pitchFamily="50" charset="-128"/>
            </a:endParaRPr>
          </a:p>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　新たに入院しようとする患者（社会保険又は自費等で入院していた者が引き続き生活保護法により入院しようとする場合を含む。）でこの意見書を提示したものが精神保健及び精神障害者福祉に関する法律第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29</a:t>
            </a:r>
            <a:r>
              <a:rPr kumimoji="1" lang="ja-JP" altLang="en-US" sz="1050" dirty="0">
                <a:latin typeface="ＭＳ Ｐゴシック" panose="020B0600070205080204" pitchFamily="50" charset="-128"/>
                <a:ea typeface="ＭＳ Ｐゴシック" panose="020B0600070205080204" pitchFamily="50" charset="-128"/>
              </a:rPr>
              <a:t>条の措置入院の要件に該当する病状であると認められるときは、直ちにその旨を福祉事務所に連携して下さい。</a:t>
            </a:r>
            <a:endParaRPr kumimoji="1" lang="en-US" altLang="ja-JP" sz="1050" dirty="0">
              <a:latin typeface="ＭＳ Ｐゴシック" panose="020B0600070205080204" pitchFamily="50" charset="-128"/>
              <a:ea typeface="ＭＳ Ｐゴシック" panose="020B0600070205080204" pitchFamily="50" charset="-128"/>
            </a:endParaRPr>
          </a:p>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　また、既に生活保護法により、入院している患者であっても、精神保健及び精神障害者福祉に関する法律第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29</a:t>
            </a:r>
            <a:r>
              <a:rPr kumimoji="1" lang="ja-JP" altLang="en-US" sz="1050" dirty="0">
                <a:latin typeface="ＭＳ Ｐゴシック" panose="020B0600070205080204" pitchFamily="50" charset="-128"/>
                <a:ea typeface="ＭＳ Ｐゴシック" panose="020B0600070205080204" pitchFamily="50" charset="-128"/>
              </a:rPr>
              <a:t>条の措置入院の要件に該当する病状であると認められるに至ったときは、ただちにその旨福祉事務所に連絡して下さい。</a:t>
            </a:r>
            <a:endParaRPr kumimoji="1" lang="en-US" altLang="ja-JP" sz="1050" dirty="0">
              <a:latin typeface="ＭＳ Ｐゴシック" panose="020B0600070205080204" pitchFamily="50" charset="-128"/>
              <a:ea typeface="ＭＳ Ｐゴシック" panose="020B0600070205080204" pitchFamily="50" charset="-128"/>
            </a:endParaRPr>
          </a:p>
        </p:txBody>
      </p:sp>
      <p:grpSp>
        <p:nvGrpSpPr>
          <p:cNvPr id="9" name="グループ化 8">
            <a:extLst>
              <a:ext uri="{FF2B5EF4-FFF2-40B4-BE49-F238E27FC236}">
                <a16:creationId xmlns:a16="http://schemas.microsoft.com/office/drawing/2014/main" id="{3995C121-1803-4EB1-B8F4-19550BCBD03F}"/>
              </a:ext>
            </a:extLst>
          </p:cNvPr>
          <p:cNvGrpSpPr/>
          <p:nvPr/>
        </p:nvGrpSpPr>
        <p:grpSpPr>
          <a:xfrm>
            <a:off x="603250" y="7641914"/>
            <a:ext cx="5137721" cy="1003736"/>
            <a:chOff x="603250" y="7641914"/>
            <a:chExt cx="5137721" cy="1003736"/>
          </a:xfrm>
          <a:noFill/>
        </p:grpSpPr>
        <p:sp>
          <p:nvSpPr>
            <p:cNvPr id="7" name="テキスト ボックス 6">
              <a:extLst>
                <a:ext uri="{FF2B5EF4-FFF2-40B4-BE49-F238E27FC236}">
                  <a16:creationId xmlns:a16="http://schemas.microsoft.com/office/drawing/2014/main" id="{FEAA683F-9A87-4B1A-8837-2EE297FBD7E7}"/>
                </a:ext>
              </a:extLst>
            </p:cNvPr>
            <p:cNvSpPr txBox="1"/>
            <p:nvPr/>
          </p:nvSpPr>
          <p:spPr>
            <a:xfrm>
              <a:off x="876300" y="7641914"/>
              <a:ext cx="4864671" cy="1003736"/>
            </a:xfrm>
            <a:prstGeom prst="rect">
              <a:avLst/>
            </a:prstGeom>
            <a:grpFill/>
            <a:ln>
              <a:noFill/>
            </a:ln>
          </p:spPr>
          <p:txBody>
            <a:bodyPr wrap="square" rtlCol="0">
              <a:spAutoFit/>
            </a:bodyPr>
            <a:lstStyle/>
            <a:p>
              <a:pPr>
                <a:lnSpc>
                  <a:spcPct val="200000"/>
                </a:lnSpc>
              </a:pPr>
              <a:r>
                <a:rPr kumimoji="1" lang="ja-JP" altLang="en-US" sz="1050" dirty="0">
                  <a:latin typeface="ＭＳ Ｐゴシック" panose="020B0600070205080204" pitchFamily="50" charset="-128"/>
                  <a:ea typeface="ＭＳ Ｐゴシック" panose="020B0600070205080204" pitchFamily="50" charset="-128"/>
                </a:rPr>
                <a:t>　上記の患者については福祉事務所長が都道府県知事又は指定都市市長に対して精神保健及び精神障害者福祉に関する法律第</a:t>
              </a:r>
              <a:r>
                <a:rPr kumimoji="1" lang="en-US" altLang="ja-JP" sz="1050" dirty="0">
                  <a:latin typeface="ＭＳ Ｐゴシック" panose="020B0600070205080204" pitchFamily="50" charset="-128"/>
                  <a:ea typeface="ＭＳ Ｐゴシック" panose="020B0600070205080204" pitchFamily="50" charset="-128"/>
                </a:rPr>
                <a:t>23</a:t>
              </a:r>
              <a:r>
                <a:rPr kumimoji="1" lang="ja-JP" altLang="en-US" sz="1050" dirty="0">
                  <a:latin typeface="ＭＳ Ｐゴシック" panose="020B0600070205080204" pitchFamily="50" charset="-128"/>
                  <a:ea typeface="ＭＳ Ｐゴシック" panose="020B0600070205080204" pitchFamily="50" charset="-128"/>
                </a:rPr>
                <a:t>条の申請を行いますが、その結果については福祉事務所からも必要な事項をお知らせいたします。</a:t>
              </a:r>
              <a:endParaRPr kumimoji="1" lang="en-US" altLang="ja-JP" sz="1050" dirty="0">
                <a:latin typeface="ＭＳ Ｐゴシック" panose="020B0600070205080204" pitchFamily="50" charset="-128"/>
                <a:ea typeface="ＭＳ Ｐゴシック" panose="020B0600070205080204" pitchFamily="50" charset="-128"/>
              </a:endParaRPr>
            </a:p>
          </p:txBody>
        </p:sp>
        <p:sp>
          <p:nvSpPr>
            <p:cNvPr id="8" name="テキスト ボックス 7">
              <a:extLst>
                <a:ext uri="{FF2B5EF4-FFF2-40B4-BE49-F238E27FC236}">
                  <a16:creationId xmlns:a16="http://schemas.microsoft.com/office/drawing/2014/main" id="{6C922D41-1636-4FDA-BF94-3293BF7F8AE1}"/>
                </a:ext>
              </a:extLst>
            </p:cNvPr>
            <p:cNvSpPr txBox="1"/>
            <p:nvPr/>
          </p:nvSpPr>
          <p:spPr>
            <a:xfrm>
              <a:off x="603250" y="7733757"/>
              <a:ext cx="460375" cy="253916"/>
            </a:xfrm>
            <a:prstGeom prst="rect">
              <a:avLst/>
            </a:prstGeom>
            <a:grpFill/>
            <a:ln>
              <a:noFill/>
            </a:ln>
          </p:spPr>
          <p:txBody>
            <a:bodyPr wrap="square" rtlCol="0">
              <a:spAutoFit/>
            </a:bodyPr>
            <a:lstStyle/>
            <a:p>
              <a:r>
                <a:rPr kumimoji="1" lang="ja-JP" altLang="en-US" sz="1050" dirty="0">
                  <a:latin typeface="ＭＳ Ｐゴシック" panose="020B0600070205080204" pitchFamily="50" charset="-128"/>
                  <a:ea typeface="ＭＳ Ｐゴシック" panose="020B0600070205080204" pitchFamily="50" charset="-128"/>
                </a:rPr>
                <a:t>（注）　</a:t>
              </a:r>
              <a:endParaRPr kumimoji="1" lang="en-US" altLang="ja-JP" sz="1050" dirty="0">
                <a:latin typeface="ＭＳ Ｐゴシック" panose="020B0600070205080204" pitchFamily="50" charset="-128"/>
                <a:ea typeface="ＭＳ Ｐゴシック" panose="020B0600070205080204" pitchFamily="50" charset="-128"/>
              </a:endParaRPr>
            </a:p>
          </p:txBody>
        </p:sp>
      </p:grpSp>
    </p:spTree>
    <p:extLst>
      <p:ext uri="{BB962C8B-B14F-4D97-AF65-F5344CB8AC3E}">
        <p14:creationId xmlns:p14="http://schemas.microsoft.com/office/powerpoint/2010/main" val="3138402102"/>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THINKCELLUNDODONOTDELETE" val="0"/>
</p:tagLst>
</file>

<file path=ppt/tags/tag2.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ags/tag3.xml><?xml version="1.0" encoding="utf-8"?>
<p:tagLst xmlns:a="http://schemas.openxmlformats.org/drawingml/2006/main" xmlns:r="http://schemas.openxmlformats.org/officeDocument/2006/relationships" xmlns:p="http://schemas.openxmlformats.org/presentationml/2006/main">
  <p:tag name="THINKCELLSHAPEDONOTDELETE" val="thinkcellActiveDocDoNotDelete"/>
</p:tagLst>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281</TotalTime>
  <Words>1352</Words>
  <Application>Microsoft Office PowerPoint</Application>
  <PresentationFormat>A3 297x420 mm</PresentationFormat>
  <Paragraphs>174</Paragraphs>
  <Slides>2</Slides>
  <Notes>0</Notes>
  <HiddenSlides>0</HiddenSlides>
  <MMClips>0</MMClips>
  <ScaleCrop>false</ScaleCrop>
  <HeadingPairs>
    <vt:vector size="8" baseType="variant">
      <vt:variant>
        <vt:lpstr>使用されているフォント</vt:lpstr>
      </vt:variant>
      <vt:variant>
        <vt:i4>5</vt:i4>
      </vt:variant>
      <vt:variant>
        <vt:lpstr>テーマ</vt:lpstr>
      </vt:variant>
      <vt:variant>
        <vt:i4>1</vt:i4>
      </vt:variant>
      <vt:variant>
        <vt:lpstr>埋め込まれた OLE サーバー</vt:lpstr>
      </vt:variant>
      <vt:variant>
        <vt:i4>1</vt:i4>
      </vt:variant>
      <vt:variant>
        <vt:lpstr>スライド タイトル</vt:lpstr>
      </vt:variant>
      <vt:variant>
        <vt:i4>2</vt:i4>
      </vt:variant>
    </vt:vector>
  </HeadingPairs>
  <TitlesOfParts>
    <vt:vector size="9" baseType="lpstr">
      <vt:lpstr>ＭＳ Ｐゴシック</vt:lpstr>
      <vt:lpstr>ＭＳ 明朝</vt:lpstr>
      <vt:lpstr>Arial</vt:lpstr>
      <vt:lpstr>Calibri</vt:lpstr>
      <vt:lpstr>Calibri Light</vt:lpstr>
      <vt:lpstr>Office テーマ</vt:lpstr>
      <vt:lpstr>think-cell スライド</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Hayakawa, Minami</dc:creator>
  <cp:lastModifiedBy>Saito, Keisuke (JP - AB 齋藤 圭佑)</cp:lastModifiedBy>
  <cp:revision>68</cp:revision>
  <dcterms:created xsi:type="dcterms:W3CDTF">2022-01-20T04:34:58Z</dcterms:created>
  <dcterms:modified xsi:type="dcterms:W3CDTF">2024-03-22T02:54:34Z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ea60d57e-af5b-4752-ac57-3e4f28ca11dc_ActionId">
    <vt:lpwstr>73f12882-d475-42f8-9c91-2afaba15e60a</vt:lpwstr>
  </property>
  <property fmtid="{D5CDD505-2E9C-101B-9397-08002B2CF9AE}" pid="3" name="MSIP_Label_ea60d57e-af5b-4752-ac57-3e4f28ca11dc_ContentBits">
    <vt:lpwstr>0</vt:lpwstr>
  </property>
  <property fmtid="{D5CDD505-2E9C-101B-9397-08002B2CF9AE}" pid="4" name="MSIP_Label_ea60d57e-af5b-4752-ac57-3e4f28ca11dc_Enabled">
    <vt:lpwstr>true</vt:lpwstr>
  </property>
  <property fmtid="{D5CDD505-2E9C-101B-9397-08002B2CF9AE}" pid="5" name="MSIP_Label_ea60d57e-af5b-4752-ac57-3e4f28ca11dc_Method">
    <vt:lpwstr>Standard</vt:lpwstr>
  </property>
  <property fmtid="{D5CDD505-2E9C-101B-9397-08002B2CF9AE}" pid="6" name="MSIP_Label_ea60d57e-af5b-4752-ac57-3e4f28ca11dc_Name">
    <vt:lpwstr>ea60d57e-af5b-4752-ac57-3e4f28ca11dc</vt:lpwstr>
  </property>
  <property fmtid="{D5CDD505-2E9C-101B-9397-08002B2CF9AE}" pid="7" name="MSIP_Label_ea60d57e-af5b-4752-ac57-3e4f28ca11dc_SetDate">
    <vt:lpwstr>2022-01-20T04:35:05Z</vt:lpwstr>
  </property>
  <property fmtid="{D5CDD505-2E9C-101B-9397-08002B2CF9AE}" pid="8" name="MSIP_Label_ea60d57e-af5b-4752-ac57-3e4f28ca11dc_SiteId">
    <vt:lpwstr>36da45f1-dd2c-4d1f-af13-5abe46b99921</vt:lpwstr>
  </property>
  <property fmtid="{D5CDD505-2E9C-101B-9397-08002B2CF9AE}" pid="9" name="MSIP_Label_436fffe2-e74d-4f21-833f-6f054a10cb50_Enabled">
    <vt:lpwstr>true</vt:lpwstr>
  </property>
  <property fmtid="{D5CDD505-2E9C-101B-9397-08002B2CF9AE}" pid="10" name="MSIP_Label_436fffe2-e74d-4f21-833f-6f054a10cb50_SetDate">
    <vt:lpwstr>2022-04-22T02:11:22Z</vt:lpwstr>
  </property>
  <property fmtid="{D5CDD505-2E9C-101B-9397-08002B2CF9AE}" pid="11" name="MSIP_Label_436fffe2-e74d-4f21-833f-6f054a10cb50_Method">
    <vt:lpwstr>Privileged</vt:lpwstr>
  </property>
  <property fmtid="{D5CDD505-2E9C-101B-9397-08002B2CF9AE}" pid="12" name="MSIP_Label_436fffe2-e74d-4f21-833f-6f054a10cb50_Name">
    <vt:lpwstr>436fffe2-e74d-4f21-833f-6f054a10cb50</vt:lpwstr>
  </property>
  <property fmtid="{D5CDD505-2E9C-101B-9397-08002B2CF9AE}" pid="13" name="MSIP_Label_436fffe2-e74d-4f21-833f-6f054a10cb50_SiteId">
    <vt:lpwstr>a4dd5294-24e4-4102-8420-cb86d0baae1e</vt:lpwstr>
  </property>
  <property fmtid="{D5CDD505-2E9C-101B-9397-08002B2CF9AE}" pid="14" name="MSIP_Label_436fffe2-e74d-4f21-833f-6f054a10cb50_ActionId">
    <vt:lpwstr>970a2a2d-105b-4d20-8331-e2e4b1d3b7e5</vt:lpwstr>
  </property>
  <property fmtid="{D5CDD505-2E9C-101B-9397-08002B2CF9AE}" pid="15" name="MSIP_Label_436fffe2-e74d-4f21-833f-6f054a10cb50_ContentBits">
    <vt:lpwstr>0</vt:lpwstr>
  </property>
</Properties>
</file>

<file path=docProps/thumbnail.jpeg>
</file>