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71" r:id="rId2"/>
    <p:sldId id="270" r:id="rId3"/>
  </p:sldIdLst>
  <p:sldSz cx="6858000" cy="9906000" type="A4"/>
  <p:notesSz cx="6858000" cy="9144000"/>
  <p:custDataLst>
    <p:tags r:id="rId4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Okano, Takumi (JP - AB 岡野 匠)" initials="OT(A岡匠" lastIdx="1" clrIdx="0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576" autoAdjust="0"/>
    <p:restoredTop sz="94660"/>
  </p:normalViewPr>
  <p:slideViewPr>
    <p:cSldViewPr snapToGrid="0" showGuides="1">
      <p:cViewPr>
        <p:scale>
          <a:sx n="125" d="100"/>
          <a:sy n="125" d="100"/>
        </p:scale>
        <p:origin x="716" y="-2244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tags" Target="tags/tag1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734579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21079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641748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2883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56226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329066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907515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628466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23697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08675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971861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graphicFrame>
        <p:nvGraphicFramePr>
          <p:cNvPr id="7" name="オブジェクト 6" hidden="1">
            <a:extLst>
              <a:ext uri="{FF2B5EF4-FFF2-40B4-BE49-F238E27FC236}">
                <a16:creationId xmlns:a16="http://schemas.microsoft.com/office/drawing/2014/main" id="{C38A99C7-E04D-1671-4ABA-2E90BD9D2DB9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91"/>
          <a:ext cx="1588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7" name="オブジェクト 6" hidden="1">
                        <a:extLst>
                          <a:ext uri="{FF2B5EF4-FFF2-40B4-BE49-F238E27FC236}">
                            <a16:creationId xmlns:a16="http://schemas.microsoft.com/office/drawing/2014/main" id="{C38A99C7-E04D-1671-4ABA-2E90BD9D2DB9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91"/>
                        <a:ext cx="1588" cy="15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277234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4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6154877B-FF33-623D-95C0-1056E7773D8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20307223"/>
              </p:ext>
            </p:extLst>
          </p:nvPr>
        </p:nvGraphicFramePr>
        <p:xfrm>
          <a:off x="138665" y="707555"/>
          <a:ext cx="6480000" cy="864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00000">
                  <a:extLst>
                    <a:ext uri="{9D8B030D-6E8A-4147-A177-3AD203B41FA5}">
                      <a16:colId xmlns:a16="http://schemas.microsoft.com/office/drawing/2014/main" val="3686033664"/>
                    </a:ext>
                  </a:extLst>
                </a:gridCol>
                <a:gridCol w="1260000">
                  <a:extLst>
                    <a:ext uri="{9D8B030D-6E8A-4147-A177-3AD203B41FA5}">
                      <a16:colId xmlns:a16="http://schemas.microsoft.com/office/drawing/2014/main" val="78592504"/>
                    </a:ext>
                  </a:extLst>
                </a:gridCol>
                <a:gridCol w="900000">
                  <a:extLst>
                    <a:ext uri="{9D8B030D-6E8A-4147-A177-3AD203B41FA5}">
                      <a16:colId xmlns:a16="http://schemas.microsoft.com/office/drawing/2014/main" val="2475355606"/>
                    </a:ext>
                  </a:extLst>
                </a:gridCol>
                <a:gridCol w="1260000">
                  <a:extLst>
                    <a:ext uri="{9D8B030D-6E8A-4147-A177-3AD203B41FA5}">
                      <a16:colId xmlns:a16="http://schemas.microsoft.com/office/drawing/2014/main" val="3054200557"/>
                    </a:ext>
                  </a:extLst>
                </a:gridCol>
                <a:gridCol w="900000">
                  <a:extLst>
                    <a:ext uri="{9D8B030D-6E8A-4147-A177-3AD203B41FA5}">
                      <a16:colId xmlns:a16="http://schemas.microsoft.com/office/drawing/2014/main" val="1236402000"/>
                    </a:ext>
                  </a:extLst>
                </a:gridCol>
                <a:gridCol w="1260000">
                  <a:extLst>
                    <a:ext uri="{9D8B030D-6E8A-4147-A177-3AD203B41FA5}">
                      <a16:colId xmlns:a16="http://schemas.microsoft.com/office/drawing/2014/main" val="2319931965"/>
                    </a:ext>
                  </a:extLst>
                </a:gridCol>
              </a:tblGrid>
              <a:tr h="432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ケース番号</a:t>
                      </a:r>
                      <a:endParaRPr kumimoji="1" lang="en-US" altLang="ja-JP" sz="11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1442" marR="91442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1442" marR="91442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世帯主氏名</a:t>
                      </a:r>
                    </a:p>
                  </a:txBody>
                  <a:tcPr marL="91442" marR="91442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1442" marR="91442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地区担当員</a:t>
                      </a:r>
                    </a:p>
                  </a:txBody>
                  <a:tcPr marL="91442" marR="91442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1442" marR="91442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04815340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1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DV</a:t>
                      </a:r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</a:t>
                      </a:r>
                      <a:endParaRPr kumimoji="1" lang="en-US" altLang="ja-JP" sz="11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1442" marR="91442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1442" marR="91442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1442" marR="91442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1442" marR="91442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 dirty="0"/>
                    </a:p>
                  </a:txBody>
                  <a:tcPr marL="91442" marR="91442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 dirty="0"/>
                    </a:p>
                  </a:txBody>
                  <a:tcPr marL="91442" marR="91442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87422875"/>
                  </a:ext>
                </a:extLst>
              </a:tr>
            </a:tbl>
          </a:graphicData>
        </a:graphic>
      </p:graphicFrame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93" y="1593"/>
          <a:ext cx="1587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93" y="1593"/>
                        <a:ext cx="1587" cy="15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5782" y="220009"/>
            <a:ext cx="5806436" cy="40350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2" tIns="45720" rIns="91442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indent="0" algn="ctr" defTabSz="914324">
              <a:tabLst>
                <a:tab pos="2057227" algn="l"/>
              </a:tabLst>
            </a:pPr>
            <a:r>
              <a:rPr lang="ja-JP" altLang="en-US" sz="2022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扶　養　義　務　者　台　帳</a:t>
            </a:r>
            <a:endParaRPr lang="en-US" altLang="ja-JP" sz="2022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40" name="Rectangle 108">
            <a:extLst>
              <a:ext uri="{FF2B5EF4-FFF2-40B4-BE49-F238E27FC236}">
                <a16:creationId xmlns:a16="http://schemas.microsoft.com/office/drawing/2014/main" id="{C5DD1F39-0A84-4B51-A8C7-3D2C7EE386C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2403" y="201496"/>
            <a:ext cx="184735" cy="35900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2" tIns="45720" rIns="91442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 sz="1733"/>
          </a:p>
        </p:txBody>
      </p:sp>
      <p:sp>
        <p:nvSpPr>
          <p:cNvPr id="44" name="Rectangle 112">
            <a:extLst>
              <a:ext uri="{FF2B5EF4-FFF2-40B4-BE49-F238E27FC236}">
                <a16:creationId xmlns:a16="http://schemas.microsoft.com/office/drawing/2014/main" id="{71B3A757-E8F9-45B8-BF21-8EB816B8ECE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2403" y="478794"/>
            <a:ext cx="184735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2" tIns="45720" rIns="91442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 sz="1100"/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469DD116-47D2-4E0C-A04E-11CF3168F43F}"/>
              </a:ext>
            </a:extLst>
          </p:cNvPr>
          <p:cNvSpPr/>
          <p:nvPr/>
        </p:nvSpPr>
        <p:spPr>
          <a:xfrm>
            <a:off x="5456281" y="331906"/>
            <a:ext cx="1165625" cy="22859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5998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13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作成日</a:t>
            </a: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394205DA-6DB5-360E-4646-C4511E08A163}"/>
              </a:ext>
            </a:extLst>
          </p:cNvPr>
          <p:cNvSpPr/>
          <p:nvPr/>
        </p:nvSpPr>
        <p:spPr>
          <a:xfrm>
            <a:off x="3385527" y="743990"/>
            <a:ext cx="958762" cy="16041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5998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世帯主フリガナ</a:t>
            </a: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3DB7B16D-A07A-EC91-9217-F386A60EE7B2}"/>
              </a:ext>
            </a:extLst>
          </p:cNvPr>
          <p:cNvSpPr/>
          <p:nvPr/>
        </p:nvSpPr>
        <p:spPr>
          <a:xfrm>
            <a:off x="3385527" y="957688"/>
            <a:ext cx="958762" cy="16041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5998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世帯主氏名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BB755033-1F13-07A8-2A54-2EAD98C2DF88}"/>
              </a:ext>
            </a:extLst>
          </p:cNvPr>
          <p:cNvSpPr/>
          <p:nvPr/>
        </p:nvSpPr>
        <p:spPr>
          <a:xfrm>
            <a:off x="1172904" y="787453"/>
            <a:ext cx="958764" cy="231845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5998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BD8662F7-5997-73FA-C8B3-A6B1829DF4EB}"/>
              </a:ext>
            </a:extLst>
          </p:cNvPr>
          <p:cNvSpPr/>
          <p:nvPr/>
        </p:nvSpPr>
        <p:spPr>
          <a:xfrm>
            <a:off x="5490286" y="787453"/>
            <a:ext cx="1039191" cy="231845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5998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</a:t>
            </a:r>
          </a:p>
        </p:txBody>
      </p:sp>
      <p:graphicFrame>
        <p:nvGraphicFramePr>
          <p:cNvPr id="17" name="表 16">
            <a:extLst>
              <a:ext uri="{FF2B5EF4-FFF2-40B4-BE49-F238E27FC236}">
                <a16:creationId xmlns:a16="http://schemas.microsoft.com/office/drawing/2014/main" id="{87534E75-E66F-C1D3-1C37-B22CD859858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58869268"/>
              </p:ext>
            </p:extLst>
          </p:nvPr>
        </p:nvGraphicFramePr>
        <p:xfrm>
          <a:off x="149161" y="1849456"/>
          <a:ext cx="6472745" cy="28663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78454">
                  <a:extLst>
                    <a:ext uri="{9D8B030D-6E8A-4147-A177-3AD203B41FA5}">
                      <a16:colId xmlns:a16="http://schemas.microsoft.com/office/drawing/2014/main" val="3396032831"/>
                    </a:ext>
                  </a:extLst>
                </a:gridCol>
                <a:gridCol w="438150">
                  <a:extLst>
                    <a:ext uri="{9D8B030D-6E8A-4147-A177-3AD203B41FA5}">
                      <a16:colId xmlns:a16="http://schemas.microsoft.com/office/drawing/2014/main" val="2594902100"/>
                    </a:ext>
                  </a:extLst>
                </a:gridCol>
                <a:gridCol w="795337">
                  <a:extLst>
                    <a:ext uri="{9D8B030D-6E8A-4147-A177-3AD203B41FA5}">
                      <a16:colId xmlns:a16="http://schemas.microsoft.com/office/drawing/2014/main" val="2851608962"/>
                    </a:ext>
                  </a:extLst>
                </a:gridCol>
                <a:gridCol w="4160804">
                  <a:extLst>
                    <a:ext uri="{9D8B030D-6E8A-4147-A177-3AD203B41FA5}">
                      <a16:colId xmlns:a16="http://schemas.microsoft.com/office/drawing/2014/main" val="115337112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世帯員氏名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続柄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扶養調査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実施要否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扶養調査実施要否　理由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84035158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98909669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71755854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3323771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88517269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85583617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369641"/>
                  </a:ext>
                </a:extLst>
              </a:tr>
            </a:tbl>
          </a:graphicData>
        </a:graphic>
      </p:graphicFrame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B02C5195-4CED-714D-92C9-5ED0778E9C6E}"/>
              </a:ext>
            </a:extLst>
          </p:cNvPr>
          <p:cNvSpPr/>
          <p:nvPr/>
        </p:nvSpPr>
        <p:spPr>
          <a:xfrm>
            <a:off x="299157" y="2351241"/>
            <a:ext cx="845344" cy="16050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世帯員氏名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DCA78E13-FB18-7BFB-FCE6-6739261F775C}"/>
              </a:ext>
            </a:extLst>
          </p:cNvPr>
          <p:cNvSpPr/>
          <p:nvPr/>
        </p:nvSpPr>
        <p:spPr>
          <a:xfrm>
            <a:off x="1319340" y="2278927"/>
            <a:ext cx="264604" cy="16050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続柄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06C1044F-7660-43D9-062C-7D4877C184C6}"/>
              </a:ext>
            </a:extLst>
          </p:cNvPr>
          <p:cNvSpPr/>
          <p:nvPr/>
        </p:nvSpPr>
        <p:spPr>
          <a:xfrm>
            <a:off x="311857" y="2135046"/>
            <a:ext cx="845344" cy="16050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世帯員フリガナ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E16C4368-7BDE-3795-880C-C9BF92B756A0}"/>
              </a:ext>
            </a:extLst>
          </p:cNvPr>
          <p:cNvSpPr/>
          <p:nvPr/>
        </p:nvSpPr>
        <p:spPr>
          <a:xfrm>
            <a:off x="1775351" y="2237024"/>
            <a:ext cx="601267" cy="24431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扶養調査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実施要否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C88E8AED-8C73-B623-8816-4609602AD8EC}"/>
              </a:ext>
            </a:extLst>
          </p:cNvPr>
          <p:cNvSpPr/>
          <p:nvPr/>
        </p:nvSpPr>
        <p:spPr>
          <a:xfrm>
            <a:off x="3714836" y="2278927"/>
            <a:ext cx="1324523" cy="16050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扶養調査実施要否　理由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6AEC1E04-D265-042C-0EBF-EB646CD47FCB}"/>
              </a:ext>
            </a:extLst>
          </p:cNvPr>
          <p:cNvSpPr/>
          <p:nvPr/>
        </p:nvSpPr>
        <p:spPr>
          <a:xfrm>
            <a:off x="1172904" y="1277649"/>
            <a:ext cx="958762" cy="16041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5998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en-US" altLang="ja-JP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DV</a:t>
            </a:r>
            <a:r>
              <a:rPr kumimoji="1" lang="ja-JP" altLang="en-US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</a:t>
            </a: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37C55F1B-DD87-84A1-45B7-6B8A14A37AAC}"/>
              </a:ext>
            </a:extLst>
          </p:cNvPr>
          <p:cNvSpPr/>
          <p:nvPr/>
        </p:nvSpPr>
        <p:spPr>
          <a:xfrm>
            <a:off x="149161" y="1651453"/>
            <a:ext cx="845344" cy="16050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世帯員情報</a:t>
            </a:r>
          </a:p>
        </p:txBody>
      </p:sp>
      <p:graphicFrame>
        <p:nvGraphicFramePr>
          <p:cNvPr id="20" name="表 19">
            <a:extLst>
              <a:ext uri="{FF2B5EF4-FFF2-40B4-BE49-F238E27FC236}">
                <a16:creationId xmlns:a16="http://schemas.microsoft.com/office/drawing/2014/main" id="{5B14B74E-1EE8-A731-1D8E-5D441ACA972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73341209"/>
              </p:ext>
            </p:extLst>
          </p:nvPr>
        </p:nvGraphicFramePr>
        <p:xfrm>
          <a:off x="143954" y="5001366"/>
          <a:ext cx="6477952" cy="43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3429">
                  <a:extLst>
                    <a:ext uri="{9D8B030D-6E8A-4147-A177-3AD203B41FA5}">
                      <a16:colId xmlns:a16="http://schemas.microsoft.com/office/drawing/2014/main" val="3858948479"/>
                    </a:ext>
                  </a:extLst>
                </a:gridCol>
                <a:gridCol w="808289">
                  <a:extLst>
                    <a:ext uri="{9D8B030D-6E8A-4147-A177-3AD203B41FA5}">
                      <a16:colId xmlns:a16="http://schemas.microsoft.com/office/drawing/2014/main" val="3396032831"/>
                    </a:ext>
                  </a:extLst>
                </a:gridCol>
                <a:gridCol w="375195">
                  <a:extLst>
                    <a:ext uri="{9D8B030D-6E8A-4147-A177-3AD203B41FA5}">
                      <a16:colId xmlns:a16="http://schemas.microsoft.com/office/drawing/2014/main" val="3855599363"/>
                    </a:ext>
                  </a:extLst>
                </a:gridCol>
                <a:gridCol w="1259242">
                  <a:extLst>
                    <a:ext uri="{9D8B030D-6E8A-4147-A177-3AD203B41FA5}">
                      <a16:colId xmlns:a16="http://schemas.microsoft.com/office/drawing/2014/main" val="251565358"/>
                    </a:ext>
                  </a:extLst>
                </a:gridCol>
                <a:gridCol w="1259242">
                  <a:extLst>
                    <a:ext uri="{9D8B030D-6E8A-4147-A177-3AD203B41FA5}">
                      <a16:colId xmlns:a16="http://schemas.microsoft.com/office/drawing/2014/main" val="3430542010"/>
                    </a:ext>
                  </a:extLst>
                </a:gridCol>
                <a:gridCol w="2472555">
                  <a:extLst>
                    <a:ext uri="{9D8B030D-6E8A-4147-A177-3AD203B41FA5}">
                      <a16:colId xmlns:a16="http://schemas.microsoft.com/office/drawing/2014/main" val="1153371126"/>
                    </a:ext>
                  </a:extLst>
                </a:gridCol>
              </a:tblGrid>
              <a:tr h="216000">
                <a:tc rowSpan="3">
                  <a:txBody>
                    <a:bodyPr/>
                    <a:lstStyle/>
                    <a:p>
                      <a:pPr algn="ctr"/>
                      <a:r>
                        <a:rPr kumimoji="1" lang="en-US" altLang="ja-JP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No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扶養義務者氏名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住所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扶養調査対象要否　理由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84035158"/>
                  </a:ext>
                </a:extLst>
              </a:tr>
              <a:tr h="216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電話番号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12721062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続柄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重点的扶養義務者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該当区分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扶養調査対象要否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5735777"/>
                  </a:ext>
                </a:extLst>
              </a:tr>
              <a:tr h="216000">
                <a:tc rowSpan="3"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3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16762059"/>
                  </a:ext>
                </a:extLst>
              </a:tr>
              <a:tr h="216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045743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84359262"/>
                  </a:ext>
                </a:extLst>
              </a:tr>
              <a:tr h="216000">
                <a:tc rowSpan="3"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35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3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8341056"/>
                  </a:ext>
                </a:extLst>
              </a:tr>
              <a:tr h="216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23626119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45599604"/>
                  </a:ext>
                </a:extLst>
              </a:tr>
              <a:tr h="216000">
                <a:tc rowSpan="3"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35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3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37928960"/>
                  </a:ext>
                </a:extLst>
              </a:tr>
              <a:tr h="216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1921747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065995"/>
                  </a:ext>
                </a:extLst>
              </a:tr>
              <a:tr h="216000">
                <a:tc rowSpan="3"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35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3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03147811"/>
                  </a:ext>
                </a:extLst>
              </a:tr>
              <a:tr h="216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4766808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27784527"/>
                  </a:ext>
                </a:extLst>
              </a:tr>
              <a:tr h="216000">
                <a:tc rowSpan="3"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35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3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34261815"/>
                  </a:ext>
                </a:extLst>
              </a:tr>
              <a:tr h="216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92076566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72515505"/>
                  </a:ext>
                </a:extLst>
              </a:tr>
            </a:tbl>
          </a:graphicData>
        </a:graphic>
      </p:graphicFrame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505FE89E-C0FA-477C-41D5-317781521BB0}"/>
              </a:ext>
            </a:extLst>
          </p:cNvPr>
          <p:cNvSpPr/>
          <p:nvPr/>
        </p:nvSpPr>
        <p:spPr>
          <a:xfrm>
            <a:off x="143955" y="4803363"/>
            <a:ext cx="845344" cy="16050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扶養義務者情報</a:t>
            </a: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AB1DBC72-51E2-EBF6-9974-4C2D5C4DC50C}"/>
              </a:ext>
            </a:extLst>
          </p:cNvPr>
          <p:cNvSpPr/>
          <p:nvPr/>
        </p:nvSpPr>
        <p:spPr>
          <a:xfrm>
            <a:off x="178605" y="5943334"/>
            <a:ext cx="232817" cy="19839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en-US" altLang="ja-JP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No</a:t>
            </a:r>
            <a:endParaRPr kumimoji="1" lang="ja-JP" altLang="en-US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45486A6A-6A17-A6A7-8CF3-2E83F05DBFCE}"/>
              </a:ext>
            </a:extLst>
          </p:cNvPr>
          <p:cNvSpPr/>
          <p:nvPr/>
        </p:nvSpPr>
        <p:spPr>
          <a:xfrm>
            <a:off x="493029" y="5943334"/>
            <a:ext cx="1083709" cy="14388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扶養義務者　氏名</a:t>
            </a:r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159B06E8-59AA-DD3B-76A0-B8EF4C3678F1}"/>
              </a:ext>
            </a:extLst>
          </p:cNvPr>
          <p:cNvSpPr/>
          <p:nvPr/>
        </p:nvSpPr>
        <p:spPr>
          <a:xfrm>
            <a:off x="493029" y="5745331"/>
            <a:ext cx="1090915" cy="158235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扶養義務者フリガナ</a:t>
            </a: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9F4482D6-A718-2259-3C41-EA80C7D7B0C8}"/>
              </a:ext>
            </a:extLst>
          </p:cNvPr>
          <p:cNvSpPr/>
          <p:nvPr/>
        </p:nvSpPr>
        <p:spPr>
          <a:xfrm>
            <a:off x="3294851" y="5978279"/>
            <a:ext cx="618677" cy="12849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電話番号</a:t>
            </a: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B786C272-95BD-7000-7582-43E8CC3FC188}"/>
              </a:ext>
            </a:extLst>
          </p:cNvPr>
          <p:cNvSpPr/>
          <p:nvPr/>
        </p:nvSpPr>
        <p:spPr>
          <a:xfrm>
            <a:off x="645876" y="6193186"/>
            <a:ext cx="412451" cy="19839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96880617-10F0-47DC-D720-AC82A0B10DB8}"/>
              </a:ext>
            </a:extLst>
          </p:cNvPr>
          <p:cNvSpPr/>
          <p:nvPr/>
        </p:nvSpPr>
        <p:spPr>
          <a:xfrm>
            <a:off x="1295029" y="6191823"/>
            <a:ext cx="281709" cy="19839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続柄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398E4CB3-CF86-1F00-9232-451122B937FF}"/>
              </a:ext>
            </a:extLst>
          </p:cNvPr>
          <p:cNvSpPr/>
          <p:nvPr/>
        </p:nvSpPr>
        <p:spPr>
          <a:xfrm>
            <a:off x="2085222" y="5844139"/>
            <a:ext cx="412451" cy="19839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88E8FAB1-FDCD-1731-4264-6ABBE9716677}"/>
              </a:ext>
            </a:extLst>
          </p:cNvPr>
          <p:cNvSpPr/>
          <p:nvPr/>
        </p:nvSpPr>
        <p:spPr>
          <a:xfrm>
            <a:off x="1838152" y="6171597"/>
            <a:ext cx="855661" cy="24005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重点的扶養義務者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該当区分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90BD03B0-4A8E-AA17-E373-C5899752AC7F}"/>
              </a:ext>
            </a:extLst>
          </p:cNvPr>
          <p:cNvSpPr/>
          <p:nvPr/>
        </p:nvSpPr>
        <p:spPr>
          <a:xfrm>
            <a:off x="3002867" y="6234364"/>
            <a:ext cx="1071562" cy="12849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扶養調査対象要否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0331455F-E0E8-A860-DC79-B94F51F068C1}"/>
              </a:ext>
            </a:extLst>
          </p:cNvPr>
          <p:cNvSpPr/>
          <p:nvPr/>
        </p:nvSpPr>
        <p:spPr>
          <a:xfrm>
            <a:off x="4865346" y="6006961"/>
            <a:ext cx="1196378" cy="16050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扶養調査対象要否　理由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5E120E9C-2493-B968-4C0C-04621DDD0F3F}"/>
              </a:ext>
            </a:extLst>
          </p:cNvPr>
          <p:cNvSpPr/>
          <p:nvPr/>
        </p:nvSpPr>
        <p:spPr>
          <a:xfrm>
            <a:off x="3109520" y="9458641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2546F21A-02D9-4C9E-0EF6-F8AF8BD69466}"/>
              </a:ext>
            </a:extLst>
          </p:cNvPr>
          <p:cNvSpPr/>
          <p:nvPr/>
        </p:nvSpPr>
        <p:spPr>
          <a:xfrm>
            <a:off x="4431964" y="9665472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20078DBB-75C6-035F-63A1-873499624BAA}"/>
              </a:ext>
            </a:extLst>
          </p:cNvPr>
          <p:cNvSpPr/>
          <p:nvPr/>
        </p:nvSpPr>
        <p:spPr>
          <a:xfrm>
            <a:off x="4431964" y="9458641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51E70118-98C6-F132-D2B0-96AAEC85265E}"/>
              </a:ext>
            </a:extLst>
          </p:cNvPr>
          <p:cNvSpPr/>
          <p:nvPr/>
        </p:nvSpPr>
        <p:spPr>
          <a:xfrm>
            <a:off x="5309710" y="9665471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BC5BC102-2740-52FF-1304-F90D589C2D20}"/>
              </a:ext>
            </a:extLst>
          </p:cNvPr>
          <p:cNvSpPr/>
          <p:nvPr/>
        </p:nvSpPr>
        <p:spPr>
          <a:xfrm>
            <a:off x="5309710" y="9458641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</p:spTree>
    <p:extLst>
      <p:ext uri="{BB962C8B-B14F-4D97-AF65-F5344CB8AC3E}">
        <p14:creationId xmlns:p14="http://schemas.microsoft.com/office/powerpoint/2010/main" val="25245167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93" y="1593"/>
          <a:ext cx="1587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93" y="1593"/>
                        <a:ext cx="1587" cy="15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5782" y="220009"/>
            <a:ext cx="5806436" cy="40350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2" tIns="45720" rIns="91442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indent="0" algn="ctr" defTabSz="914324">
              <a:tabLst>
                <a:tab pos="2057227" algn="l"/>
              </a:tabLst>
            </a:pPr>
            <a:r>
              <a:rPr lang="ja-JP" altLang="en-US" sz="2022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扶　養　義　務　者　台　帳</a:t>
            </a:r>
            <a:endParaRPr lang="en-US" altLang="ja-JP" sz="2022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40" name="Rectangle 108">
            <a:extLst>
              <a:ext uri="{FF2B5EF4-FFF2-40B4-BE49-F238E27FC236}">
                <a16:creationId xmlns:a16="http://schemas.microsoft.com/office/drawing/2014/main" id="{C5DD1F39-0A84-4B51-A8C7-3D2C7EE386C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2403" y="201496"/>
            <a:ext cx="184735" cy="35900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2" tIns="45720" rIns="91442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 sz="1733"/>
          </a:p>
        </p:txBody>
      </p:sp>
      <p:sp>
        <p:nvSpPr>
          <p:cNvPr id="44" name="Rectangle 112">
            <a:extLst>
              <a:ext uri="{FF2B5EF4-FFF2-40B4-BE49-F238E27FC236}">
                <a16:creationId xmlns:a16="http://schemas.microsoft.com/office/drawing/2014/main" id="{71B3A757-E8F9-45B8-BF21-8EB816B8ECE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2403" y="478794"/>
            <a:ext cx="184735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2" tIns="45720" rIns="91442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 sz="1100"/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469DD116-47D2-4E0C-A04E-11CF3168F43F}"/>
              </a:ext>
            </a:extLst>
          </p:cNvPr>
          <p:cNvSpPr/>
          <p:nvPr/>
        </p:nvSpPr>
        <p:spPr>
          <a:xfrm>
            <a:off x="5456281" y="331906"/>
            <a:ext cx="1165625" cy="22859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5998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13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作成日</a:t>
            </a:r>
          </a:p>
        </p:txBody>
      </p:sp>
      <p:graphicFrame>
        <p:nvGraphicFramePr>
          <p:cNvPr id="8" name="表 7">
            <a:extLst>
              <a:ext uri="{FF2B5EF4-FFF2-40B4-BE49-F238E27FC236}">
                <a16:creationId xmlns:a16="http://schemas.microsoft.com/office/drawing/2014/main" id="{6B3AB5D1-EDAF-CCD9-2F52-42E10E64CB1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78890845"/>
              </p:ext>
            </p:extLst>
          </p:nvPr>
        </p:nvGraphicFramePr>
        <p:xfrm>
          <a:off x="141907" y="1017702"/>
          <a:ext cx="6480002" cy="7940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4088">
                  <a:extLst>
                    <a:ext uri="{9D8B030D-6E8A-4147-A177-3AD203B41FA5}">
                      <a16:colId xmlns:a16="http://schemas.microsoft.com/office/drawing/2014/main" val="3752329194"/>
                    </a:ext>
                  </a:extLst>
                </a:gridCol>
                <a:gridCol w="603053">
                  <a:extLst>
                    <a:ext uri="{9D8B030D-6E8A-4147-A177-3AD203B41FA5}">
                      <a16:colId xmlns:a16="http://schemas.microsoft.com/office/drawing/2014/main" val="2725231282"/>
                    </a:ext>
                  </a:extLst>
                </a:gridCol>
                <a:gridCol w="603053">
                  <a:extLst>
                    <a:ext uri="{9D8B030D-6E8A-4147-A177-3AD203B41FA5}">
                      <a16:colId xmlns:a16="http://schemas.microsoft.com/office/drawing/2014/main" val="1934795419"/>
                    </a:ext>
                  </a:extLst>
                </a:gridCol>
                <a:gridCol w="447675">
                  <a:extLst>
                    <a:ext uri="{9D8B030D-6E8A-4147-A177-3AD203B41FA5}">
                      <a16:colId xmlns:a16="http://schemas.microsoft.com/office/drawing/2014/main" val="1266020136"/>
                    </a:ext>
                  </a:extLst>
                </a:gridCol>
                <a:gridCol w="841617">
                  <a:extLst>
                    <a:ext uri="{9D8B030D-6E8A-4147-A177-3AD203B41FA5}">
                      <a16:colId xmlns:a16="http://schemas.microsoft.com/office/drawing/2014/main" val="4116448546"/>
                    </a:ext>
                  </a:extLst>
                </a:gridCol>
                <a:gridCol w="730008">
                  <a:extLst>
                    <a:ext uri="{9D8B030D-6E8A-4147-A177-3AD203B41FA5}">
                      <a16:colId xmlns:a16="http://schemas.microsoft.com/office/drawing/2014/main" val="1338485924"/>
                    </a:ext>
                  </a:extLst>
                </a:gridCol>
                <a:gridCol w="3040508">
                  <a:extLst>
                    <a:ext uri="{9D8B030D-6E8A-4147-A177-3AD203B41FA5}">
                      <a16:colId xmlns:a16="http://schemas.microsoft.com/office/drawing/2014/main" val="527758403"/>
                    </a:ext>
                  </a:extLst>
                </a:gridCol>
              </a:tblGrid>
              <a:tr h="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en-US" altLang="ja-JP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No</a:t>
                      </a:r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扶養義務者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扶養調査日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調査区分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3"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回答内容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81694512"/>
                  </a:ext>
                </a:extLst>
              </a:tr>
              <a:tr h="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扶養対象者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回答年月日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58083570"/>
                  </a:ext>
                </a:extLst>
              </a:tr>
              <a:tr h="384846">
                <a:tc rowSpan="4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精神的支援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96862935"/>
                  </a:ext>
                </a:extLst>
              </a:tr>
              <a:tr h="384846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援助開始時期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24017069"/>
                  </a:ext>
                </a:extLst>
              </a:tr>
              <a:tr h="384846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金銭的援助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6202851"/>
                  </a:ext>
                </a:extLst>
              </a:tr>
              <a:tr h="384846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援助開始時期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18780993"/>
                  </a:ext>
                </a:extLst>
              </a:tr>
              <a:tr h="384846">
                <a:tc rowSpan="4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精神的支援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0327179"/>
                  </a:ext>
                </a:extLst>
              </a:tr>
              <a:tr h="384846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援助開始時期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7741739"/>
                  </a:ext>
                </a:extLst>
              </a:tr>
              <a:tr h="384846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金銭的援助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45819536"/>
                  </a:ext>
                </a:extLst>
              </a:tr>
              <a:tr h="384846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援助開始時期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47994067"/>
                  </a:ext>
                </a:extLst>
              </a:tr>
              <a:tr h="384846">
                <a:tc rowSpan="4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精神的支援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83592900"/>
                  </a:ext>
                </a:extLst>
              </a:tr>
              <a:tr h="384846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援助開始時期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00828084"/>
                  </a:ext>
                </a:extLst>
              </a:tr>
              <a:tr h="384846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金銭的援助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2637030"/>
                  </a:ext>
                </a:extLst>
              </a:tr>
              <a:tr h="384846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援助開始時期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8610309"/>
                  </a:ext>
                </a:extLst>
              </a:tr>
              <a:tr h="384846">
                <a:tc rowSpan="4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精神的支援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31622206"/>
                  </a:ext>
                </a:extLst>
              </a:tr>
              <a:tr h="384846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援助開始時期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51441619"/>
                  </a:ext>
                </a:extLst>
              </a:tr>
              <a:tr h="384846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金銭的援助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53022486"/>
                  </a:ext>
                </a:extLst>
              </a:tr>
              <a:tr h="384846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援助開始時期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27559780"/>
                  </a:ext>
                </a:extLst>
              </a:tr>
              <a:tr h="384846">
                <a:tc rowSpan="4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精神的支援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07254950"/>
                  </a:ext>
                </a:extLst>
              </a:tr>
              <a:tr h="384846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援助開始時期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3794132"/>
                  </a:ext>
                </a:extLst>
              </a:tr>
              <a:tr h="384846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金銭的援助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96963897"/>
                  </a:ext>
                </a:extLst>
              </a:tr>
              <a:tr h="384846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援助開始時期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0932163"/>
                  </a:ext>
                </a:extLst>
              </a:tr>
            </a:tbl>
          </a:graphicData>
        </a:graphic>
      </p:graphicFrame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2ED448E2-0C21-DC58-56B9-623E3E58C3E7}"/>
              </a:ext>
            </a:extLst>
          </p:cNvPr>
          <p:cNvSpPr/>
          <p:nvPr/>
        </p:nvSpPr>
        <p:spPr>
          <a:xfrm>
            <a:off x="2936144" y="1401102"/>
            <a:ext cx="576000" cy="11105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援助可否</a:t>
            </a:r>
            <a: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4C0D4541-C1CB-E08D-F330-FF6A91D8C5FE}"/>
              </a:ext>
            </a:extLst>
          </p:cNvPr>
          <p:cNvSpPr/>
          <p:nvPr/>
        </p:nvSpPr>
        <p:spPr>
          <a:xfrm>
            <a:off x="2936144" y="2172530"/>
            <a:ext cx="576000" cy="11105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援助可否</a:t>
            </a:r>
            <a: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D894FCD4-E0E4-1A2C-E275-DFD022F7F3E3}"/>
              </a:ext>
            </a:extLst>
          </p:cNvPr>
          <p:cNvSpPr/>
          <p:nvPr/>
        </p:nvSpPr>
        <p:spPr>
          <a:xfrm>
            <a:off x="2936144" y="1796383"/>
            <a:ext cx="576000" cy="11105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援助開始時期</a:t>
            </a:r>
            <a: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ED042C4C-598B-DCBB-07F5-23F946E26E61}"/>
              </a:ext>
            </a:extLst>
          </p:cNvPr>
          <p:cNvSpPr/>
          <p:nvPr/>
        </p:nvSpPr>
        <p:spPr>
          <a:xfrm>
            <a:off x="2936144" y="2554048"/>
            <a:ext cx="576000" cy="11105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援助開始時期</a:t>
            </a:r>
            <a:r>
              <a:rPr kumimoji="1" lang="en-US" altLang="ja-JP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860ECAE4-F5B0-E3E4-38ED-89A13D9D2515}"/>
              </a:ext>
            </a:extLst>
          </p:cNvPr>
          <p:cNvSpPr/>
          <p:nvPr/>
        </p:nvSpPr>
        <p:spPr>
          <a:xfrm>
            <a:off x="4603433" y="1796383"/>
            <a:ext cx="1044000" cy="11105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具体的な支援内容及び頻度</a:t>
            </a: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96AB559F-B875-93B4-E196-4A08877ABB9D}"/>
              </a:ext>
            </a:extLst>
          </p:cNvPr>
          <p:cNvSpPr/>
          <p:nvPr/>
        </p:nvSpPr>
        <p:spPr>
          <a:xfrm>
            <a:off x="4603433" y="2172530"/>
            <a:ext cx="1044000" cy="11105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金銭的な援助の可否　理由</a:t>
            </a: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31D8091A-0ACB-D8DB-A3B3-924C74B9B1CD}"/>
              </a:ext>
            </a:extLst>
          </p:cNvPr>
          <p:cNvSpPr/>
          <p:nvPr/>
        </p:nvSpPr>
        <p:spPr>
          <a:xfrm>
            <a:off x="4603433" y="1403022"/>
            <a:ext cx="1044000" cy="11105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精神的な支援の可否　理由</a:t>
            </a: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95F6DA9E-2F50-C238-5BAC-A8C11DFD1039}"/>
              </a:ext>
            </a:extLst>
          </p:cNvPr>
          <p:cNvSpPr/>
          <p:nvPr/>
        </p:nvSpPr>
        <p:spPr>
          <a:xfrm>
            <a:off x="4603433" y="2545135"/>
            <a:ext cx="1044000" cy="11105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援助の方法・程度</a:t>
            </a:r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ACD9D5D4-D25E-8165-7F14-7896EC9FB2EA}"/>
              </a:ext>
            </a:extLst>
          </p:cNvPr>
          <p:cNvSpPr/>
          <p:nvPr/>
        </p:nvSpPr>
        <p:spPr>
          <a:xfrm>
            <a:off x="1013677" y="1486217"/>
            <a:ext cx="476671" cy="23500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扶養調査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年月日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31561CE6-C040-E901-0C3B-80BD74B31215}"/>
              </a:ext>
            </a:extLst>
          </p:cNvPr>
          <p:cNvSpPr/>
          <p:nvPr/>
        </p:nvSpPr>
        <p:spPr>
          <a:xfrm>
            <a:off x="996667" y="2305534"/>
            <a:ext cx="524338" cy="16050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回答年月日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5898133D-9A15-24F0-7A55-B2A775D481E6}"/>
              </a:ext>
            </a:extLst>
          </p:cNvPr>
          <p:cNvSpPr/>
          <p:nvPr/>
        </p:nvSpPr>
        <p:spPr>
          <a:xfrm>
            <a:off x="162496" y="1943398"/>
            <a:ext cx="167103" cy="16050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en-US" altLang="ja-JP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No</a:t>
            </a:r>
            <a:endParaRPr kumimoji="1" lang="ja-JP" altLang="en-US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DA79DB80-40E3-9A9F-482C-98C7B112C11B}"/>
              </a:ext>
            </a:extLst>
          </p:cNvPr>
          <p:cNvSpPr/>
          <p:nvPr/>
        </p:nvSpPr>
        <p:spPr>
          <a:xfrm>
            <a:off x="141907" y="782772"/>
            <a:ext cx="845344" cy="16050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扶養調査結果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A56BBC74-980E-A431-FFA9-A729A90F9F6D}"/>
              </a:ext>
            </a:extLst>
          </p:cNvPr>
          <p:cNvSpPr/>
          <p:nvPr/>
        </p:nvSpPr>
        <p:spPr>
          <a:xfrm>
            <a:off x="383840" y="1504363"/>
            <a:ext cx="545478" cy="21235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扶養義務者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5FBCB2A6-EC92-9005-51B8-C218FBDBD0E6}"/>
              </a:ext>
            </a:extLst>
          </p:cNvPr>
          <p:cNvSpPr/>
          <p:nvPr/>
        </p:nvSpPr>
        <p:spPr>
          <a:xfrm>
            <a:off x="390664" y="2251187"/>
            <a:ext cx="545478" cy="25817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扶養対象者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0E945CD1-01EB-787B-4E6A-B496FA8F347D}"/>
              </a:ext>
            </a:extLst>
          </p:cNvPr>
          <p:cNvSpPr/>
          <p:nvPr/>
        </p:nvSpPr>
        <p:spPr>
          <a:xfrm>
            <a:off x="1570678" y="1939491"/>
            <a:ext cx="433337" cy="16050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24923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調査区分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CCBE532B-EFEC-FC65-C72C-45596A5095FC}"/>
              </a:ext>
            </a:extLst>
          </p:cNvPr>
          <p:cNvSpPr/>
          <p:nvPr/>
        </p:nvSpPr>
        <p:spPr>
          <a:xfrm>
            <a:off x="3109520" y="9458641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CC9C78C4-261C-DCA2-E72E-9AD1025D027E}"/>
              </a:ext>
            </a:extLst>
          </p:cNvPr>
          <p:cNvSpPr/>
          <p:nvPr/>
        </p:nvSpPr>
        <p:spPr>
          <a:xfrm>
            <a:off x="4431964" y="9665472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68CE8F0B-5627-2611-116C-4613CA1D52A1}"/>
              </a:ext>
            </a:extLst>
          </p:cNvPr>
          <p:cNvSpPr/>
          <p:nvPr/>
        </p:nvSpPr>
        <p:spPr>
          <a:xfrm>
            <a:off x="4431964" y="9458641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5D305D44-2416-8A4E-6275-9B17B0B7AEA6}"/>
              </a:ext>
            </a:extLst>
          </p:cNvPr>
          <p:cNvSpPr/>
          <p:nvPr/>
        </p:nvSpPr>
        <p:spPr>
          <a:xfrm>
            <a:off x="5309710" y="9665471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8C5105A9-E36F-165A-8C7B-88C87EF9D0D6}"/>
              </a:ext>
            </a:extLst>
          </p:cNvPr>
          <p:cNvSpPr/>
          <p:nvPr/>
        </p:nvSpPr>
        <p:spPr>
          <a:xfrm>
            <a:off x="5309710" y="9458641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</p:spTree>
    <p:extLst>
      <p:ext uri="{BB962C8B-B14F-4D97-AF65-F5344CB8AC3E}">
        <p14:creationId xmlns:p14="http://schemas.microsoft.com/office/powerpoint/2010/main" val="3027857768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11821</TotalTime>
  <Words>275</Words>
  <Application>Microsoft Office PowerPoint</Application>
  <PresentationFormat>A4 210 x 297 mm</PresentationFormat>
  <Paragraphs>102</Paragraphs>
  <Slides>2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121</cp:revision>
  <dcterms:created xsi:type="dcterms:W3CDTF">2022-01-20T04:34:58Z</dcterms:created>
  <dcterms:modified xsi:type="dcterms:W3CDTF">2024-03-13T09:04:47Z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</Properties>
</file>

<file path=docProps/thumbnail.jpeg>
</file>