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Lst>
  <p:sldSz cx="6858000" cy="9906000" type="A4"/>
  <p:notesSz cx="6807200" cy="9939338"/>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渡部 俊(watabe-shun.ik4)" initials="渡部" lastIdx="1" clrIdx="0">
    <p:extLst>
      <p:ext uri="{19B8F6BF-5375-455C-9EA6-DF929625EA0E}">
        <p15:presenceInfo xmlns:p15="http://schemas.microsoft.com/office/powerpoint/2012/main" userId="S-1-5-21-4175116151-3849908774-3845857867-619606" providerId="AD"/>
      </p:ext>
    </p:extLst>
  </p:cmAuthor>
  <p:cmAuthor id="2" name="Okano, Takumi (JP - AB 岡野 匠)" initials="OT(A岡匠" lastIdx="3" clrIdx="1">
    <p:extLst>
      <p:ext uri="{19B8F6BF-5375-455C-9EA6-DF929625EA0E}">
        <p15:presenceInfo xmlns:p15="http://schemas.microsoft.com/office/powerpoint/2012/main" userId="S::takokano@abeam.com::5e6993cd-c762-4216-9694-73f272f7dbd8" providerId="AD"/>
      </p:ext>
    </p:extLst>
  </p:cmAuthor>
  <p:cmAuthor id="3" name="西田 章恵(nishida-akie.jj1)" initials="西田" lastIdx="1" clrIdx="2">
    <p:extLst>
      <p:ext uri="{19B8F6BF-5375-455C-9EA6-DF929625EA0E}">
        <p15:presenceInfo xmlns:p15="http://schemas.microsoft.com/office/powerpoint/2012/main" userId="S-1-5-21-4175116151-3849908774-3845857867-619503"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078" autoAdjust="0"/>
    <p:restoredTop sz="94660"/>
  </p:normalViewPr>
  <p:slideViewPr>
    <p:cSldViewPr snapToGrid="0" showGuides="1">
      <p:cViewPr varScale="1">
        <p:scale>
          <a:sx n="77" d="100"/>
          <a:sy n="77" d="100"/>
        </p:scale>
        <p:origin x="876" y="90"/>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2023/3/13</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9" name="Rectangle 109">
            <a:extLst>
              <a:ext uri="{FF2B5EF4-FFF2-40B4-BE49-F238E27FC236}">
                <a16:creationId xmlns:a16="http://schemas.microsoft.com/office/drawing/2014/main" id="{00D83572-9D2D-46D8-9CD1-E9D1A70E4165}"/>
              </a:ext>
            </a:extLst>
          </p:cNvPr>
          <p:cNvSpPr>
            <a:spLocks noChangeArrowheads="1"/>
          </p:cNvSpPr>
          <p:nvPr/>
        </p:nvSpPr>
        <p:spPr bwMode="auto">
          <a:xfrm>
            <a:off x="549000" y="1911062"/>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algn="ctr" defTabSz="914400"/>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70" name="正方形/長方形 69">
            <a:extLst>
              <a:ext uri="{FF2B5EF4-FFF2-40B4-BE49-F238E27FC236}">
                <a16:creationId xmlns:a16="http://schemas.microsoft.com/office/drawing/2014/main" id="{B000984C-165E-4061-B388-B40CE564CB26}"/>
              </a:ext>
            </a:extLst>
          </p:cNvPr>
          <p:cNvSpPr/>
          <p:nvPr/>
        </p:nvSpPr>
        <p:spPr>
          <a:xfrm>
            <a:off x="2038440" y="2254550"/>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資力発生年月日</a:t>
            </a:r>
          </a:p>
        </p:txBody>
      </p:sp>
      <p:sp>
        <p:nvSpPr>
          <p:cNvPr id="71" name="正方形/長方形 70">
            <a:extLst>
              <a:ext uri="{FF2B5EF4-FFF2-40B4-BE49-F238E27FC236}">
                <a16:creationId xmlns:a16="http://schemas.microsoft.com/office/drawing/2014/main" id="{5695C597-2877-43BC-AF32-757A56B06D99}"/>
              </a:ext>
            </a:extLst>
          </p:cNvPr>
          <p:cNvSpPr/>
          <p:nvPr/>
        </p:nvSpPr>
        <p:spPr>
          <a:xfrm>
            <a:off x="2038440" y="2517668"/>
            <a:ext cx="65704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決定年月日</a:t>
            </a:r>
          </a:p>
        </p:txBody>
      </p:sp>
      <p:sp>
        <p:nvSpPr>
          <p:cNvPr id="72" name="正方形/長方形 71">
            <a:extLst>
              <a:ext uri="{FF2B5EF4-FFF2-40B4-BE49-F238E27FC236}">
                <a16:creationId xmlns:a16="http://schemas.microsoft.com/office/drawing/2014/main" id="{41CB1B53-F0BB-43D0-9DA0-3CE0CB786FB7}"/>
              </a:ext>
            </a:extLst>
          </p:cNvPr>
          <p:cNvSpPr/>
          <p:nvPr/>
        </p:nvSpPr>
        <p:spPr>
          <a:xfrm>
            <a:off x="2038439" y="2789538"/>
            <a:ext cx="3589395" cy="131722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徴収の理由</a:t>
            </a:r>
          </a:p>
        </p:txBody>
      </p:sp>
      <p:sp>
        <p:nvSpPr>
          <p:cNvPr id="73" name="正方形/長方形 72">
            <a:extLst>
              <a:ext uri="{FF2B5EF4-FFF2-40B4-BE49-F238E27FC236}">
                <a16:creationId xmlns:a16="http://schemas.microsoft.com/office/drawing/2014/main" id="{5BD44F54-0C39-4476-B35D-C8809342BA32}"/>
              </a:ext>
            </a:extLst>
          </p:cNvPr>
          <p:cNvSpPr/>
          <p:nvPr/>
        </p:nvSpPr>
        <p:spPr>
          <a:xfrm>
            <a:off x="2038440" y="4236375"/>
            <a:ext cx="7761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徴収対象額</a:t>
            </a:r>
          </a:p>
        </p:txBody>
      </p:sp>
      <p:sp>
        <p:nvSpPr>
          <p:cNvPr id="74" name="正方形/長方形 73">
            <a:extLst>
              <a:ext uri="{FF2B5EF4-FFF2-40B4-BE49-F238E27FC236}">
                <a16:creationId xmlns:a16="http://schemas.microsoft.com/office/drawing/2014/main" id="{101DC666-5136-4BD2-A1BC-880A6CDE38FC}"/>
              </a:ext>
            </a:extLst>
          </p:cNvPr>
          <p:cNvSpPr/>
          <p:nvPr/>
        </p:nvSpPr>
        <p:spPr>
          <a:xfrm>
            <a:off x="2038440" y="4506759"/>
            <a:ext cx="77619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徴収控除額</a:t>
            </a:r>
          </a:p>
        </p:txBody>
      </p:sp>
      <p:sp>
        <p:nvSpPr>
          <p:cNvPr id="75" name="正方形/長方形 74">
            <a:extLst>
              <a:ext uri="{FF2B5EF4-FFF2-40B4-BE49-F238E27FC236}">
                <a16:creationId xmlns:a16="http://schemas.microsoft.com/office/drawing/2014/main" id="{C505FF5C-D68A-43CF-9A2D-8C18346B20DD}"/>
              </a:ext>
            </a:extLst>
          </p:cNvPr>
          <p:cNvSpPr/>
          <p:nvPr/>
        </p:nvSpPr>
        <p:spPr>
          <a:xfrm>
            <a:off x="2038440" y="4771698"/>
            <a:ext cx="67600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徴収決定額</a:t>
            </a:r>
          </a:p>
        </p:txBody>
      </p:sp>
      <p:sp>
        <p:nvSpPr>
          <p:cNvPr id="76" name="正方形/長方形 75">
            <a:extLst>
              <a:ext uri="{FF2B5EF4-FFF2-40B4-BE49-F238E27FC236}">
                <a16:creationId xmlns:a16="http://schemas.microsoft.com/office/drawing/2014/main" id="{88E80AA5-BF94-4C51-A078-AE24E7E00249}"/>
              </a:ext>
            </a:extLst>
          </p:cNvPr>
          <p:cNvSpPr/>
          <p:nvPr/>
        </p:nvSpPr>
        <p:spPr>
          <a:xfrm>
            <a:off x="2038440" y="5036846"/>
            <a:ext cx="53560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徴収方法</a:t>
            </a:r>
          </a:p>
        </p:txBody>
      </p:sp>
      <p:sp>
        <p:nvSpPr>
          <p:cNvPr id="77" name="正方形/長方形 76">
            <a:extLst>
              <a:ext uri="{FF2B5EF4-FFF2-40B4-BE49-F238E27FC236}">
                <a16:creationId xmlns:a16="http://schemas.microsoft.com/office/drawing/2014/main" id="{7D9933CA-5460-45EE-8449-E7B0B26A8D19}"/>
              </a:ext>
            </a:extLst>
          </p:cNvPr>
          <p:cNvSpPr/>
          <p:nvPr/>
        </p:nvSpPr>
        <p:spPr>
          <a:xfrm>
            <a:off x="2038440" y="5320272"/>
            <a:ext cx="86668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徴収期限年月日</a:t>
            </a:r>
          </a:p>
        </p:txBody>
      </p:sp>
      <p:sp>
        <p:nvSpPr>
          <p:cNvPr id="60" name="Rectangle 109">
            <a:extLst>
              <a:ext uri="{FF2B5EF4-FFF2-40B4-BE49-F238E27FC236}">
                <a16:creationId xmlns:a16="http://schemas.microsoft.com/office/drawing/2014/main" id="{FE505812-A9DC-42CD-A0A7-8011451454A3}"/>
              </a:ext>
            </a:extLst>
          </p:cNvPr>
          <p:cNvSpPr>
            <a:spLocks noChangeArrowheads="1"/>
          </p:cNvSpPr>
          <p:nvPr/>
        </p:nvSpPr>
        <p:spPr bwMode="auto">
          <a:xfrm>
            <a:off x="580800" y="1187769"/>
            <a:ext cx="5760000"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algn="ctr" defTabSz="914400"/>
            <a:r>
              <a:rPr lang="ja-JP"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生活保護法第</a:t>
            </a:r>
            <a:r>
              <a:rPr lang="en-US" altLang="ja-JP"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77</a:t>
            </a:r>
            <a:r>
              <a:rPr lang="zh-TW"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条</a:t>
            </a:r>
            <a:r>
              <a:rPr lang="ja-JP"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徴収</a:t>
            </a:r>
            <a:r>
              <a:rPr lang="zh-TW" altLang="en-US"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金決定通知書</a:t>
            </a:r>
            <a:endPar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61" name="グループ化 60">
            <a:extLst>
              <a:ext uri="{FF2B5EF4-FFF2-40B4-BE49-F238E27FC236}">
                <a16:creationId xmlns:a16="http://schemas.microsoft.com/office/drawing/2014/main" id="{6FE1DB97-0836-4DDC-95B1-25CE6B0ED940}"/>
              </a:ext>
            </a:extLst>
          </p:cNvPr>
          <p:cNvGrpSpPr/>
          <p:nvPr/>
        </p:nvGrpSpPr>
        <p:grpSpPr>
          <a:xfrm>
            <a:off x="585876" y="393344"/>
            <a:ext cx="1296000" cy="635296"/>
            <a:chOff x="613942" y="838599"/>
            <a:chExt cx="1296000" cy="635296"/>
          </a:xfrm>
        </p:grpSpPr>
        <p:sp>
          <p:nvSpPr>
            <p:cNvPr id="62" name="正方形/長方形 61">
              <a:extLst>
                <a:ext uri="{FF2B5EF4-FFF2-40B4-BE49-F238E27FC236}">
                  <a16:creationId xmlns:a16="http://schemas.microsoft.com/office/drawing/2014/main" id="{57A8DB07-A06C-445F-BC6C-2B7FFD4538DA}"/>
                </a:ext>
              </a:extLst>
            </p:cNvPr>
            <p:cNvSpPr/>
            <p:nvPr/>
          </p:nvSpPr>
          <p:spPr>
            <a:xfrm>
              <a:off x="613942" y="838599"/>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63" name="正方形/長方形 62">
              <a:extLst>
                <a:ext uri="{FF2B5EF4-FFF2-40B4-BE49-F238E27FC236}">
                  <a16:creationId xmlns:a16="http://schemas.microsoft.com/office/drawing/2014/main" id="{51A3CAA2-F8EA-4AFB-9638-88350B666918}"/>
                </a:ext>
              </a:extLst>
            </p:cNvPr>
            <p:cNvSpPr/>
            <p:nvPr/>
          </p:nvSpPr>
          <p:spPr>
            <a:xfrm>
              <a:off x="613942" y="100750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64" name="正方形/長方形 63">
              <a:extLst>
                <a:ext uri="{FF2B5EF4-FFF2-40B4-BE49-F238E27FC236}">
                  <a16:creationId xmlns:a16="http://schemas.microsoft.com/office/drawing/2014/main" id="{AB445ACC-4363-449C-8B3A-D80480C49BAB}"/>
                </a:ext>
              </a:extLst>
            </p:cNvPr>
            <p:cNvSpPr/>
            <p:nvPr/>
          </p:nvSpPr>
          <p:spPr>
            <a:xfrm>
              <a:off x="613942" y="117640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65" name="正方形/長方形 64">
              <a:extLst>
                <a:ext uri="{FF2B5EF4-FFF2-40B4-BE49-F238E27FC236}">
                  <a16:creationId xmlns:a16="http://schemas.microsoft.com/office/drawing/2014/main" id="{60743195-4628-4146-8673-6FC174F41FDF}"/>
                </a:ext>
              </a:extLst>
            </p:cNvPr>
            <p:cNvSpPr/>
            <p:nvPr/>
          </p:nvSpPr>
          <p:spPr>
            <a:xfrm>
              <a:off x="1426742" y="117640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67" name="正方形/長方形 66">
              <a:extLst>
                <a:ext uri="{FF2B5EF4-FFF2-40B4-BE49-F238E27FC236}">
                  <a16:creationId xmlns:a16="http://schemas.microsoft.com/office/drawing/2014/main" id="{AFF38BAF-61EF-45B4-BA3A-593DAA3E496D}"/>
                </a:ext>
              </a:extLst>
            </p:cNvPr>
            <p:cNvSpPr/>
            <p:nvPr/>
          </p:nvSpPr>
          <p:spPr>
            <a:xfrm>
              <a:off x="613942" y="134530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郵便カスタマーバーコード</a:t>
              </a:r>
            </a:p>
          </p:txBody>
        </p:sp>
      </p:grpSp>
      <p:grpSp>
        <p:nvGrpSpPr>
          <p:cNvPr id="69" name="グループ化 68">
            <a:extLst>
              <a:ext uri="{FF2B5EF4-FFF2-40B4-BE49-F238E27FC236}">
                <a16:creationId xmlns:a16="http://schemas.microsoft.com/office/drawing/2014/main" id="{EB4E27A8-F831-4CAF-9399-E93B6207213C}"/>
              </a:ext>
            </a:extLst>
          </p:cNvPr>
          <p:cNvGrpSpPr/>
          <p:nvPr/>
        </p:nvGrpSpPr>
        <p:grpSpPr>
          <a:xfrm>
            <a:off x="5641567" y="224441"/>
            <a:ext cx="648000" cy="297491"/>
            <a:chOff x="5669633" y="669696"/>
            <a:chExt cx="648000" cy="297491"/>
          </a:xfrm>
        </p:grpSpPr>
        <p:sp>
          <p:nvSpPr>
            <p:cNvPr id="79" name="正方形/長方形 78">
              <a:extLst>
                <a:ext uri="{FF2B5EF4-FFF2-40B4-BE49-F238E27FC236}">
                  <a16:creationId xmlns:a16="http://schemas.microsoft.com/office/drawing/2014/main" id="{7638E12A-46E8-494C-BBA5-AC95C0A80328}"/>
                </a:ext>
              </a:extLst>
            </p:cNvPr>
            <p:cNvSpPr/>
            <p:nvPr/>
          </p:nvSpPr>
          <p:spPr>
            <a:xfrm>
              <a:off x="5796933"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80" name="正方形/長方形 79">
              <a:extLst>
                <a:ext uri="{FF2B5EF4-FFF2-40B4-BE49-F238E27FC236}">
                  <a16:creationId xmlns:a16="http://schemas.microsoft.com/office/drawing/2014/main" id="{CDC3DC73-216E-40B1-B9DE-FAE67B6ED7AD}"/>
                </a:ext>
              </a:extLst>
            </p:cNvPr>
            <p:cNvSpPr/>
            <p:nvPr/>
          </p:nvSpPr>
          <p:spPr>
            <a:xfrm>
              <a:off x="5669633"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grpSp>
      <p:grpSp>
        <p:nvGrpSpPr>
          <p:cNvPr id="81" name="グループ化 80">
            <a:extLst>
              <a:ext uri="{FF2B5EF4-FFF2-40B4-BE49-F238E27FC236}">
                <a16:creationId xmlns:a16="http://schemas.microsoft.com/office/drawing/2014/main" id="{2690DAA5-62AF-422C-B725-F3D48F0646B7}"/>
              </a:ext>
            </a:extLst>
          </p:cNvPr>
          <p:cNvGrpSpPr/>
          <p:nvPr/>
        </p:nvGrpSpPr>
        <p:grpSpPr>
          <a:xfrm>
            <a:off x="4046384" y="701251"/>
            <a:ext cx="2202321" cy="397563"/>
            <a:chOff x="4074450" y="1146506"/>
            <a:chExt cx="2202321" cy="397563"/>
          </a:xfrm>
        </p:grpSpPr>
        <p:sp>
          <p:nvSpPr>
            <p:cNvPr id="82" name="正方形/長方形 81">
              <a:extLst>
                <a:ext uri="{FF2B5EF4-FFF2-40B4-BE49-F238E27FC236}">
                  <a16:creationId xmlns:a16="http://schemas.microsoft.com/office/drawing/2014/main" id="{D5D9D272-E4C0-45BA-B037-C2D092FCEE5C}"/>
                </a:ext>
              </a:extLst>
            </p:cNvPr>
            <p:cNvSpPr/>
            <p:nvPr/>
          </p:nvSpPr>
          <p:spPr>
            <a:xfrm>
              <a:off x="4074450" y="1176405"/>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83" name="正方形/長方形 82">
              <a:extLst>
                <a:ext uri="{FF2B5EF4-FFF2-40B4-BE49-F238E27FC236}">
                  <a16:creationId xmlns:a16="http://schemas.microsoft.com/office/drawing/2014/main" id="{B9AECBEE-2334-4241-90CA-C7D810FCC7CA}"/>
                </a:ext>
              </a:extLst>
            </p:cNvPr>
            <p:cNvSpPr/>
            <p:nvPr/>
          </p:nvSpPr>
          <p:spPr>
            <a:xfrm>
              <a:off x="5007900" y="1345307"/>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84" name="正方形/長方形 83">
              <a:extLst>
                <a:ext uri="{FF2B5EF4-FFF2-40B4-BE49-F238E27FC236}">
                  <a16:creationId xmlns:a16="http://schemas.microsoft.com/office/drawing/2014/main" id="{1827C4B9-6ED8-4C89-AD03-B5959F92C301}"/>
                </a:ext>
              </a:extLst>
            </p:cNvPr>
            <p:cNvSpPr/>
            <p:nvPr/>
          </p:nvSpPr>
          <p:spPr>
            <a:xfrm>
              <a:off x="5007900" y="1176405"/>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85" name="正方形/長方形 84">
              <a:extLst>
                <a:ext uri="{FF2B5EF4-FFF2-40B4-BE49-F238E27FC236}">
                  <a16:creationId xmlns:a16="http://schemas.microsoft.com/office/drawing/2014/main" id="{69FEE66A-BAC5-4DD4-BBF5-E75C5D521C52}"/>
                </a:ext>
              </a:extLst>
            </p:cNvPr>
            <p:cNvSpPr/>
            <p:nvPr/>
          </p:nvSpPr>
          <p:spPr>
            <a:xfrm>
              <a:off x="5837794" y="1146506"/>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grpSp>
      <p:sp>
        <p:nvSpPr>
          <p:cNvPr id="86" name="Rectangle 109">
            <a:extLst>
              <a:ext uri="{FF2B5EF4-FFF2-40B4-BE49-F238E27FC236}">
                <a16:creationId xmlns:a16="http://schemas.microsoft.com/office/drawing/2014/main" id="{04C66D1E-E443-4365-B9F9-E004C8FC751B}"/>
              </a:ext>
            </a:extLst>
          </p:cNvPr>
          <p:cNvSpPr>
            <a:spLocks noChangeArrowheads="1"/>
          </p:cNvSpPr>
          <p:nvPr/>
        </p:nvSpPr>
        <p:spPr bwMode="auto">
          <a:xfrm>
            <a:off x="572167" y="1564768"/>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defTabSz="914400"/>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生活保護法第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77</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条における</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徴収金</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について、次のとおり決定したので通知します。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87" name="グループ化 86">
            <a:extLst>
              <a:ext uri="{FF2B5EF4-FFF2-40B4-BE49-F238E27FC236}">
                <a16:creationId xmlns:a16="http://schemas.microsoft.com/office/drawing/2014/main" id="{EE678029-D742-4A98-8B3B-42369C9D7A39}"/>
              </a:ext>
            </a:extLst>
          </p:cNvPr>
          <p:cNvGrpSpPr/>
          <p:nvPr/>
        </p:nvGrpSpPr>
        <p:grpSpPr>
          <a:xfrm>
            <a:off x="4839848" y="8538780"/>
            <a:ext cx="1469152" cy="1015206"/>
            <a:chOff x="4410455" y="8217841"/>
            <a:chExt cx="1469152" cy="1015206"/>
          </a:xfrm>
        </p:grpSpPr>
        <p:sp>
          <p:nvSpPr>
            <p:cNvPr id="88" name="テキスト ボックス 87">
              <a:extLst>
                <a:ext uri="{FF2B5EF4-FFF2-40B4-BE49-F238E27FC236}">
                  <a16:creationId xmlns:a16="http://schemas.microsoft.com/office/drawing/2014/main" id="{01BAA6B8-B027-4A46-BE29-DED1788501C8}"/>
                </a:ext>
              </a:extLst>
            </p:cNvPr>
            <p:cNvSpPr txBox="1"/>
            <p:nvPr/>
          </p:nvSpPr>
          <p:spPr>
            <a:xfrm>
              <a:off x="4410455" y="821784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89" name="正方形/長方形 88">
              <a:extLst>
                <a:ext uri="{FF2B5EF4-FFF2-40B4-BE49-F238E27FC236}">
                  <a16:creationId xmlns:a16="http://schemas.microsoft.com/office/drawing/2014/main" id="{A0CD00BA-C582-4D7F-883C-25629E023590}"/>
                </a:ext>
              </a:extLst>
            </p:cNvPr>
            <p:cNvSpPr/>
            <p:nvPr/>
          </p:nvSpPr>
          <p:spPr>
            <a:xfrm>
              <a:off x="4492546" y="849128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90" name="正方形/長方形 89">
              <a:extLst>
                <a:ext uri="{FF2B5EF4-FFF2-40B4-BE49-F238E27FC236}">
                  <a16:creationId xmlns:a16="http://schemas.microsoft.com/office/drawing/2014/main" id="{A9BBE79F-F05B-4F94-9669-AAB67F3F67D3}"/>
                </a:ext>
              </a:extLst>
            </p:cNvPr>
            <p:cNvSpPr/>
            <p:nvPr/>
          </p:nvSpPr>
          <p:spPr>
            <a:xfrm>
              <a:off x="4492544" y="8694793"/>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91" name="正方形/長方形 90">
              <a:extLst>
                <a:ext uri="{FF2B5EF4-FFF2-40B4-BE49-F238E27FC236}">
                  <a16:creationId xmlns:a16="http://schemas.microsoft.com/office/drawing/2014/main" id="{96DF2088-177E-4A59-911B-7882BE00D1B7}"/>
                </a:ext>
              </a:extLst>
            </p:cNvPr>
            <p:cNvSpPr/>
            <p:nvPr/>
          </p:nvSpPr>
          <p:spPr>
            <a:xfrm>
              <a:off x="4948647" y="8696963"/>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92" name="正方形/長方形 91">
              <a:extLst>
                <a:ext uri="{FF2B5EF4-FFF2-40B4-BE49-F238E27FC236}">
                  <a16:creationId xmlns:a16="http://schemas.microsoft.com/office/drawing/2014/main" id="{EB13615F-0094-4689-9BCB-4B1816BBF8B5}"/>
                </a:ext>
              </a:extLst>
            </p:cNvPr>
            <p:cNvSpPr/>
            <p:nvPr/>
          </p:nvSpPr>
          <p:spPr>
            <a:xfrm>
              <a:off x="5432192" y="8694793"/>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93" name="正方形/長方形 92">
              <a:extLst>
                <a:ext uri="{FF2B5EF4-FFF2-40B4-BE49-F238E27FC236}">
                  <a16:creationId xmlns:a16="http://schemas.microsoft.com/office/drawing/2014/main" id="{DCB54C55-6181-4BFE-9EAC-8FD17A87C302}"/>
                </a:ext>
              </a:extLst>
            </p:cNvPr>
            <p:cNvSpPr/>
            <p:nvPr/>
          </p:nvSpPr>
          <p:spPr>
            <a:xfrm>
              <a:off x="4948647" y="8889754"/>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94" name="正方形/長方形 93">
              <a:extLst>
                <a:ext uri="{FF2B5EF4-FFF2-40B4-BE49-F238E27FC236}">
                  <a16:creationId xmlns:a16="http://schemas.microsoft.com/office/drawing/2014/main" id="{7C033F8D-6F74-47EC-8EAB-1281C8636665}"/>
                </a:ext>
              </a:extLst>
            </p:cNvPr>
            <p:cNvSpPr/>
            <p:nvPr/>
          </p:nvSpPr>
          <p:spPr>
            <a:xfrm>
              <a:off x="4492544" y="9093747"/>
              <a:ext cx="56446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95" name="正方形/長方形 94">
              <a:extLst>
                <a:ext uri="{FF2B5EF4-FFF2-40B4-BE49-F238E27FC236}">
                  <a16:creationId xmlns:a16="http://schemas.microsoft.com/office/drawing/2014/main" id="{478B0235-7A70-48FC-8685-F010FD12B589}"/>
                </a:ext>
              </a:extLst>
            </p:cNvPr>
            <p:cNvSpPr/>
            <p:nvPr/>
          </p:nvSpPr>
          <p:spPr>
            <a:xfrm>
              <a:off x="4466531" y="8889754"/>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4" name="正方形/長方形 3">
              <a:extLst>
                <a:ext uri="{FF2B5EF4-FFF2-40B4-BE49-F238E27FC236}">
                  <a16:creationId xmlns:a16="http://schemas.microsoft.com/office/drawing/2014/main" id="{27ECABAC-1AA1-82DF-161B-815220AC7F2C}"/>
                </a:ext>
              </a:extLst>
            </p:cNvPr>
            <p:cNvSpPr/>
            <p:nvPr/>
          </p:nvSpPr>
          <p:spPr>
            <a:xfrm>
              <a:off x="5113830" y="9094239"/>
              <a:ext cx="56446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sp>
        <p:nvSpPr>
          <p:cNvPr id="43" name="Rectangle 109">
            <a:extLst>
              <a:ext uri="{FF2B5EF4-FFF2-40B4-BE49-F238E27FC236}">
                <a16:creationId xmlns:a16="http://schemas.microsoft.com/office/drawing/2014/main" id="{41D2034B-7ADC-45E1-88FD-C14AAE5A8B36}"/>
              </a:ext>
            </a:extLst>
          </p:cNvPr>
          <p:cNvSpPr>
            <a:spLocks noChangeArrowheads="1"/>
          </p:cNvSpPr>
          <p:nvPr/>
        </p:nvSpPr>
        <p:spPr bwMode="auto">
          <a:xfrm>
            <a:off x="549000" y="6143438"/>
            <a:ext cx="5760000" cy="116955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（備考）</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）この決定に不服があるときは、この決定があったことを知った日の翌日から起算して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か月以内に、知事に対し審査請</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975" indent="0">
              <a:lnSpc>
                <a:spcPts val="1200"/>
              </a:lnSpc>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求をすることができます（なお、決定があったことを知った日の翌日から起算して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か月以内であっても、決定があった日の翌日から起算して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年を経過すると審査請求をすることができなくなります。）。</a:t>
            </a:r>
          </a:p>
          <a:p>
            <a:pPr marL="180975" indent="-180975" algn="l" fontAlgn="base"/>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b="0" i="0" dirty="0">
                <a:effectLst/>
                <a:latin typeface="ＭＳ Ｐゴシック" panose="020B0600070205080204" pitchFamily="50" charset="-128"/>
                <a:ea typeface="ＭＳ Ｐゴシック" panose="020B0600070205080204" pitchFamily="50" charset="-128"/>
              </a:rPr>
              <a:t>また、この決定の取消しを求める訴訟を提起する場合は、行政事件訴訟法（昭和</a:t>
            </a:r>
            <a:r>
              <a:rPr lang="en-US" altLang="ja-JP" sz="900" b="0" i="0" dirty="0">
                <a:effectLst/>
                <a:latin typeface="ＭＳ Ｐゴシック" panose="020B0600070205080204" pitchFamily="50" charset="-128"/>
                <a:ea typeface="ＭＳ Ｐゴシック" panose="020B0600070205080204" pitchFamily="50" charset="-128"/>
              </a:rPr>
              <a:t>37</a:t>
            </a:r>
            <a:r>
              <a:rPr lang="ja-JP" altLang="en-US" sz="900" b="0" i="0" dirty="0">
                <a:effectLst/>
                <a:latin typeface="ＭＳ Ｐゴシック" panose="020B0600070205080204" pitchFamily="50" charset="-128"/>
                <a:ea typeface="ＭＳ Ｐゴシック" panose="020B0600070205080204" pitchFamily="50" charset="-128"/>
              </a:rPr>
              <a:t>年法律第</a:t>
            </a:r>
            <a:r>
              <a:rPr lang="en-US" altLang="ja-JP" sz="900" b="0" i="0" dirty="0">
                <a:effectLst/>
                <a:latin typeface="ＭＳ Ｐゴシック" panose="020B0600070205080204" pitchFamily="50" charset="-128"/>
                <a:ea typeface="ＭＳ Ｐゴシック" panose="020B0600070205080204" pitchFamily="50" charset="-128"/>
              </a:rPr>
              <a:t>139</a:t>
            </a:r>
            <a:r>
              <a:rPr lang="ja-JP" altLang="en-US" sz="900" b="0" i="0" dirty="0">
                <a:effectLst/>
                <a:latin typeface="ＭＳ Ｐゴシック" panose="020B0600070205080204" pitchFamily="50" charset="-128"/>
                <a:ea typeface="ＭＳ Ｐゴシック" panose="020B0600070205080204" pitchFamily="50" charset="-128"/>
              </a:rPr>
              <a:t>号）の規定により、この決定があったことを知った日から６か月以内に、知事を被告として、処分管轄地方裁判所に処分の取消しの訴えを提起することができます（決定があったことを知った日から６か月以内であっても、決定の日から１年を経過した場合には処分の取消しの訴えを提起することができなくなります）。</a:t>
            </a:r>
          </a:p>
        </p:txBody>
      </p:sp>
      <p:grpSp>
        <p:nvGrpSpPr>
          <p:cNvPr id="5" name="グループ化 4">
            <a:extLst>
              <a:ext uri="{FF2B5EF4-FFF2-40B4-BE49-F238E27FC236}">
                <a16:creationId xmlns:a16="http://schemas.microsoft.com/office/drawing/2014/main" id="{A3451269-6747-0294-388E-426F5B7358C7}"/>
              </a:ext>
            </a:extLst>
          </p:cNvPr>
          <p:cNvGrpSpPr/>
          <p:nvPr/>
        </p:nvGrpSpPr>
        <p:grpSpPr>
          <a:xfrm>
            <a:off x="464082" y="7426548"/>
            <a:ext cx="5724201" cy="767222"/>
            <a:chOff x="464082" y="7814671"/>
            <a:chExt cx="5724201" cy="767222"/>
          </a:xfrm>
        </p:grpSpPr>
        <p:sp>
          <p:nvSpPr>
            <p:cNvPr id="97" name="Rectangle 109">
              <a:extLst>
                <a:ext uri="{FF2B5EF4-FFF2-40B4-BE49-F238E27FC236}">
                  <a16:creationId xmlns:a16="http://schemas.microsoft.com/office/drawing/2014/main" id="{9B57E81F-9CA6-44BB-B1FC-36D4FCD6579A}"/>
                </a:ext>
              </a:extLst>
            </p:cNvPr>
            <p:cNvSpPr>
              <a:spLocks noChangeArrowheads="1"/>
            </p:cNvSpPr>
            <p:nvPr/>
          </p:nvSpPr>
          <p:spPr bwMode="auto">
            <a:xfrm>
              <a:off x="549000" y="7935562"/>
              <a:ext cx="5639283" cy="64633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r>
                <a:rPr lang="ja-JP" altLang="en-US" sz="900" dirty="0">
                  <a:latin typeface="ＭＳ Ｐゴシック" panose="020B0600070205080204" pitchFamily="50" charset="-128"/>
                  <a:ea typeface="ＭＳ Ｐゴシック" panose="020B0600070205080204" pitchFamily="50" charset="-128"/>
                </a:rPr>
                <a:t>　生活保護法第</a:t>
              </a:r>
              <a:r>
                <a:rPr lang="en-US" altLang="ja-JP" sz="900" dirty="0">
                  <a:latin typeface="ＭＳ Ｐゴシック" panose="020B0600070205080204" pitchFamily="50" charset="-128"/>
                  <a:ea typeface="ＭＳ Ｐゴシック" panose="020B0600070205080204" pitchFamily="50" charset="-128"/>
                </a:rPr>
                <a:t>77</a:t>
              </a:r>
              <a:r>
                <a:rPr lang="ja-JP" altLang="en-US" sz="900" dirty="0">
                  <a:latin typeface="ＭＳ Ｐゴシック" panose="020B0600070205080204" pitchFamily="50" charset="-128"/>
                  <a:ea typeface="ＭＳ Ｐゴシック" panose="020B0600070205080204" pitchFamily="50" charset="-128"/>
                </a:rPr>
                <a:t>条</a:t>
              </a:r>
            </a:p>
            <a:p>
              <a:pPr indent="0"/>
              <a:r>
                <a:rPr lang="ja-JP" altLang="en-US" sz="900" dirty="0">
                  <a:latin typeface="ＭＳ Ｐゴシック" panose="020B0600070205080204" pitchFamily="50" charset="-128"/>
                  <a:ea typeface="ＭＳ Ｐゴシック" panose="020B0600070205080204" pitchFamily="50" charset="-128"/>
                </a:rPr>
                <a:t>　被保護者に対して民法の規定により扶養の義務を履行しなければならない者があるときは、その義務の範囲内において、保護費を支弁した都道府県又は市町村の長は、その費用の全部又は一部を、その者から徴収することができる。</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41" name="テキスト ボックス 40">
              <a:extLst>
                <a:ext uri="{FF2B5EF4-FFF2-40B4-BE49-F238E27FC236}">
                  <a16:creationId xmlns:a16="http://schemas.microsoft.com/office/drawing/2014/main" id="{4346376B-D690-4E04-A1B3-836E18D0A2FD}"/>
                </a:ext>
              </a:extLst>
            </p:cNvPr>
            <p:cNvSpPr txBox="1"/>
            <p:nvPr/>
          </p:nvSpPr>
          <p:spPr>
            <a:xfrm>
              <a:off x="464082" y="781467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（参考）</a:t>
              </a:r>
            </a:p>
          </p:txBody>
        </p:sp>
      </p:grpSp>
      <p:sp>
        <p:nvSpPr>
          <p:cNvPr id="42" name="Rectangle 109">
            <a:extLst>
              <a:ext uri="{FF2B5EF4-FFF2-40B4-BE49-F238E27FC236}">
                <a16:creationId xmlns:a16="http://schemas.microsoft.com/office/drawing/2014/main" id="{EED23568-F901-46CB-89AB-864332337B79}"/>
              </a:ext>
            </a:extLst>
          </p:cNvPr>
          <p:cNvSpPr>
            <a:spLocks noChangeArrowheads="1"/>
          </p:cNvSpPr>
          <p:nvPr/>
        </p:nvSpPr>
        <p:spPr bwMode="auto">
          <a:xfrm>
            <a:off x="575635" y="2164253"/>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lvl="0"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資力発生年月日</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4" name="Rectangle 109">
            <a:extLst>
              <a:ext uri="{FF2B5EF4-FFF2-40B4-BE49-F238E27FC236}">
                <a16:creationId xmlns:a16="http://schemas.microsoft.com/office/drawing/2014/main" id="{793C920A-4060-4E63-91D5-E9750184A84F}"/>
              </a:ext>
            </a:extLst>
          </p:cNvPr>
          <p:cNvSpPr>
            <a:spLocks noChangeArrowheads="1"/>
          </p:cNvSpPr>
          <p:nvPr/>
        </p:nvSpPr>
        <p:spPr bwMode="auto">
          <a:xfrm>
            <a:off x="575635" y="2424920"/>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決定年月日</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5" name="Rectangle 109">
            <a:extLst>
              <a:ext uri="{FF2B5EF4-FFF2-40B4-BE49-F238E27FC236}">
                <a16:creationId xmlns:a16="http://schemas.microsoft.com/office/drawing/2014/main" id="{9761EEE7-9FD5-4F77-8E28-50A947445A0F}"/>
              </a:ext>
            </a:extLst>
          </p:cNvPr>
          <p:cNvSpPr>
            <a:spLocks noChangeArrowheads="1"/>
          </p:cNvSpPr>
          <p:nvPr/>
        </p:nvSpPr>
        <p:spPr bwMode="auto">
          <a:xfrm>
            <a:off x="575635" y="2685587"/>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3</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徴収の理由</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6" name="Rectangle 109">
            <a:extLst>
              <a:ext uri="{FF2B5EF4-FFF2-40B4-BE49-F238E27FC236}">
                <a16:creationId xmlns:a16="http://schemas.microsoft.com/office/drawing/2014/main" id="{9A3D597E-3EF5-4ED0-8542-603D5185D8FF}"/>
              </a:ext>
            </a:extLst>
          </p:cNvPr>
          <p:cNvSpPr>
            <a:spLocks noChangeArrowheads="1"/>
          </p:cNvSpPr>
          <p:nvPr/>
        </p:nvSpPr>
        <p:spPr bwMode="auto">
          <a:xfrm>
            <a:off x="575635" y="4142654"/>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4</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徴収対象額</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7" name="Rectangle 109">
            <a:extLst>
              <a:ext uri="{FF2B5EF4-FFF2-40B4-BE49-F238E27FC236}">
                <a16:creationId xmlns:a16="http://schemas.microsoft.com/office/drawing/2014/main" id="{2A366B4A-6F95-4228-BF7B-93BDEE476E4A}"/>
              </a:ext>
            </a:extLst>
          </p:cNvPr>
          <p:cNvSpPr>
            <a:spLocks noChangeArrowheads="1"/>
          </p:cNvSpPr>
          <p:nvPr/>
        </p:nvSpPr>
        <p:spPr bwMode="auto">
          <a:xfrm>
            <a:off x="575635" y="4410619"/>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5</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徴収控除額</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8" name="Rectangle 109">
            <a:extLst>
              <a:ext uri="{FF2B5EF4-FFF2-40B4-BE49-F238E27FC236}">
                <a16:creationId xmlns:a16="http://schemas.microsoft.com/office/drawing/2014/main" id="{5ADB333F-9D1F-415B-9608-21FA030510D6}"/>
              </a:ext>
            </a:extLst>
          </p:cNvPr>
          <p:cNvSpPr>
            <a:spLocks noChangeArrowheads="1"/>
          </p:cNvSpPr>
          <p:nvPr/>
        </p:nvSpPr>
        <p:spPr bwMode="auto">
          <a:xfrm>
            <a:off x="575635" y="4678584"/>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6</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徴収決定額</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49" name="Rectangle 109">
            <a:extLst>
              <a:ext uri="{FF2B5EF4-FFF2-40B4-BE49-F238E27FC236}">
                <a16:creationId xmlns:a16="http://schemas.microsoft.com/office/drawing/2014/main" id="{60C05317-1959-46F9-A238-34D73AB8045C}"/>
              </a:ext>
            </a:extLst>
          </p:cNvPr>
          <p:cNvSpPr>
            <a:spLocks noChangeArrowheads="1"/>
          </p:cNvSpPr>
          <p:nvPr/>
        </p:nvSpPr>
        <p:spPr bwMode="auto">
          <a:xfrm>
            <a:off x="575635" y="4946549"/>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徴収方法</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51" name="Rectangle 109">
            <a:extLst>
              <a:ext uri="{FF2B5EF4-FFF2-40B4-BE49-F238E27FC236}">
                <a16:creationId xmlns:a16="http://schemas.microsoft.com/office/drawing/2014/main" id="{9412D215-A02B-4DA9-8E29-BBB7153EF29D}"/>
              </a:ext>
            </a:extLst>
          </p:cNvPr>
          <p:cNvSpPr>
            <a:spLocks noChangeArrowheads="1"/>
          </p:cNvSpPr>
          <p:nvPr/>
        </p:nvSpPr>
        <p:spPr bwMode="auto">
          <a:xfrm>
            <a:off x="575635" y="5227745"/>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8</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徴収期限</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2" name="正方形/長方形 1">
            <a:extLst>
              <a:ext uri="{FF2B5EF4-FFF2-40B4-BE49-F238E27FC236}">
                <a16:creationId xmlns:a16="http://schemas.microsoft.com/office/drawing/2014/main" id="{1D095A56-17A1-E6A1-3B81-15576E784807}"/>
              </a:ext>
            </a:extLst>
          </p:cNvPr>
          <p:cNvSpPr/>
          <p:nvPr/>
        </p:nvSpPr>
        <p:spPr>
          <a:xfrm>
            <a:off x="2038440" y="5594934"/>
            <a:ext cx="65704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債権番号</a:t>
            </a:r>
          </a:p>
        </p:txBody>
      </p:sp>
      <p:sp>
        <p:nvSpPr>
          <p:cNvPr id="3" name="Rectangle 109">
            <a:extLst>
              <a:ext uri="{FF2B5EF4-FFF2-40B4-BE49-F238E27FC236}">
                <a16:creationId xmlns:a16="http://schemas.microsoft.com/office/drawing/2014/main" id="{DD3FF85D-5691-06EE-56A4-1B7792AD146B}"/>
              </a:ext>
            </a:extLst>
          </p:cNvPr>
          <p:cNvSpPr>
            <a:spLocks noChangeArrowheads="1"/>
          </p:cNvSpPr>
          <p:nvPr/>
        </p:nvSpPr>
        <p:spPr bwMode="auto">
          <a:xfrm>
            <a:off x="575635" y="5491348"/>
            <a:ext cx="5719138" cy="267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defTabSz="914400">
              <a:lnSpc>
                <a:spcPct val="150000"/>
              </a:lnSpc>
            </a:pPr>
            <a:r>
              <a:rPr lang="en-US" altLang="ja-JP"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9</a:t>
            </a:r>
            <a:r>
              <a:rPr lang="ja-JP" altLang="en-US"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　債権番号</a:t>
            </a:r>
            <a:endParaRPr lang="en-US" altLang="ja-JP"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endParaRPr>
          </a:p>
        </p:txBody>
      </p:sp>
    </p:spTree>
    <p:extLst>
      <p:ext uri="{BB962C8B-B14F-4D97-AF65-F5344CB8AC3E}">
        <p14:creationId xmlns:p14="http://schemas.microsoft.com/office/powerpoint/2010/main" val="1764203239"/>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593</TotalTime>
  <Words>390</Words>
  <Application>Microsoft Office PowerPoint</Application>
  <PresentationFormat>A4 210 x 297 mm</PresentationFormat>
  <Paragraphs>48</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111</cp:revision>
  <cp:lastPrinted>2022-12-02T06:15:11Z</cp:lastPrinted>
  <dcterms:created xsi:type="dcterms:W3CDTF">2022-01-20T04:34:58Z</dcterms:created>
  <dcterms:modified xsi:type="dcterms:W3CDTF">2023-03-13T08:00:40Z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ies>
</file>

<file path=docProps/thumbnail.jpeg>
</file>