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川久保 俊介(kawakubo-shunsuke)" initials="川久保" lastIdx="1" clrIdx="0">
    <p:extLst>
      <p:ext uri="{19B8F6BF-5375-455C-9EA6-DF929625EA0E}">
        <p15:presenceInfo xmlns:p15="http://schemas.microsoft.com/office/powerpoint/2012/main" userId="S-1-5-21-4175116151-3849908774-3845857867-357649" providerId="AD"/>
      </p:ext>
    </p:extLst>
  </p:cmAuthor>
  <p:cmAuthor id="2" name="西田 章恵(nishida-akie.jj1)" initials="西田" lastIdx="4"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 id="4" name="Yoshida, Takafumi (JP - AB 吉田 隆史)" initials="YT(A吉隆" lastIdx="1" clrIdx="3">
    <p:extLst>
      <p:ext uri="{19B8F6BF-5375-455C-9EA6-DF929625EA0E}">
        <p15:presenceInfo xmlns:p15="http://schemas.microsoft.com/office/powerpoint/2012/main" userId="S::takafyoshida@abeam.com::1cdac1c6-f6e6-45f3-9c4d-db69efc75032"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3" d="100"/>
          <a:sy n="73" d="100"/>
        </p:scale>
        <p:origin x="3510" y="60"/>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350069"/>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zh-TW" altLang="en-US" sz="1100" dirty="0">
                <a:latin typeface="ＭＳ Ｐゴシック" panose="020B0600070205080204" pitchFamily="50" charset="-128"/>
                <a:ea typeface="ＭＳ Ｐゴシック" panose="020B0600070205080204" pitchFamily="50" charset="-128"/>
                <a:cs typeface="ＤＦ平成明朝体W3" charset="-128"/>
              </a:rPr>
              <a:t>介護認定審査会結果回答書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7" name="グループ化 6">
            <a:extLst>
              <a:ext uri="{FF2B5EF4-FFF2-40B4-BE49-F238E27FC236}">
                <a16:creationId xmlns:a16="http://schemas.microsoft.com/office/drawing/2014/main" id="{FF2BE0CA-EA2C-4177-94FD-2659AC4F5D88}"/>
              </a:ext>
            </a:extLst>
          </p:cNvPr>
          <p:cNvGrpSpPr/>
          <p:nvPr/>
        </p:nvGrpSpPr>
        <p:grpSpPr>
          <a:xfrm>
            <a:off x="553294" y="821794"/>
            <a:ext cx="1527587" cy="296099"/>
            <a:chOff x="4074450" y="1176404"/>
            <a:chExt cx="1527587" cy="296099"/>
          </a:xfrm>
        </p:grpSpPr>
        <p:sp>
          <p:nvSpPr>
            <p:cNvPr id="46" name="正方形/長方形 45">
              <a:extLst>
                <a:ext uri="{FF2B5EF4-FFF2-40B4-BE49-F238E27FC236}">
                  <a16:creationId xmlns:a16="http://schemas.microsoft.com/office/drawing/2014/main" id="{60DADFC3-CEB6-4431-81F7-7B315F55FB9A}"/>
                </a:ext>
              </a:extLst>
            </p:cNvPr>
            <p:cNvSpPr/>
            <p:nvPr/>
          </p:nvSpPr>
          <p:spPr>
            <a:xfrm>
              <a:off x="4074450" y="1176404"/>
              <a:ext cx="875456"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301162" y="1340123"/>
              <a:ext cx="3008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4075172" y="1343915"/>
              <a:ext cx="646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43" name="正方形/長方形 42">
              <a:extLst>
                <a:ext uri="{FF2B5EF4-FFF2-40B4-BE49-F238E27FC236}">
                  <a16:creationId xmlns:a16="http://schemas.microsoft.com/office/drawing/2014/main" id="{872E5C6A-20D1-4FBD-8EBB-36EB982F656E}"/>
                </a:ext>
              </a:extLst>
            </p:cNvPr>
            <p:cNvSpPr/>
            <p:nvPr/>
          </p:nvSpPr>
          <p:spPr>
            <a:xfrm>
              <a:off x="4760009" y="1340737"/>
              <a:ext cx="50105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graphicFrame>
        <p:nvGraphicFramePr>
          <p:cNvPr id="59" name="表 4">
            <a:extLst>
              <a:ext uri="{FF2B5EF4-FFF2-40B4-BE49-F238E27FC236}">
                <a16:creationId xmlns:a16="http://schemas.microsoft.com/office/drawing/2014/main" id="{B78B5EE8-21B8-497A-A8D8-919E6518ED4B}"/>
              </a:ext>
            </a:extLst>
          </p:cNvPr>
          <p:cNvGraphicFramePr>
            <a:graphicFrameLocks noGrp="1"/>
          </p:cNvGraphicFramePr>
          <p:nvPr>
            <p:extLst>
              <p:ext uri="{D42A27DB-BD31-4B8C-83A1-F6EECF244321}">
                <p14:modId xmlns:p14="http://schemas.microsoft.com/office/powerpoint/2010/main" val="3905986071"/>
              </p:ext>
            </p:extLst>
          </p:nvPr>
        </p:nvGraphicFramePr>
        <p:xfrm>
          <a:off x="624048" y="2085519"/>
          <a:ext cx="5772591" cy="6717084"/>
        </p:xfrm>
        <a:graphic>
          <a:graphicData uri="http://schemas.openxmlformats.org/drawingml/2006/table">
            <a:tbl>
              <a:tblPr firstRow="1" bandRow="1">
                <a:tableStyleId>{5C22544A-7EE6-4342-B048-85BDC9FD1C3A}</a:tableStyleId>
              </a:tblPr>
              <a:tblGrid>
                <a:gridCol w="1280455">
                  <a:extLst>
                    <a:ext uri="{9D8B030D-6E8A-4147-A177-3AD203B41FA5}">
                      <a16:colId xmlns:a16="http://schemas.microsoft.com/office/drawing/2014/main" val="2796205569"/>
                    </a:ext>
                  </a:extLst>
                </a:gridCol>
                <a:gridCol w="520700">
                  <a:extLst>
                    <a:ext uri="{9D8B030D-6E8A-4147-A177-3AD203B41FA5}">
                      <a16:colId xmlns:a16="http://schemas.microsoft.com/office/drawing/2014/main" val="2936752784"/>
                    </a:ext>
                  </a:extLst>
                </a:gridCol>
                <a:gridCol w="2059681">
                  <a:extLst>
                    <a:ext uri="{9D8B030D-6E8A-4147-A177-3AD203B41FA5}">
                      <a16:colId xmlns:a16="http://schemas.microsoft.com/office/drawing/2014/main" val="2116585784"/>
                    </a:ext>
                  </a:extLst>
                </a:gridCol>
                <a:gridCol w="655123">
                  <a:extLst>
                    <a:ext uri="{9D8B030D-6E8A-4147-A177-3AD203B41FA5}">
                      <a16:colId xmlns:a16="http://schemas.microsoft.com/office/drawing/2014/main" val="2418809522"/>
                    </a:ext>
                  </a:extLst>
                </a:gridCol>
                <a:gridCol w="1256632">
                  <a:extLst>
                    <a:ext uri="{9D8B030D-6E8A-4147-A177-3AD203B41FA5}">
                      <a16:colId xmlns:a16="http://schemas.microsoft.com/office/drawing/2014/main" val="2521930823"/>
                    </a:ext>
                  </a:extLst>
                </a:gridCol>
              </a:tblGrid>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介護保険</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被保険者番号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1368257105"/>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受給者番号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586011088"/>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公費負担者番号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722245204"/>
                  </a:ext>
                </a:extLst>
              </a:tr>
              <a:tr h="486076">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氏名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79935400"/>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生年月日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r>
                        <a:rPr kumimoji="1" lang="ja-JP" altLang="en-US" sz="900" dirty="0">
                          <a:latin typeface="ＭＳ Ｐゴシック" panose="020B0600070205080204" pitchFamily="50" charset="-128"/>
                          <a:ea typeface="ＭＳ Ｐゴシック" panose="020B0600070205080204" pitchFamily="50" charset="-128"/>
                        </a:rPr>
                        <a:t>　</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性別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10977052"/>
                  </a:ext>
                </a:extLst>
              </a:tr>
              <a:tr h="450000">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住所</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4">
                  <a:txBody>
                    <a:bodyPr/>
                    <a:lstStyle/>
                    <a:p>
                      <a:endParaRPr kumimoji="1" lang="ja-JP" altLang="en-US" sz="9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9138754"/>
                  </a:ext>
                </a:extLst>
              </a:tr>
              <a:tr h="450000">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認定区分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gridSpan="3">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zh-TW" altLang="en-US" sz="900" dirty="0">
                          <a:latin typeface="ＭＳ Ｐゴシック" panose="020B0600070205080204" pitchFamily="50" charset="-128"/>
                          <a:ea typeface="ＭＳ Ｐゴシック" panose="020B0600070205080204" pitchFamily="50" charset="-128"/>
                          <a:cs typeface="ＤＦ平成明朝体W3" charset="-128"/>
                        </a:rPr>
                        <a:t>□ 非該当</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要支援</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r>
                        <a:rPr lang="ja-JP" altLang="en-US" sz="900" dirty="0">
                          <a:latin typeface="ＭＳ Ｐゴシック" panose="020B0600070205080204" pitchFamily="50" charset="-128"/>
                          <a:ea typeface="ＭＳ Ｐゴシック" panose="020B0600070205080204" pitchFamily="50" charset="-128"/>
                          <a:cs typeface="ＤＦ平成明朝体W3" charset="-128"/>
                        </a:rPr>
                        <a:t>　　　</a:t>
                      </a:r>
                      <a:r>
                        <a:rPr lang="zh-TW" altLang="en-US" sz="900" dirty="0">
                          <a:latin typeface="ＭＳ Ｐゴシック" panose="020B0600070205080204" pitchFamily="50" charset="-128"/>
                          <a:ea typeface="ＭＳ Ｐゴシック" panose="020B0600070205080204" pitchFamily="50" charset="-128"/>
                          <a:cs typeface="ＤＦ平成明朝体W3" charset="-128"/>
                        </a:rPr>
                        <a:t>□ 要介護</a:t>
                      </a:r>
                      <a:r>
                        <a:rPr lang="en-US" altLang="zh-TW" sz="900" dirty="0">
                          <a:latin typeface="ＭＳ Ｐゴシック" panose="020B0600070205080204" pitchFamily="50" charset="-128"/>
                          <a:ea typeface="ＭＳ Ｐゴシック" panose="020B0600070205080204" pitchFamily="50" charset="-128"/>
                          <a:cs typeface="ＤＦ平成明朝体W3" charset="-128"/>
                        </a:rPr>
                        <a:t>_______________</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hMerge="1">
                  <a:txBody>
                    <a:bodyPr/>
                    <a:lstStyle/>
                    <a:p>
                      <a:endParaRPr kumimoji="1" lang="ja-JP" altLang="en-US" sz="1100" dirty="0">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8449384"/>
                  </a:ext>
                </a:extLst>
              </a:tr>
              <a:tr h="395813">
                <a:tc gridSpan="2">
                  <a:txBody>
                    <a:bodyPr/>
                    <a:lstStyle/>
                    <a:p>
                      <a:pPr algn="ctr"/>
                      <a:r>
                        <a:rPr kumimoji="1" lang="ja-JP" altLang="en-US" sz="900" dirty="0">
                          <a:latin typeface="ＭＳ Ｐゴシック" panose="020B0600070205080204" pitchFamily="50" charset="-128"/>
                          <a:ea typeface="ＭＳ Ｐゴシック" panose="020B0600070205080204" pitchFamily="50" charset="-128"/>
                        </a:rPr>
                        <a:t>審査日（判定日）</a:t>
                      </a:r>
                      <a:endParaRPr kumimoji="1" lang="en-US" altLang="ja-JP"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208407575"/>
                  </a:ext>
                </a:extLst>
              </a:tr>
              <a:tr h="537767">
                <a:tc gridSpan="2">
                  <a:txBody>
                    <a:bodyPr/>
                    <a:lstStyle/>
                    <a:p>
                      <a:pPr algn="ctr"/>
                      <a:r>
                        <a:rPr kumimoji="1" lang="zh-TW" altLang="en-US" sz="900" dirty="0">
                          <a:solidFill>
                            <a:schemeClr val="tx1"/>
                          </a:solidFill>
                          <a:latin typeface="ＭＳ Ｐゴシック" panose="020B0600070205080204" pitchFamily="50" charset="-128"/>
                          <a:ea typeface="ＭＳ Ｐゴシック" panose="020B0600070205080204" pitchFamily="50" charset="-128"/>
                        </a:rPr>
                        <a:t>認定有効期間</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　から　　　年　　月　　日</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317507464"/>
                  </a:ext>
                </a:extLst>
              </a:tr>
              <a:tr h="1193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特定疾病名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がん（末期）　□ 関節リウマチ　□ 筋萎縮性側索硬化症　</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後縦靭帯骨化症  □ 骨折を伴う骨粗鬆症 □ 初老期における認知症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進行性核上性麻痺、大脳皮質基底核変性症及びパーキンソン病</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脊髄小脳変性症  □ 脊柱管狭窄症  □ 早老症  □ 多系統萎縮症</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糖尿病性腎症・糖尿病性網膜症・糖尿病性神経障害  □ 脳血管疾患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閉塞性動脈硬化症  □ 慢性閉塞性肺疾患</a:t>
                      </a:r>
                    </a:p>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 両側の膝関節又は股関節に著しい変形を伴う変形性関節症</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82412805"/>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審査会意見</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782221558"/>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備考</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870602121"/>
                  </a:ext>
                </a:extLst>
              </a:tr>
              <a:tr h="431800">
                <a:tc gridSpan="2">
                  <a:txBody>
                    <a:body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gridSpan="3">
                  <a:txBody>
                    <a:body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451122810"/>
                  </a:ext>
                </a:extLst>
              </a:tr>
            </a:tbl>
          </a:graphicData>
        </a:graphic>
      </p:graphicFrame>
      <p:sp>
        <p:nvSpPr>
          <p:cNvPr id="89" name="正方形/長方形 88">
            <a:extLst>
              <a:ext uri="{FF2B5EF4-FFF2-40B4-BE49-F238E27FC236}">
                <a16:creationId xmlns:a16="http://schemas.microsoft.com/office/drawing/2014/main" id="{44179285-4F3F-45C8-BF4F-CBF78945499B}"/>
              </a:ext>
            </a:extLst>
          </p:cNvPr>
          <p:cNvSpPr/>
          <p:nvPr/>
        </p:nvSpPr>
        <p:spPr>
          <a:xfrm>
            <a:off x="2123072" y="3826780"/>
            <a:ext cx="41931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90" name="正方形/長方形 89">
            <a:extLst>
              <a:ext uri="{FF2B5EF4-FFF2-40B4-BE49-F238E27FC236}">
                <a16:creationId xmlns:a16="http://schemas.microsoft.com/office/drawing/2014/main" id="{17E37B81-43C9-4EE1-981A-FEECA4FDF84C}"/>
              </a:ext>
            </a:extLst>
          </p:cNvPr>
          <p:cNvSpPr/>
          <p:nvPr/>
        </p:nvSpPr>
        <p:spPr>
          <a:xfrm>
            <a:off x="2123072" y="4211126"/>
            <a:ext cx="53202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91" name="正方形/長方形 90">
            <a:extLst>
              <a:ext uri="{FF2B5EF4-FFF2-40B4-BE49-F238E27FC236}">
                <a16:creationId xmlns:a16="http://schemas.microsoft.com/office/drawing/2014/main" id="{A93D4653-4C01-45A8-9215-CAD0DE881FBB}"/>
              </a:ext>
            </a:extLst>
          </p:cNvPr>
          <p:cNvSpPr/>
          <p:nvPr/>
        </p:nvSpPr>
        <p:spPr>
          <a:xfrm>
            <a:off x="3781424" y="4211126"/>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年齢</a:t>
            </a:r>
          </a:p>
        </p:txBody>
      </p:sp>
      <p:sp>
        <p:nvSpPr>
          <p:cNvPr id="92" name="正方形/長方形 91">
            <a:extLst>
              <a:ext uri="{FF2B5EF4-FFF2-40B4-BE49-F238E27FC236}">
                <a16:creationId xmlns:a16="http://schemas.microsoft.com/office/drawing/2014/main" id="{4FB0B273-A771-4CDD-8AC2-551536CF3328}"/>
              </a:ext>
            </a:extLst>
          </p:cNvPr>
          <p:cNvSpPr/>
          <p:nvPr/>
        </p:nvSpPr>
        <p:spPr>
          <a:xfrm>
            <a:off x="5509387" y="4211125"/>
            <a:ext cx="2930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93" name="正方形/長方形 92">
            <a:extLst>
              <a:ext uri="{FF2B5EF4-FFF2-40B4-BE49-F238E27FC236}">
                <a16:creationId xmlns:a16="http://schemas.microsoft.com/office/drawing/2014/main" id="{D2AC7E35-1771-451B-BDFE-23E2D6506A5F}"/>
              </a:ext>
            </a:extLst>
          </p:cNvPr>
          <p:cNvSpPr/>
          <p:nvPr/>
        </p:nvSpPr>
        <p:spPr>
          <a:xfrm>
            <a:off x="2123072" y="4601142"/>
            <a:ext cx="321678"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95" name="正方形/長方形 94">
            <a:extLst>
              <a:ext uri="{FF2B5EF4-FFF2-40B4-BE49-F238E27FC236}">
                <a16:creationId xmlns:a16="http://schemas.microsoft.com/office/drawing/2014/main" id="{193C5FDF-9FF3-458A-B080-02653968EC41}"/>
              </a:ext>
            </a:extLst>
          </p:cNvPr>
          <p:cNvSpPr/>
          <p:nvPr/>
        </p:nvSpPr>
        <p:spPr>
          <a:xfrm>
            <a:off x="2123071" y="3612584"/>
            <a:ext cx="559803"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カナ氏名</a:t>
            </a:r>
          </a:p>
        </p:txBody>
      </p:sp>
      <p:sp>
        <p:nvSpPr>
          <p:cNvPr id="96" name="正方形/長方形 95">
            <a:extLst>
              <a:ext uri="{FF2B5EF4-FFF2-40B4-BE49-F238E27FC236}">
                <a16:creationId xmlns:a16="http://schemas.microsoft.com/office/drawing/2014/main" id="{AF567E27-6314-4AD4-AE5E-5C4D5CAB9B1D}"/>
              </a:ext>
            </a:extLst>
          </p:cNvPr>
          <p:cNvSpPr/>
          <p:nvPr/>
        </p:nvSpPr>
        <p:spPr>
          <a:xfrm>
            <a:off x="5719375" y="4726041"/>
            <a:ext cx="55739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102" name="正方形/長方形 101">
            <a:extLst>
              <a:ext uri="{FF2B5EF4-FFF2-40B4-BE49-F238E27FC236}">
                <a16:creationId xmlns:a16="http://schemas.microsoft.com/office/drawing/2014/main" id="{4A0187E4-DEB8-4BAA-A979-04EF89E9EF24}"/>
              </a:ext>
            </a:extLst>
          </p:cNvPr>
          <p:cNvSpPr/>
          <p:nvPr/>
        </p:nvSpPr>
        <p:spPr>
          <a:xfrm>
            <a:off x="3268385" y="5396079"/>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103" name="正方形/長方形 102">
            <a:extLst>
              <a:ext uri="{FF2B5EF4-FFF2-40B4-BE49-F238E27FC236}">
                <a16:creationId xmlns:a16="http://schemas.microsoft.com/office/drawing/2014/main" id="{ABF4F9CE-C909-4DD8-852F-0FFC01E7CB41}"/>
              </a:ext>
            </a:extLst>
          </p:cNvPr>
          <p:cNvSpPr/>
          <p:nvPr/>
        </p:nvSpPr>
        <p:spPr>
          <a:xfrm>
            <a:off x="3212554" y="5882288"/>
            <a:ext cx="2870746"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116" name="正方形/長方形 115">
            <a:extLst>
              <a:ext uri="{FF2B5EF4-FFF2-40B4-BE49-F238E27FC236}">
                <a16:creationId xmlns:a16="http://schemas.microsoft.com/office/drawing/2014/main" id="{9D227CDB-5153-4B99-8795-500B04280144}"/>
              </a:ext>
            </a:extLst>
          </p:cNvPr>
          <p:cNvSpPr/>
          <p:nvPr/>
        </p:nvSpPr>
        <p:spPr>
          <a:xfrm>
            <a:off x="2655094" y="8517020"/>
            <a:ext cx="627856"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ケース番号</a:t>
            </a:r>
          </a:p>
        </p:txBody>
      </p:sp>
      <p:sp>
        <p:nvSpPr>
          <p:cNvPr id="33" name="テキスト ボックス 32">
            <a:extLst>
              <a:ext uri="{FF2B5EF4-FFF2-40B4-BE49-F238E27FC236}">
                <a16:creationId xmlns:a16="http://schemas.microsoft.com/office/drawing/2014/main" id="{1314BB9B-93D4-4DE9-9719-CE0DB5220D20}"/>
              </a:ext>
            </a:extLst>
          </p:cNvPr>
          <p:cNvSpPr txBox="1"/>
          <p:nvPr/>
        </p:nvSpPr>
        <p:spPr>
          <a:xfrm>
            <a:off x="575841" y="1796711"/>
            <a:ext cx="576000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　貴所より依頼のありました次の者の介護認定審査会の結果について回答いたします。</a:t>
            </a:r>
          </a:p>
        </p:txBody>
      </p:sp>
      <p:sp>
        <p:nvSpPr>
          <p:cNvPr id="30" name="正方形/長方形 29">
            <a:extLst>
              <a:ext uri="{FF2B5EF4-FFF2-40B4-BE49-F238E27FC236}">
                <a16:creationId xmlns:a16="http://schemas.microsoft.com/office/drawing/2014/main" id="{E5EB8FD4-CEEF-48E8-980F-3CB55406C4A1}"/>
              </a:ext>
            </a:extLst>
          </p:cNvPr>
          <p:cNvSpPr/>
          <p:nvPr/>
        </p:nvSpPr>
        <p:spPr>
          <a:xfrm>
            <a:off x="618733" y="9046622"/>
            <a:ext cx="1617028" cy="1793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900" strike="sngStrike" dirty="0">
                <a:solidFill>
                  <a:srgbClr val="FF0000"/>
                </a:solidFill>
                <a:latin typeface="ＭＳ Ｐゴシック" panose="020B0600070205080204" pitchFamily="50" charset="-128"/>
                <a:ea typeface="ＭＳ Ｐゴシック" panose="020B0600070205080204" pitchFamily="50" charset="-128"/>
              </a:rPr>
              <a:t>QR</a:t>
            </a:r>
            <a:r>
              <a:rPr kumimoji="1" lang="ja-JP" altLang="en-US" sz="900" strike="sngStrike" dirty="0">
                <a:solidFill>
                  <a:srgbClr val="FF0000"/>
                </a:solidFill>
                <a:latin typeface="ＭＳ Ｐゴシック" panose="020B0600070205080204" pitchFamily="50" charset="-128"/>
                <a:ea typeface="ＭＳ Ｐゴシック" panose="020B0600070205080204" pitchFamily="50" charset="-128"/>
              </a:rPr>
              <a:t>コード</a:t>
            </a:r>
            <a:r>
              <a:rPr kumimoji="1" lang="ja-JP" altLang="en-US" sz="900" dirty="0">
                <a:solidFill>
                  <a:srgbClr val="FF0000"/>
                </a:solidFill>
                <a:latin typeface="ＭＳ Ｐゴシック" panose="020B0600070205080204" pitchFamily="50" charset="-128"/>
                <a:ea typeface="ＭＳ Ｐゴシック" panose="020B0600070205080204" pitchFamily="50" charset="-128"/>
              </a:rPr>
              <a:t>二次元コード</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・バーコード</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22" name="正方形/長方形 21">
            <a:extLst>
              <a:ext uri="{FF2B5EF4-FFF2-40B4-BE49-F238E27FC236}">
                <a16:creationId xmlns:a16="http://schemas.microsoft.com/office/drawing/2014/main" id="{09C4E78C-CCDF-4119-BB5E-9D12C7E828F5}"/>
              </a:ext>
            </a:extLst>
          </p:cNvPr>
          <p:cNvSpPr/>
          <p:nvPr/>
        </p:nvSpPr>
        <p:spPr>
          <a:xfrm>
            <a:off x="5662613" y="9046622"/>
            <a:ext cx="7346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23" name="正方形/長方形 22">
            <a:extLst>
              <a:ext uri="{FF2B5EF4-FFF2-40B4-BE49-F238E27FC236}">
                <a16:creationId xmlns:a16="http://schemas.microsoft.com/office/drawing/2014/main" id="{4265595D-FD1D-4867-AB3A-C2E8B63C095E}"/>
              </a:ext>
            </a:extLst>
          </p:cNvPr>
          <p:cNvSpPr/>
          <p:nvPr/>
        </p:nvSpPr>
        <p:spPr>
          <a:xfrm>
            <a:off x="5167719" y="9046622"/>
            <a:ext cx="402025" cy="14032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nvGrpSpPr>
          <p:cNvPr id="24" name="グループ化 23">
            <a:extLst>
              <a:ext uri="{FF2B5EF4-FFF2-40B4-BE49-F238E27FC236}">
                <a16:creationId xmlns:a16="http://schemas.microsoft.com/office/drawing/2014/main" id="{A1583DBA-4114-4C1F-9C99-4BD643C42BF3}"/>
              </a:ext>
            </a:extLst>
          </p:cNvPr>
          <p:cNvGrpSpPr/>
          <p:nvPr/>
        </p:nvGrpSpPr>
        <p:grpSpPr>
          <a:xfrm>
            <a:off x="4074449" y="277099"/>
            <a:ext cx="2234607" cy="581443"/>
            <a:chOff x="4074393" y="384766"/>
            <a:chExt cx="2234607" cy="581443"/>
          </a:xfrm>
        </p:grpSpPr>
        <p:grpSp>
          <p:nvGrpSpPr>
            <p:cNvPr id="25" name="グループ化 24">
              <a:extLst>
                <a:ext uri="{FF2B5EF4-FFF2-40B4-BE49-F238E27FC236}">
                  <a16:creationId xmlns:a16="http://schemas.microsoft.com/office/drawing/2014/main" id="{4939CDD1-09EA-4C15-9AB7-822FC39D2148}"/>
                </a:ext>
              </a:extLst>
            </p:cNvPr>
            <p:cNvGrpSpPr/>
            <p:nvPr/>
          </p:nvGrpSpPr>
          <p:grpSpPr>
            <a:xfrm>
              <a:off x="4074393" y="384766"/>
              <a:ext cx="2234607" cy="365760"/>
              <a:chOff x="3645000" y="1370007"/>
              <a:chExt cx="2234607" cy="365760"/>
            </a:xfrm>
          </p:grpSpPr>
          <p:sp>
            <p:nvSpPr>
              <p:cNvPr id="27" name="正方形/長方形 26">
                <a:extLst>
                  <a:ext uri="{FF2B5EF4-FFF2-40B4-BE49-F238E27FC236}">
                    <a16:creationId xmlns:a16="http://schemas.microsoft.com/office/drawing/2014/main" id="{73C201ED-9B76-456C-96CD-1585C562F035}"/>
                  </a:ext>
                </a:extLst>
              </p:cNvPr>
              <p:cNvSpPr/>
              <p:nvPr/>
            </p:nvSpPr>
            <p:spPr>
              <a:xfrm>
                <a:off x="3645000" y="1370007"/>
                <a:ext cx="765455"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28" name="正方形/長方形 27">
                <a:extLst>
                  <a:ext uri="{FF2B5EF4-FFF2-40B4-BE49-F238E27FC236}">
                    <a16:creationId xmlns:a16="http://schemas.microsoft.com/office/drawing/2014/main" id="{C799A33A-9565-4B1A-AFDA-48FF3B549B39}"/>
                  </a:ext>
                </a:extLst>
              </p:cNvPr>
              <p:cNvSpPr/>
              <p:nvPr/>
            </p:nvSpPr>
            <p:spPr>
              <a:xfrm>
                <a:off x="4410455" y="1370007"/>
                <a:ext cx="1469152"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26" name="正方形/長方形 25">
              <a:extLst>
                <a:ext uri="{FF2B5EF4-FFF2-40B4-BE49-F238E27FC236}">
                  <a16:creationId xmlns:a16="http://schemas.microsoft.com/office/drawing/2014/main" id="{DC8367E0-BEFD-4061-A4E9-F1123F277270}"/>
                </a:ext>
              </a:extLst>
            </p:cNvPr>
            <p:cNvSpPr/>
            <p:nvPr/>
          </p:nvSpPr>
          <p:spPr>
            <a:xfrm>
              <a:off x="5799666" y="839546"/>
              <a:ext cx="509333"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pSp>
    </p:spTree>
    <p:extLst>
      <p:ext uri="{BB962C8B-B14F-4D97-AF65-F5344CB8AC3E}">
        <p14:creationId xmlns:p14="http://schemas.microsoft.com/office/powerpoint/2010/main" val="133400320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668</TotalTime>
  <Words>204</Words>
  <Application>Microsoft Office PowerPoint</Application>
  <PresentationFormat>A4 210 x 297 mm</PresentationFormat>
  <Paragraphs>47</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107</cp:revision>
  <dcterms:created xsi:type="dcterms:W3CDTF">2022-01-20T04:34:58Z</dcterms:created>
  <dcterms:modified xsi:type="dcterms:W3CDTF">2024-03-22T03:08:09Z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