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0" r:id="rId2"/>
    <p:sldId id="267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1261DF2-693D-479E-90AD-30E3671D328B}" v="54" dt="2024-01-09T06:11:46.22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994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3534" y="10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10" Type="http://schemas.microsoft.com/office/2015/10/relationships/revisionInfo" Target="revisionInfo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2" name="表 91">
            <a:extLst>
              <a:ext uri="{FF2B5EF4-FFF2-40B4-BE49-F238E27FC236}">
                <a16:creationId xmlns:a16="http://schemas.microsoft.com/office/drawing/2014/main" id="{3652E218-E9DE-AD1A-64A7-8BAA98FB96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3815117"/>
              </p:ext>
            </p:extLst>
          </p:nvPr>
        </p:nvGraphicFramePr>
        <p:xfrm>
          <a:off x="286470" y="949559"/>
          <a:ext cx="6415468" cy="224448"/>
        </p:xfrm>
        <a:graphic>
          <a:graphicData uri="http://schemas.openxmlformats.org/drawingml/2006/table">
            <a:tbl>
              <a:tblPr firstRow="1" bandRow="1">
                <a:solidFill>
                  <a:schemeClr val="accent4">
                    <a:lumMod val="20000"/>
                    <a:lumOff val="80000"/>
                  </a:schemeClr>
                </a:solidFill>
                <a:tableStyleId>{5C22544A-7EE6-4342-B048-85BDC9FD1C3A}</a:tableStyleId>
              </a:tblPr>
              <a:tblGrid>
                <a:gridCol w="847757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  <a:gridCol w="836681">
                  <a:extLst>
                    <a:ext uri="{9D8B030D-6E8A-4147-A177-3AD203B41FA5}">
                      <a16:colId xmlns:a16="http://schemas.microsoft.com/office/drawing/2014/main" val="2164204461"/>
                    </a:ext>
                  </a:extLst>
                </a:gridCol>
                <a:gridCol w="755865">
                  <a:extLst>
                    <a:ext uri="{9D8B030D-6E8A-4147-A177-3AD203B41FA5}">
                      <a16:colId xmlns:a16="http://schemas.microsoft.com/office/drawing/2014/main" val="1337956346"/>
                    </a:ext>
                  </a:extLst>
                </a:gridCol>
                <a:gridCol w="715952">
                  <a:extLst>
                    <a:ext uri="{9D8B030D-6E8A-4147-A177-3AD203B41FA5}">
                      <a16:colId xmlns:a16="http://schemas.microsoft.com/office/drawing/2014/main" val="1377117571"/>
                    </a:ext>
                  </a:extLst>
                </a:gridCol>
                <a:gridCol w="814803">
                  <a:extLst>
                    <a:ext uri="{9D8B030D-6E8A-4147-A177-3AD203B41FA5}">
                      <a16:colId xmlns:a16="http://schemas.microsoft.com/office/drawing/2014/main" val="2846246730"/>
                    </a:ext>
                  </a:extLst>
                </a:gridCol>
                <a:gridCol w="814803">
                  <a:extLst>
                    <a:ext uri="{9D8B030D-6E8A-4147-A177-3AD203B41FA5}">
                      <a16:colId xmlns:a16="http://schemas.microsoft.com/office/drawing/2014/main" val="3178247855"/>
                    </a:ext>
                  </a:extLst>
                </a:gridCol>
                <a:gridCol w="894685">
                  <a:extLst>
                    <a:ext uri="{9D8B030D-6E8A-4147-A177-3AD203B41FA5}">
                      <a16:colId xmlns:a16="http://schemas.microsoft.com/office/drawing/2014/main" val="2005006581"/>
                    </a:ext>
                  </a:extLst>
                </a:gridCol>
                <a:gridCol w="734922">
                  <a:extLst>
                    <a:ext uri="{9D8B030D-6E8A-4147-A177-3AD203B41FA5}">
                      <a16:colId xmlns:a16="http://schemas.microsoft.com/office/drawing/2014/main" val="254203516"/>
                    </a:ext>
                  </a:extLst>
                </a:gridCol>
              </a:tblGrid>
              <a:tr h="22230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面接年月日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受付番号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面接員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graphicFrame>
        <p:nvGraphicFramePr>
          <p:cNvPr id="13" name="表 12">
            <a:extLst>
              <a:ext uri="{FF2B5EF4-FFF2-40B4-BE49-F238E27FC236}">
                <a16:creationId xmlns:a16="http://schemas.microsoft.com/office/drawing/2014/main" id="{9A175575-4123-E823-C3C1-EB2E89D527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8848631"/>
              </p:ext>
            </p:extLst>
          </p:nvPr>
        </p:nvGraphicFramePr>
        <p:xfrm>
          <a:off x="295524" y="2796635"/>
          <a:ext cx="6415467" cy="23029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97550">
                  <a:extLst>
                    <a:ext uri="{9D8B030D-6E8A-4147-A177-3AD203B41FA5}">
                      <a16:colId xmlns:a16="http://schemas.microsoft.com/office/drawing/2014/main" val="532699958"/>
                    </a:ext>
                  </a:extLst>
                </a:gridCol>
                <a:gridCol w="317863">
                  <a:extLst>
                    <a:ext uri="{9D8B030D-6E8A-4147-A177-3AD203B41FA5}">
                      <a16:colId xmlns:a16="http://schemas.microsoft.com/office/drawing/2014/main" val="3312020182"/>
                    </a:ext>
                  </a:extLst>
                </a:gridCol>
                <a:gridCol w="317863">
                  <a:extLst>
                    <a:ext uri="{9D8B030D-6E8A-4147-A177-3AD203B41FA5}">
                      <a16:colId xmlns:a16="http://schemas.microsoft.com/office/drawing/2014/main" val="1815099829"/>
                    </a:ext>
                  </a:extLst>
                </a:gridCol>
                <a:gridCol w="766354">
                  <a:extLst>
                    <a:ext uri="{9D8B030D-6E8A-4147-A177-3AD203B41FA5}">
                      <a16:colId xmlns:a16="http://schemas.microsoft.com/office/drawing/2014/main" val="1591354030"/>
                    </a:ext>
                  </a:extLst>
                </a:gridCol>
                <a:gridCol w="296092">
                  <a:extLst>
                    <a:ext uri="{9D8B030D-6E8A-4147-A177-3AD203B41FA5}">
                      <a16:colId xmlns:a16="http://schemas.microsoft.com/office/drawing/2014/main" val="362984692"/>
                    </a:ext>
                  </a:extLst>
                </a:gridCol>
                <a:gridCol w="422366">
                  <a:extLst>
                    <a:ext uri="{9D8B030D-6E8A-4147-A177-3AD203B41FA5}">
                      <a16:colId xmlns:a16="http://schemas.microsoft.com/office/drawing/2014/main" val="1287790756"/>
                    </a:ext>
                  </a:extLst>
                </a:gridCol>
                <a:gridCol w="422366">
                  <a:extLst>
                    <a:ext uri="{9D8B030D-6E8A-4147-A177-3AD203B41FA5}">
                      <a16:colId xmlns:a16="http://schemas.microsoft.com/office/drawing/2014/main" val="2667640349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2946439721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967536352"/>
                    </a:ext>
                  </a:extLst>
                </a:gridCol>
                <a:gridCol w="574765">
                  <a:extLst>
                    <a:ext uri="{9D8B030D-6E8A-4147-A177-3AD203B41FA5}">
                      <a16:colId xmlns:a16="http://schemas.microsoft.com/office/drawing/2014/main" val="2087337595"/>
                    </a:ext>
                  </a:extLst>
                </a:gridCol>
                <a:gridCol w="1250718">
                  <a:extLst>
                    <a:ext uri="{9D8B030D-6E8A-4147-A177-3AD203B41FA5}">
                      <a16:colId xmlns:a16="http://schemas.microsoft.com/office/drawing/2014/main" val="658955331"/>
                    </a:ext>
                  </a:extLst>
                </a:gridCol>
              </a:tblGrid>
              <a:tr h="234451">
                <a:tc gridSpan="1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126135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在留資格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他法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金額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65290995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770773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6365241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24448565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410818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01106730"/>
                  </a:ext>
                </a:extLst>
              </a:tr>
            </a:tbl>
          </a:graphicData>
        </a:graphic>
      </p:graphicFrame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906E8000-306E-7746-6DD3-06F968CB1C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918347"/>
              </p:ext>
            </p:extLst>
          </p:nvPr>
        </p:nvGraphicFramePr>
        <p:xfrm>
          <a:off x="294123" y="5157270"/>
          <a:ext cx="6415465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4997">
                  <a:extLst>
                    <a:ext uri="{9D8B030D-6E8A-4147-A177-3AD203B41FA5}">
                      <a16:colId xmlns:a16="http://schemas.microsoft.com/office/drawing/2014/main" val="3409776250"/>
                    </a:ext>
                  </a:extLst>
                </a:gridCol>
                <a:gridCol w="5420468">
                  <a:extLst>
                    <a:ext uri="{9D8B030D-6E8A-4147-A177-3AD203B41FA5}">
                      <a16:colId xmlns:a16="http://schemas.microsoft.com/office/drawing/2014/main" val="205973822"/>
                    </a:ext>
                  </a:extLst>
                </a:gridCol>
              </a:tblGrid>
              <a:tr h="14608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保護歴の有無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32955023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保護歴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3009910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保護歴</a:t>
                      </a: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2</a:t>
                      </a: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9160575"/>
                  </a:ext>
                </a:extLst>
              </a:tr>
              <a:tr h="146081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保護歴</a:t>
                      </a: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3</a:t>
                      </a: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48094097"/>
                  </a:ext>
                </a:extLst>
              </a:tr>
            </a:tbl>
          </a:graphicData>
        </a:graphic>
      </p:graphicFrame>
      <p:graphicFrame>
        <p:nvGraphicFramePr>
          <p:cNvPr id="36" name="表 35">
            <a:extLst>
              <a:ext uri="{FF2B5EF4-FFF2-40B4-BE49-F238E27FC236}">
                <a16:creationId xmlns:a16="http://schemas.microsoft.com/office/drawing/2014/main" id="{C02536D6-9D62-A1CD-EF69-BB8F66C483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1153055"/>
              </p:ext>
            </p:extLst>
          </p:nvPr>
        </p:nvGraphicFramePr>
        <p:xfrm>
          <a:off x="271302" y="7243659"/>
          <a:ext cx="6428176" cy="7280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28176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</a:tblGrid>
              <a:tr h="728078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9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87289" marR="87289" marT="43644" marB="43644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表 7">
            <a:extLst>
              <a:ext uri="{FF2B5EF4-FFF2-40B4-BE49-F238E27FC236}">
                <a16:creationId xmlns:a16="http://schemas.microsoft.com/office/drawing/2014/main" id="{99F413B2-0699-ACB7-25C1-ABDAFFD2EF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8620206"/>
              </p:ext>
            </p:extLst>
          </p:nvPr>
        </p:nvGraphicFramePr>
        <p:xfrm>
          <a:off x="3393600" y="74843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5" name="Rectangle 109">
            <a:extLst>
              <a:ext uri="{FF2B5EF4-FFF2-40B4-BE49-F238E27FC236}">
                <a16:creationId xmlns:a16="http://schemas.microsoft.com/office/drawing/2014/main" id="{FB71D9AC-8202-9FA1-C59E-E7547023FC89}"/>
              </a:ext>
            </a:extLst>
          </p:cNvPr>
          <p:cNvSpPr>
            <a:spLocks noChangeArrowheads="1"/>
          </p:cNvSpPr>
          <p:nvPr/>
        </p:nvSpPr>
        <p:spPr bwMode="auto">
          <a:xfrm>
            <a:off x="695887" y="313721"/>
            <a:ext cx="1493663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60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面接記録票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51C0D64-0316-B04D-4150-44A23DB56362}"/>
              </a:ext>
            </a:extLst>
          </p:cNvPr>
          <p:cNvSpPr/>
          <p:nvPr/>
        </p:nvSpPr>
        <p:spPr>
          <a:xfrm>
            <a:off x="1223165" y="990018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面接年月日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DAF959A-CA69-62D2-9B89-DFDD80D79A17}"/>
              </a:ext>
            </a:extLst>
          </p:cNvPr>
          <p:cNvSpPr/>
          <p:nvPr/>
        </p:nvSpPr>
        <p:spPr>
          <a:xfrm>
            <a:off x="2800739" y="990018"/>
            <a:ext cx="542260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受付番号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D8F7DCD6-DDC1-939B-6EDB-99CD2D49322E}"/>
              </a:ext>
            </a:extLst>
          </p:cNvPr>
          <p:cNvSpPr/>
          <p:nvPr/>
        </p:nvSpPr>
        <p:spPr>
          <a:xfrm>
            <a:off x="4469560" y="990018"/>
            <a:ext cx="408140" cy="1789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4C69391-FBEE-C925-AE3E-D0B5425923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8381796"/>
              </p:ext>
            </p:extLst>
          </p:nvPr>
        </p:nvGraphicFramePr>
        <p:xfrm>
          <a:off x="294124" y="1249320"/>
          <a:ext cx="6411476" cy="6854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1181">
                  <a:extLst>
                    <a:ext uri="{9D8B030D-6E8A-4147-A177-3AD203B41FA5}">
                      <a16:colId xmlns:a16="http://schemas.microsoft.com/office/drawing/2014/main" val="3817745693"/>
                    </a:ext>
                  </a:extLst>
                </a:gridCol>
                <a:gridCol w="647745">
                  <a:extLst>
                    <a:ext uri="{9D8B030D-6E8A-4147-A177-3AD203B41FA5}">
                      <a16:colId xmlns:a16="http://schemas.microsoft.com/office/drawing/2014/main" val="2860760209"/>
                    </a:ext>
                  </a:extLst>
                </a:gridCol>
                <a:gridCol w="1872835">
                  <a:extLst>
                    <a:ext uri="{9D8B030D-6E8A-4147-A177-3AD203B41FA5}">
                      <a16:colId xmlns:a16="http://schemas.microsoft.com/office/drawing/2014/main" val="4238266786"/>
                    </a:ext>
                  </a:extLst>
                </a:gridCol>
                <a:gridCol w="1299868">
                  <a:extLst>
                    <a:ext uri="{9D8B030D-6E8A-4147-A177-3AD203B41FA5}">
                      <a16:colId xmlns:a16="http://schemas.microsoft.com/office/drawing/2014/main" val="3061883885"/>
                    </a:ext>
                  </a:extLst>
                </a:gridCol>
                <a:gridCol w="1799847">
                  <a:extLst>
                    <a:ext uri="{9D8B030D-6E8A-4147-A177-3AD203B41FA5}">
                      <a16:colId xmlns:a16="http://schemas.microsoft.com/office/drawing/2014/main" val="2407561571"/>
                    </a:ext>
                  </a:extLst>
                </a:gridCol>
              </a:tblGrid>
              <a:tr h="168043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要保護者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0434672"/>
                  </a:ext>
                </a:extLst>
              </a:tr>
              <a:tr h="319724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79001364"/>
                  </a:ext>
                </a:extLst>
              </a:tr>
            </a:tbl>
          </a:graphicData>
        </a:graphic>
      </p:graphicFrame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1AD4AEB4-FF67-2D8A-BCA6-710A275FB5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4097834"/>
              </p:ext>
            </p:extLst>
          </p:nvPr>
        </p:nvGraphicFramePr>
        <p:xfrm>
          <a:off x="294124" y="2003344"/>
          <a:ext cx="6407814" cy="7176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3309">
                  <a:extLst>
                    <a:ext uri="{9D8B030D-6E8A-4147-A177-3AD203B41FA5}">
                      <a16:colId xmlns:a16="http://schemas.microsoft.com/office/drawing/2014/main" val="3817745693"/>
                    </a:ext>
                  </a:extLst>
                </a:gridCol>
                <a:gridCol w="666700">
                  <a:extLst>
                    <a:ext uri="{9D8B030D-6E8A-4147-A177-3AD203B41FA5}">
                      <a16:colId xmlns:a16="http://schemas.microsoft.com/office/drawing/2014/main" val="2860760209"/>
                    </a:ext>
                  </a:extLst>
                </a:gridCol>
                <a:gridCol w="1862667">
                  <a:extLst>
                    <a:ext uri="{9D8B030D-6E8A-4147-A177-3AD203B41FA5}">
                      <a16:colId xmlns:a16="http://schemas.microsoft.com/office/drawing/2014/main" val="4238266786"/>
                    </a:ext>
                  </a:extLst>
                </a:gridCol>
                <a:gridCol w="1291167">
                  <a:extLst>
                    <a:ext uri="{9D8B030D-6E8A-4147-A177-3AD203B41FA5}">
                      <a16:colId xmlns:a16="http://schemas.microsoft.com/office/drawing/2014/main" val="3061883885"/>
                    </a:ext>
                  </a:extLst>
                </a:gridCol>
                <a:gridCol w="1803971">
                  <a:extLst>
                    <a:ext uri="{9D8B030D-6E8A-4147-A177-3AD203B41FA5}">
                      <a16:colId xmlns:a16="http://schemas.microsoft.com/office/drawing/2014/main" val="2407561571"/>
                    </a:ext>
                  </a:extLst>
                </a:gridCol>
              </a:tblGrid>
              <a:tr h="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相談者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要保護者との関係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0434672"/>
                  </a:ext>
                </a:extLst>
              </a:tr>
              <a:tr h="351935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9001364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6A4A1CE-1392-4B1E-43AD-C2C94E4B7EF4}"/>
              </a:ext>
            </a:extLst>
          </p:cNvPr>
          <p:cNvSpPr/>
          <p:nvPr/>
        </p:nvSpPr>
        <p:spPr>
          <a:xfrm>
            <a:off x="2247676" y="541628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DC0420E2-1CAE-F351-A0DF-20221B707E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9841444"/>
              </p:ext>
            </p:extLst>
          </p:nvPr>
        </p:nvGraphicFramePr>
        <p:xfrm>
          <a:off x="276356" y="6254372"/>
          <a:ext cx="6415465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15465">
                  <a:extLst>
                    <a:ext uri="{9D8B030D-6E8A-4147-A177-3AD203B41FA5}">
                      <a16:colId xmlns:a16="http://schemas.microsoft.com/office/drawing/2014/main" val="33153365"/>
                    </a:ext>
                  </a:extLst>
                </a:gridCol>
              </a:tblGrid>
              <a:tr h="79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7485603"/>
                  </a:ext>
                </a:extLst>
              </a:tr>
            </a:tbl>
          </a:graphicData>
        </a:graphic>
      </p:graphicFrame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06A50DC8-1A61-164B-C37C-D296D9D234AC}"/>
              </a:ext>
            </a:extLst>
          </p:cNvPr>
          <p:cNvSpPr/>
          <p:nvPr/>
        </p:nvSpPr>
        <p:spPr>
          <a:xfrm>
            <a:off x="2323048" y="14327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E4249660-8641-9295-48FC-D1C6E466B1CE}"/>
              </a:ext>
            </a:extLst>
          </p:cNvPr>
          <p:cNvSpPr/>
          <p:nvPr/>
        </p:nvSpPr>
        <p:spPr>
          <a:xfrm>
            <a:off x="5209301" y="134964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879DE51D-7554-EC2B-23FE-6AB91042C85B}"/>
              </a:ext>
            </a:extLst>
          </p:cNvPr>
          <p:cNvSpPr/>
          <p:nvPr/>
        </p:nvSpPr>
        <p:spPr>
          <a:xfrm>
            <a:off x="3467964" y="170479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BF799BD4-C185-C4C9-8811-1D37B4310E67}"/>
              </a:ext>
            </a:extLst>
          </p:cNvPr>
          <p:cNvSpPr/>
          <p:nvPr/>
        </p:nvSpPr>
        <p:spPr>
          <a:xfrm>
            <a:off x="5209301" y="21001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要保護者との関係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AACF5F0A-0687-91E2-BEA1-B3958B1D8D6B}"/>
              </a:ext>
            </a:extLst>
          </p:cNvPr>
          <p:cNvSpPr/>
          <p:nvPr/>
        </p:nvSpPr>
        <p:spPr>
          <a:xfrm>
            <a:off x="2323048" y="246369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3CA71A0C-7777-BCC1-E39C-BAAB639FF4DD}"/>
              </a:ext>
            </a:extLst>
          </p:cNvPr>
          <p:cNvSpPr/>
          <p:nvPr/>
        </p:nvSpPr>
        <p:spPr>
          <a:xfrm>
            <a:off x="1203899" y="3505024"/>
            <a:ext cx="274409" cy="15592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F29D5284-6DF6-4A4F-6C49-BE958EBB146B}"/>
              </a:ext>
            </a:extLst>
          </p:cNvPr>
          <p:cNvSpPr/>
          <p:nvPr/>
        </p:nvSpPr>
        <p:spPr>
          <a:xfrm>
            <a:off x="383856" y="357261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89E32A6-AF1D-09CE-8996-9664C13BAADE}"/>
              </a:ext>
            </a:extLst>
          </p:cNvPr>
          <p:cNvSpPr/>
          <p:nvPr/>
        </p:nvSpPr>
        <p:spPr>
          <a:xfrm>
            <a:off x="1541937" y="3513733"/>
            <a:ext cx="26597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9EEFCA6F-CD52-10C3-F9A7-1F0F6F96F4D6}"/>
              </a:ext>
            </a:extLst>
          </p:cNvPr>
          <p:cNvSpPr/>
          <p:nvPr/>
        </p:nvSpPr>
        <p:spPr>
          <a:xfrm>
            <a:off x="1957829" y="3505024"/>
            <a:ext cx="520750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084D743D-C72F-6A5C-5503-79756E9BE440}"/>
              </a:ext>
            </a:extLst>
          </p:cNvPr>
          <p:cNvSpPr/>
          <p:nvPr/>
        </p:nvSpPr>
        <p:spPr>
          <a:xfrm>
            <a:off x="2612894" y="3505024"/>
            <a:ext cx="26597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E3DCC7F4-C8CE-BEA1-7144-A969CE16FDB9}"/>
              </a:ext>
            </a:extLst>
          </p:cNvPr>
          <p:cNvSpPr/>
          <p:nvPr/>
        </p:nvSpPr>
        <p:spPr>
          <a:xfrm>
            <a:off x="5897636" y="3505024"/>
            <a:ext cx="354019" cy="15005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817895D8-93A9-93D4-99BD-8E58ECAE2223}"/>
              </a:ext>
            </a:extLst>
          </p:cNvPr>
          <p:cNvSpPr/>
          <p:nvPr/>
        </p:nvSpPr>
        <p:spPr>
          <a:xfrm>
            <a:off x="3181395" y="517881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保護歴の有無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4D12D0D0-7C69-5674-8830-10D0EE656C73}"/>
              </a:ext>
            </a:extLst>
          </p:cNvPr>
          <p:cNvSpPr/>
          <p:nvPr/>
        </p:nvSpPr>
        <p:spPr>
          <a:xfrm>
            <a:off x="593723" y="6561465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相談内容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6E4C0779-F8F9-1138-31D6-B8D3C46521C9}"/>
              </a:ext>
            </a:extLst>
          </p:cNvPr>
          <p:cNvSpPr/>
          <p:nvPr/>
        </p:nvSpPr>
        <p:spPr>
          <a:xfrm>
            <a:off x="593723" y="679329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相談理由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A34F864A-B9B7-E04F-F70A-DEB2D4C378EE}"/>
              </a:ext>
            </a:extLst>
          </p:cNvPr>
          <p:cNvSpPr/>
          <p:nvPr/>
        </p:nvSpPr>
        <p:spPr>
          <a:xfrm>
            <a:off x="560071" y="7320165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住居種別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117AA82B-3F0B-3AD1-2611-2B8653D67E6C}"/>
              </a:ext>
            </a:extLst>
          </p:cNvPr>
          <p:cNvSpPr/>
          <p:nvPr/>
        </p:nvSpPr>
        <p:spPr>
          <a:xfrm>
            <a:off x="560071" y="7536467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家賃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E93FE57-D50A-463F-1FD2-70559E14FF1B}"/>
              </a:ext>
            </a:extLst>
          </p:cNvPr>
          <p:cNvSpPr/>
          <p:nvPr/>
        </p:nvSpPr>
        <p:spPr>
          <a:xfrm>
            <a:off x="560071" y="7763500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地代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72A9AE0-866A-5149-3A5E-04C7F6617B5A}"/>
              </a:ext>
            </a:extLst>
          </p:cNvPr>
          <p:cNvSpPr/>
          <p:nvPr/>
        </p:nvSpPr>
        <p:spPr>
          <a:xfrm>
            <a:off x="2603985" y="51627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59C7EC97-B122-D3C6-3CD4-67312B6CF14F}"/>
              </a:ext>
            </a:extLst>
          </p:cNvPr>
          <p:cNvSpPr/>
          <p:nvPr/>
        </p:nvSpPr>
        <p:spPr>
          <a:xfrm>
            <a:off x="2603985" y="70773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3B2B13EB-1848-6076-B279-36EA7F53B51B}"/>
              </a:ext>
            </a:extLst>
          </p:cNvPr>
          <p:cNvSpPr/>
          <p:nvPr/>
        </p:nvSpPr>
        <p:spPr>
          <a:xfrm>
            <a:off x="2182965" y="707738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4357C306-C35E-93AF-7468-103AE8E95CBC}"/>
              </a:ext>
            </a:extLst>
          </p:cNvPr>
          <p:cNvSpPr/>
          <p:nvPr/>
        </p:nvSpPr>
        <p:spPr>
          <a:xfrm>
            <a:off x="2182965" y="514521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13F7B75-6D4C-5099-8E1C-C296EED23B56}"/>
              </a:ext>
            </a:extLst>
          </p:cNvPr>
          <p:cNvSpPr/>
          <p:nvPr/>
        </p:nvSpPr>
        <p:spPr>
          <a:xfrm>
            <a:off x="2956284" y="3505024"/>
            <a:ext cx="301850" cy="15592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D6F45F1-2670-9809-5A13-633B4D7218C8}"/>
              </a:ext>
            </a:extLst>
          </p:cNvPr>
          <p:cNvSpPr/>
          <p:nvPr/>
        </p:nvSpPr>
        <p:spPr>
          <a:xfrm>
            <a:off x="5209301" y="2472393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3BF9D63-73A6-9A38-9F74-2545D4E9FFD8}"/>
              </a:ext>
            </a:extLst>
          </p:cNvPr>
          <p:cNvSpPr/>
          <p:nvPr/>
        </p:nvSpPr>
        <p:spPr>
          <a:xfrm>
            <a:off x="3852015" y="541628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5049FCA3-B87A-4B8B-FA26-97DF7F95C9DB}"/>
              </a:ext>
            </a:extLst>
          </p:cNvPr>
          <p:cNvSpPr/>
          <p:nvPr/>
        </p:nvSpPr>
        <p:spPr>
          <a:xfrm>
            <a:off x="2247675" y="5649017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78374A2F-19D5-5351-276B-5C3D9D626C47}"/>
              </a:ext>
            </a:extLst>
          </p:cNvPr>
          <p:cNvSpPr/>
          <p:nvPr/>
        </p:nvSpPr>
        <p:spPr>
          <a:xfrm>
            <a:off x="2247674" y="5881752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保護期間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091C3545-306A-5E7C-B83B-20D884352E86}"/>
              </a:ext>
            </a:extLst>
          </p:cNvPr>
          <p:cNvSpPr/>
          <p:nvPr/>
        </p:nvSpPr>
        <p:spPr>
          <a:xfrm>
            <a:off x="3852015" y="564901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20ACBE33-FCF6-B2AC-2649-C810B026AD7E}"/>
              </a:ext>
            </a:extLst>
          </p:cNvPr>
          <p:cNvSpPr/>
          <p:nvPr/>
        </p:nvSpPr>
        <p:spPr>
          <a:xfrm>
            <a:off x="3852015" y="5881750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保護の実施機関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BC28B482-B907-03EA-1A80-EA14BCC4FE38}"/>
              </a:ext>
            </a:extLst>
          </p:cNvPr>
          <p:cNvSpPr/>
          <p:nvPr/>
        </p:nvSpPr>
        <p:spPr>
          <a:xfrm>
            <a:off x="5240662" y="9715854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704DAFAB-4BE3-F196-8ADE-F0D300BE3A9B}"/>
              </a:ext>
            </a:extLst>
          </p:cNvPr>
          <p:cNvSpPr/>
          <p:nvPr/>
        </p:nvSpPr>
        <p:spPr>
          <a:xfrm>
            <a:off x="3352078" y="3433845"/>
            <a:ext cx="341377" cy="29241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在留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6B4EB64A-3F83-78BD-C770-C333133CB351}"/>
              </a:ext>
            </a:extLst>
          </p:cNvPr>
          <p:cNvSpPr/>
          <p:nvPr/>
        </p:nvSpPr>
        <p:spPr>
          <a:xfrm>
            <a:off x="593723" y="6329639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相談経路</a:t>
            </a:r>
          </a:p>
        </p:txBody>
      </p:sp>
      <p:graphicFrame>
        <p:nvGraphicFramePr>
          <p:cNvPr id="90" name="表 89">
            <a:extLst>
              <a:ext uri="{FF2B5EF4-FFF2-40B4-BE49-F238E27FC236}">
                <a16:creationId xmlns:a16="http://schemas.microsoft.com/office/drawing/2014/main" id="{BCFF881E-C462-D0FD-54FB-EC3CF7B67C5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7683144"/>
              </p:ext>
            </p:extLst>
          </p:nvPr>
        </p:nvGraphicFramePr>
        <p:xfrm>
          <a:off x="286470" y="78591"/>
          <a:ext cx="1760935" cy="228303"/>
        </p:xfrm>
        <a:graphic>
          <a:graphicData uri="http://schemas.openxmlformats.org/drawingml/2006/table">
            <a:tbl>
              <a:tblPr firstRow="1" bandRow="1">
                <a:solidFill>
                  <a:schemeClr val="accent4">
                    <a:lumMod val="20000"/>
                    <a:lumOff val="80000"/>
                  </a:schemeClr>
                </a:solidFill>
                <a:tableStyleId>{5C22544A-7EE6-4342-B048-85BDC9FD1C3A}</a:tableStyleId>
              </a:tblPr>
              <a:tblGrid>
                <a:gridCol w="821088">
                  <a:extLst>
                    <a:ext uri="{9D8B030D-6E8A-4147-A177-3AD203B41FA5}">
                      <a16:colId xmlns:a16="http://schemas.microsoft.com/office/drawing/2014/main" val="1720051383"/>
                    </a:ext>
                  </a:extLst>
                </a:gridCol>
                <a:gridCol w="939847">
                  <a:extLst>
                    <a:ext uri="{9D8B030D-6E8A-4147-A177-3AD203B41FA5}">
                      <a16:colId xmlns:a16="http://schemas.microsoft.com/office/drawing/2014/main" val="218015347"/>
                    </a:ext>
                  </a:extLst>
                </a:gridCol>
              </a:tblGrid>
              <a:tr h="228303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DV</a:t>
                      </a: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情報等</a:t>
                      </a: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7289" marR="87289" marT="43644" marB="436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4976398"/>
                  </a:ext>
                </a:extLst>
              </a:tr>
            </a:tbl>
          </a:graphicData>
        </a:graphic>
      </p:graphicFrame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DE2D2447-41E4-862E-F23B-79C70DB71651}"/>
              </a:ext>
            </a:extLst>
          </p:cNvPr>
          <p:cNvSpPr/>
          <p:nvPr/>
        </p:nvSpPr>
        <p:spPr>
          <a:xfrm>
            <a:off x="3893572" y="136835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5E0EDE60-28B8-F117-410B-4D8519558E0E}"/>
              </a:ext>
            </a:extLst>
          </p:cNvPr>
          <p:cNvSpPr/>
          <p:nvPr/>
        </p:nvSpPr>
        <p:spPr>
          <a:xfrm>
            <a:off x="6011697" y="990018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</a:p>
        </p:txBody>
      </p: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F8169A71-9B77-A45B-FF6A-A193F8F2FE4B}"/>
              </a:ext>
            </a:extLst>
          </p:cNvPr>
          <p:cNvSpPr/>
          <p:nvPr/>
        </p:nvSpPr>
        <p:spPr>
          <a:xfrm>
            <a:off x="2323048" y="125077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EE2A3860-4C2D-748E-0EBB-6C11EF1FF5A6}"/>
              </a:ext>
            </a:extLst>
          </p:cNvPr>
          <p:cNvSpPr/>
          <p:nvPr/>
        </p:nvSpPr>
        <p:spPr>
          <a:xfrm>
            <a:off x="2323048" y="218250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431D9583-E53F-9E10-1005-E5C0130B4FB5}"/>
              </a:ext>
            </a:extLst>
          </p:cNvPr>
          <p:cNvSpPr/>
          <p:nvPr/>
        </p:nvSpPr>
        <p:spPr>
          <a:xfrm>
            <a:off x="2323048" y="2000574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7560FE8B-8972-C0A9-2489-3FAFD34B391E}"/>
              </a:ext>
            </a:extLst>
          </p:cNvPr>
          <p:cNvSpPr/>
          <p:nvPr/>
        </p:nvSpPr>
        <p:spPr>
          <a:xfrm>
            <a:off x="4090904" y="2829253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</a:p>
        </p:txBody>
      </p:sp>
      <p:sp>
        <p:nvSpPr>
          <p:cNvPr id="98" name="正方形/長方形 97">
            <a:extLst>
              <a:ext uri="{FF2B5EF4-FFF2-40B4-BE49-F238E27FC236}">
                <a16:creationId xmlns:a16="http://schemas.microsoft.com/office/drawing/2014/main" id="{B2732E2B-45C0-626F-0B56-131EA401304D}"/>
              </a:ext>
            </a:extLst>
          </p:cNvPr>
          <p:cNvSpPr/>
          <p:nvPr/>
        </p:nvSpPr>
        <p:spPr>
          <a:xfrm>
            <a:off x="383856" y="340986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CF4B5858-B20D-378F-577C-B16AF5B4CA99}"/>
              </a:ext>
            </a:extLst>
          </p:cNvPr>
          <p:cNvSpPr/>
          <p:nvPr/>
        </p:nvSpPr>
        <p:spPr>
          <a:xfrm>
            <a:off x="284013" y="6107233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相談経路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内容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理由等</a:t>
            </a:r>
          </a:p>
        </p:txBody>
      </p:sp>
      <p:sp>
        <p:nvSpPr>
          <p:cNvPr id="101" name="正方形/長方形 100">
            <a:extLst>
              <a:ext uri="{FF2B5EF4-FFF2-40B4-BE49-F238E27FC236}">
                <a16:creationId xmlns:a16="http://schemas.microsoft.com/office/drawing/2014/main" id="{B3522CD8-C107-4B03-9761-B598AC1A4442}"/>
              </a:ext>
            </a:extLst>
          </p:cNvPr>
          <p:cNvSpPr/>
          <p:nvPr/>
        </p:nvSpPr>
        <p:spPr>
          <a:xfrm>
            <a:off x="271301" y="708498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住居　住居種別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家賃</a:t>
            </a:r>
            <a:r>
              <a:rPr kumimoji="1" lang="en-US" altLang="ja-JP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地代等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0FA6DA35-1413-DD2E-AAA2-FC09E06506DC}"/>
              </a:ext>
            </a:extLst>
          </p:cNvPr>
          <p:cNvSpPr/>
          <p:nvPr/>
        </p:nvSpPr>
        <p:spPr>
          <a:xfrm>
            <a:off x="275461" y="9729596"/>
            <a:ext cx="68994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0394711C-4F03-C4CA-0720-59570C7927BA}"/>
              </a:ext>
            </a:extLst>
          </p:cNvPr>
          <p:cNvSpPr/>
          <p:nvPr/>
        </p:nvSpPr>
        <p:spPr>
          <a:xfrm>
            <a:off x="1639378" y="753646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共益費</a:t>
            </a:r>
          </a:p>
        </p:txBody>
      </p:sp>
      <p:sp>
        <p:nvSpPr>
          <p:cNvPr id="104" name="正方形/長方形 103">
            <a:extLst>
              <a:ext uri="{FF2B5EF4-FFF2-40B4-BE49-F238E27FC236}">
                <a16:creationId xmlns:a16="http://schemas.microsoft.com/office/drawing/2014/main" id="{503805BE-5F08-2B53-B278-53C94C428E94}"/>
              </a:ext>
            </a:extLst>
          </p:cNvPr>
          <p:cNvSpPr/>
          <p:nvPr/>
        </p:nvSpPr>
        <p:spPr>
          <a:xfrm>
            <a:off x="2718684" y="7536466"/>
            <a:ext cx="90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平米数</a:t>
            </a:r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0CF4BAF0-52F5-A71D-F82F-0B3FE9457B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5745772"/>
              </p:ext>
            </p:extLst>
          </p:nvPr>
        </p:nvGraphicFramePr>
        <p:xfrm>
          <a:off x="271301" y="8040092"/>
          <a:ext cx="6425576" cy="1486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7466">
                  <a:extLst>
                    <a:ext uri="{9D8B030D-6E8A-4147-A177-3AD203B41FA5}">
                      <a16:colId xmlns:a16="http://schemas.microsoft.com/office/drawing/2014/main" val="2641267935"/>
                    </a:ext>
                  </a:extLst>
                </a:gridCol>
                <a:gridCol w="555755">
                  <a:extLst>
                    <a:ext uri="{9D8B030D-6E8A-4147-A177-3AD203B41FA5}">
                      <a16:colId xmlns:a16="http://schemas.microsoft.com/office/drawing/2014/main" val="3433468875"/>
                    </a:ext>
                  </a:extLst>
                </a:gridCol>
                <a:gridCol w="2669652">
                  <a:extLst>
                    <a:ext uri="{9D8B030D-6E8A-4147-A177-3AD203B41FA5}">
                      <a16:colId xmlns:a16="http://schemas.microsoft.com/office/drawing/2014/main" val="1647830155"/>
                    </a:ext>
                  </a:extLst>
                </a:gridCol>
                <a:gridCol w="1612703">
                  <a:extLst>
                    <a:ext uri="{9D8B030D-6E8A-4147-A177-3AD203B41FA5}">
                      <a16:colId xmlns:a16="http://schemas.microsoft.com/office/drawing/2014/main" val="2244875596"/>
                    </a:ext>
                  </a:extLst>
                </a:gridCol>
              </a:tblGrid>
              <a:tr h="231904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扶養義務者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2958373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8386753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70407240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7531412"/>
                  </a:ext>
                </a:extLst>
              </a:tr>
              <a:tr h="342000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9826112"/>
                  </a:ext>
                </a:extLst>
              </a:tr>
            </a:tbl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300E1EFB-DAAA-5BAE-5BFA-F15B9C722E90}"/>
              </a:ext>
            </a:extLst>
          </p:cNvPr>
          <p:cNvSpPr/>
          <p:nvPr/>
        </p:nvSpPr>
        <p:spPr>
          <a:xfrm>
            <a:off x="757117" y="8703669"/>
            <a:ext cx="630108" cy="1324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DD816753-E8D8-DAD2-756B-C8C3143EFA38}"/>
              </a:ext>
            </a:extLst>
          </p:cNvPr>
          <p:cNvSpPr/>
          <p:nvPr/>
        </p:nvSpPr>
        <p:spPr>
          <a:xfrm>
            <a:off x="3430985" y="8591851"/>
            <a:ext cx="630108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787E39F-D992-2935-F88B-4FBD203D35C2}"/>
              </a:ext>
            </a:extLst>
          </p:cNvPr>
          <p:cNvSpPr/>
          <p:nvPr/>
        </p:nvSpPr>
        <p:spPr>
          <a:xfrm>
            <a:off x="1928471" y="8583142"/>
            <a:ext cx="409576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62FF13CB-DB85-01EC-6A8B-0AA42216E30F}"/>
              </a:ext>
            </a:extLst>
          </p:cNvPr>
          <p:cNvSpPr/>
          <p:nvPr/>
        </p:nvSpPr>
        <p:spPr>
          <a:xfrm>
            <a:off x="5570162" y="8591851"/>
            <a:ext cx="630108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5683DFE-43EB-BB98-277C-328FFB84BE8C}"/>
              </a:ext>
            </a:extLst>
          </p:cNvPr>
          <p:cNvSpPr/>
          <p:nvPr/>
        </p:nvSpPr>
        <p:spPr>
          <a:xfrm>
            <a:off x="761431" y="8531248"/>
            <a:ext cx="630108" cy="14189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EFBDE36B-941E-0C23-82E8-A770417CB03A}"/>
              </a:ext>
            </a:extLst>
          </p:cNvPr>
          <p:cNvSpPr/>
          <p:nvPr/>
        </p:nvSpPr>
        <p:spPr>
          <a:xfrm>
            <a:off x="3840879" y="3466463"/>
            <a:ext cx="346989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他法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8D68E560-1A78-0101-B09B-4A8275470F20}"/>
              </a:ext>
            </a:extLst>
          </p:cNvPr>
          <p:cNvSpPr/>
          <p:nvPr/>
        </p:nvSpPr>
        <p:spPr>
          <a:xfrm>
            <a:off x="4348192" y="347081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60C859B4-6AD1-CC5B-E89E-8A4C4CEAFF46}"/>
              </a:ext>
            </a:extLst>
          </p:cNvPr>
          <p:cNvSpPr/>
          <p:nvPr/>
        </p:nvSpPr>
        <p:spPr>
          <a:xfrm>
            <a:off x="4927312" y="348387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54BD827-10C6-F46A-390B-3D7A8A67717E}"/>
              </a:ext>
            </a:extLst>
          </p:cNvPr>
          <p:cNvSpPr/>
          <p:nvPr/>
        </p:nvSpPr>
        <p:spPr>
          <a:xfrm>
            <a:off x="3115388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1536F576-BE80-DECF-9F32-60ED044E674A}"/>
              </a:ext>
            </a:extLst>
          </p:cNvPr>
          <p:cNvSpPr/>
          <p:nvPr/>
        </p:nvSpPr>
        <p:spPr>
          <a:xfrm>
            <a:off x="279064" y="953546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9D92C0E9-4A61-4063-A11D-45263AB6E87F}"/>
              </a:ext>
            </a:extLst>
          </p:cNvPr>
          <p:cNvSpPr/>
          <p:nvPr/>
        </p:nvSpPr>
        <p:spPr>
          <a:xfrm>
            <a:off x="1156810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9F85B353-EEE3-45F2-0BFE-BFB9E87A3FB7}"/>
              </a:ext>
            </a:extLst>
          </p:cNvPr>
          <p:cNvSpPr/>
          <p:nvPr/>
        </p:nvSpPr>
        <p:spPr>
          <a:xfrm>
            <a:off x="1156810" y="953546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421585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63407DAB-6730-6FD7-468C-6CD2E448F11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7110126"/>
              </p:ext>
            </p:extLst>
          </p:nvPr>
        </p:nvGraphicFramePr>
        <p:xfrm>
          <a:off x="256450" y="4872465"/>
          <a:ext cx="6287225" cy="118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2730">
                  <a:extLst>
                    <a:ext uri="{9D8B030D-6E8A-4147-A177-3AD203B41FA5}">
                      <a16:colId xmlns:a16="http://schemas.microsoft.com/office/drawing/2014/main" val="1662302384"/>
                    </a:ext>
                  </a:extLst>
                </a:gridCol>
                <a:gridCol w="5484495">
                  <a:extLst>
                    <a:ext uri="{9D8B030D-6E8A-4147-A177-3AD203B41FA5}">
                      <a16:colId xmlns:a16="http://schemas.microsoft.com/office/drawing/2014/main" val="298828752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制度の説明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0044608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面接結果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521061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交付書類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2097258"/>
                  </a:ext>
                </a:extLst>
              </a:tr>
            </a:tbl>
          </a:graphicData>
        </a:graphic>
      </p:graphicFrame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255795DA-7FBE-5CDE-2B72-B8312A1DAC80}"/>
              </a:ext>
            </a:extLst>
          </p:cNvPr>
          <p:cNvSpPr/>
          <p:nvPr/>
        </p:nvSpPr>
        <p:spPr>
          <a:xfrm>
            <a:off x="2662798" y="4999845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制度の説明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86AECC7-B40F-FC59-9CBE-D078FB501AA8}"/>
              </a:ext>
            </a:extLst>
          </p:cNvPr>
          <p:cNvSpPr/>
          <p:nvPr/>
        </p:nvSpPr>
        <p:spPr>
          <a:xfrm>
            <a:off x="2662798" y="5787648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交付書類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5201A4F-2632-1099-F234-078DEFEBBA5E}"/>
              </a:ext>
            </a:extLst>
          </p:cNvPr>
          <p:cNvSpPr/>
          <p:nvPr/>
        </p:nvSpPr>
        <p:spPr>
          <a:xfrm>
            <a:off x="2662798" y="5381081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面接結果</a:t>
            </a:r>
          </a:p>
        </p:txBody>
      </p: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2850A80A-6E3C-058D-FB85-3DF9E7786ED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478166"/>
              </p:ext>
            </p:extLst>
          </p:nvPr>
        </p:nvGraphicFramePr>
        <p:xfrm>
          <a:off x="262800" y="7028016"/>
          <a:ext cx="6309450" cy="118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1620">
                  <a:extLst>
                    <a:ext uri="{9D8B030D-6E8A-4147-A177-3AD203B41FA5}">
                      <a16:colId xmlns:a16="http://schemas.microsoft.com/office/drawing/2014/main" val="1662302384"/>
                    </a:ext>
                  </a:extLst>
                </a:gridCol>
                <a:gridCol w="5497830">
                  <a:extLst>
                    <a:ext uri="{9D8B030D-6E8A-4147-A177-3AD203B41FA5}">
                      <a16:colId xmlns:a16="http://schemas.microsoft.com/office/drawing/2014/main" val="2988287521"/>
                    </a:ext>
                  </a:extLst>
                </a:gridCol>
              </a:tblGrid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面接員所見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75210610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緊急処理の必要性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2097258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申請意思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371153"/>
                  </a:ext>
                </a:extLst>
              </a:tr>
            </a:tbl>
          </a:graphicData>
        </a:graphic>
      </p:graphicFrame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ECF5895-D1CB-4139-56AA-FBCF8F829131}"/>
              </a:ext>
            </a:extLst>
          </p:cNvPr>
          <p:cNvSpPr/>
          <p:nvPr/>
        </p:nvSpPr>
        <p:spPr>
          <a:xfrm>
            <a:off x="2662798" y="7142447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面接員所見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8A0C5BFD-A32F-537C-76C2-BF202A85844B}"/>
              </a:ext>
            </a:extLst>
          </p:cNvPr>
          <p:cNvSpPr/>
          <p:nvPr/>
        </p:nvSpPr>
        <p:spPr>
          <a:xfrm>
            <a:off x="2662798" y="7542446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緊急処理の必要性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8D03E168-56D0-B94E-BBDD-45A023C3FC2C}"/>
              </a:ext>
            </a:extLst>
          </p:cNvPr>
          <p:cNvSpPr/>
          <p:nvPr/>
        </p:nvSpPr>
        <p:spPr>
          <a:xfrm>
            <a:off x="2662798" y="7942522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申請意思</a:t>
            </a:r>
          </a:p>
        </p:txBody>
      </p:sp>
      <p:graphicFrame>
        <p:nvGraphicFramePr>
          <p:cNvPr id="16" name="表 15">
            <a:extLst>
              <a:ext uri="{FF2B5EF4-FFF2-40B4-BE49-F238E27FC236}">
                <a16:creationId xmlns:a16="http://schemas.microsoft.com/office/drawing/2014/main" id="{AFCB6408-45D5-402A-F1DC-5C80DA8F15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5034018"/>
              </p:ext>
            </p:extLst>
          </p:nvPr>
        </p:nvGraphicFramePr>
        <p:xfrm>
          <a:off x="249134" y="6147173"/>
          <a:ext cx="6323116" cy="79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0046">
                  <a:extLst>
                    <a:ext uri="{9D8B030D-6E8A-4147-A177-3AD203B41FA5}">
                      <a16:colId xmlns:a16="http://schemas.microsoft.com/office/drawing/2014/main" val="2168617856"/>
                    </a:ext>
                  </a:extLst>
                </a:gridCol>
                <a:gridCol w="1080770">
                  <a:extLst>
                    <a:ext uri="{9D8B030D-6E8A-4147-A177-3AD203B41FA5}">
                      <a16:colId xmlns:a16="http://schemas.microsoft.com/office/drawing/2014/main" val="3259687774"/>
                    </a:ext>
                  </a:extLst>
                </a:gridCol>
                <a:gridCol w="4432300">
                  <a:extLst>
                    <a:ext uri="{9D8B030D-6E8A-4147-A177-3AD203B41FA5}">
                      <a16:colId xmlns:a16="http://schemas.microsoft.com/office/drawing/2014/main" val="1551012758"/>
                    </a:ext>
                  </a:extLst>
                </a:gridCol>
              </a:tblGrid>
              <a:tr h="396000">
                <a:tc rowSpan="2"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急迫状態の判断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ライフラインの</a:t>
                      </a:r>
                      <a:b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停止・滞納状況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587999726"/>
                  </a:ext>
                </a:extLst>
              </a:tr>
              <a:tr h="396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国民健康保険等の滞納状況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2896502"/>
                  </a:ext>
                </a:extLst>
              </a:tr>
            </a:tbl>
          </a:graphicData>
        </a:graphic>
      </p:graphicFrame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6D4296C4-B327-9DBF-FD42-F05FA23D1CA5}"/>
              </a:ext>
            </a:extLst>
          </p:cNvPr>
          <p:cNvSpPr/>
          <p:nvPr/>
        </p:nvSpPr>
        <p:spPr>
          <a:xfrm>
            <a:off x="2662798" y="6249731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ライフラインの停止・滞納状況</a:t>
            </a: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FB05DBD-0875-3641-8C9E-4D324C89DB16}"/>
              </a:ext>
            </a:extLst>
          </p:cNvPr>
          <p:cNvSpPr/>
          <p:nvPr/>
        </p:nvSpPr>
        <p:spPr>
          <a:xfrm>
            <a:off x="2662798" y="6705620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国民健康保険等の滞納状況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9" name="表 18">
            <a:extLst>
              <a:ext uri="{FF2B5EF4-FFF2-40B4-BE49-F238E27FC236}">
                <a16:creationId xmlns:a16="http://schemas.microsoft.com/office/drawing/2014/main" id="{7C13EC60-9294-0AFB-0213-AE279E85263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6987466"/>
              </p:ext>
            </p:extLst>
          </p:nvPr>
        </p:nvGraphicFramePr>
        <p:xfrm>
          <a:off x="262800" y="8302808"/>
          <a:ext cx="6318976" cy="11291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4438">
                  <a:extLst>
                    <a:ext uri="{9D8B030D-6E8A-4147-A177-3AD203B41FA5}">
                      <a16:colId xmlns:a16="http://schemas.microsoft.com/office/drawing/2014/main" val="335103337"/>
                    </a:ext>
                  </a:extLst>
                </a:gridCol>
                <a:gridCol w="5504538">
                  <a:extLst>
                    <a:ext uri="{9D8B030D-6E8A-4147-A177-3AD203B41FA5}">
                      <a16:colId xmlns:a16="http://schemas.microsoft.com/office/drawing/2014/main" val="3329544000"/>
                    </a:ext>
                  </a:extLst>
                </a:gridCol>
              </a:tblGrid>
              <a:tr h="112917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4239534"/>
                  </a:ext>
                </a:extLst>
              </a:tr>
            </a:tbl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FCEAD82-6D5C-3E67-718D-D2B3AD81EC2D}"/>
              </a:ext>
            </a:extLst>
          </p:cNvPr>
          <p:cNvSpPr/>
          <p:nvPr/>
        </p:nvSpPr>
        <p:spPr>
          <a:xfrm>
            <a:off x="2662798" y="8781405"/>
            <a:ext cx="162000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9E6FCF5D-EFB2-3826-D986-BD9FCECE86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7493423"/>
              </p:ext>
            </p:extLst>
          </p:nvPr>
        </p:nvGraphicFramePr>
        <p:xfrm>
          <a:off x="263421" y="262718"/>
          <a:ext cx="6294542" cy="2182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2128">
                  <a:extLst>
                    <a:ext uri="{9D8B030D-6E8A-4147-A177-3AD203B41FA5}">
                      <a16:colId xmlns:a16="http://schemas.microsoft.com/office/drawing/2014/main" val="97368129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1944002640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307729287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2438608424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3997758228"/>
                    </a:ext>
                  </a:extLst>
                </a:gridCol>
                <a:gridCol w="663040">
                  <a:extLst>
                    <a:ext uri="{9D8B030D-6E8A-4147-A177-3AD203B41FA5}">
                      <a16:colId xmlns:a16="http://schemas.microsoft.com/office/drawing/2014/main" val="761467499"/>
                    </a:ext>
                  </a:extLst>
                </a:gridCol>
                <a:gridCol w="1337214">
                  <a:extLst>
                    <a:ext uri="{9D8B030D-6E8A-4147-A177-3AD203B41FA5}">
                      <a16:colId xmlns:a16="http://schemas.microsoft.com/office/drawing/2014/main" val="3984543748"/>
                    </a:ext>
                  </a:extLst>
                </a:gridCol>
              </a:tblGrid>
              <a:tr h="234451">
                <a:tc gridSpan="7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世帯構成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42502208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不動産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生命保険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自動車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手持ち金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預貯金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その他資産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56046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667210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492193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5086848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728694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70128777"/>
                  </a:ext>
                </a:extLst>
              </a:tr>
            </a:tbl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4E5267C7-4082-A771-CA23-BE65DECDE1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2578818"/>
              </p:ext>
            </p:extLst>
          </p:nvPr>
        </p:nvGraphicFramePr>
        <p:xfrm>
          <a:off x="249132" y="2552300"/>
          <a:ext cx="6294543" cy="2182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58045">
                  <a:extLst>
                    <a:ext uri="{9D8B030D-6E8A-4147-A177-3AD203B41FA5}">
                      <a16:colId xmlns:a16="http://schemas.microsoft.com/office/drawing/2014/main" val="973681298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1944002640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3077292878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2438608424"/>
                    </a:ext>
                  </a:extLst>
                </a:gridCol>
                <a:gridCol w="785461">
                  <a:extLst>
                    <a:ext uri="{9D8B030D-6E8A-4147-A177-3AD203B41FA5}">
                      <a16:colId xmlns:a16="http://schemas.microsoft.com/office/drawing/2014/main" val="3997758228"/>
                    </a:ext>
                  </a:extLst>
                </a:gridCol>
                <a:gridCol w="1494654">
                  <a:extLst>
                    <a:ext uri="{9D8B030D-6E8A-4147-A177-3AD203B41FA5}">
                      <a16:colId xmlns:a16="http://schemas.microsoft.com/office/drawing/2014/main" val="3984543748"/>
                    </a:ext>
                  </a:extLst>
                </a:gridCol>
              </a:tblGrid>
              <a:tr h="234451">
                <a:tc gridSpan="6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負債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rgbClr val="C0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42502208"/>
                  </a:ext>
                </a:extLst>
              </a:tr>
              <a:tr h="245267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氏名（フリガナ）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福祉貸付金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借入金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住宅ローン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車ローン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その他負債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456046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86672100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6492193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50868484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7286948"/>
                  </a:ext>
                </a:extLst>
              </a:tr>
              <a:tr h="340551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70128777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939A64E1-EAB1-7075-A697-A69D5083ADFA}"/>
              </a:ext>
            </a:extLst>
          </p:cNvPr>
          <p:cNvSpPr/>
          <p:nvPr/>
        </p:nvSpPr>
        <p:spPr>
          <a:xfrm>
            <a:off x="1968660" y="815942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不動産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E5CA5789-C5A3-B814-B304-8C8F6850B053}"/>
              </a:ext>
            </a:extLst>
          </p:cNvPr>
          <p:cNvSpPr/>
          <p:nvPr/>
        </p:nvSpPr>
        <p:spPr>
          <a:xfrm>
            <a:off x="3970616" y="820605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手持ち金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CD4C8A5D-598B-009F-480B-6FF7AC3B8320}"/>
              </a:ext>
            </a:extLst>
          </p:cNvPr>
          <p:cNvSpPr/>
          <p:nvPr/>
        </p:nvSpPr>
        <p:spPr>
          <a:xfrm>
            <a:off x="4660732" y="832271"/>
            <a:ext cx="46184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預貯金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73581B24-C5E0-435E-9E0C-B1A4CDBA5E36}"/>
              </a:ext>
            </a:extLst>
          </p:cNvPr>
          <p:cNvSpPr/>
          <p:nvPr/>
        </p:nvSpPr>
        <p:spPr>
          <a:xfrm>
            <a:off x="2632785" y="817075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生命保険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9E519BC4-F364-DC57-14FE-14C8BD9CA592}"/>
              </a:ext>
            </a:extLst>
          </p:cNvPr>
          <p:cNvSpPr/>
          <p:nvPr/>
        </p:nvSpPr>
        <p:spPr>
          <a:xfrm>
            <a:off x="3305138" y="814851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自動車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325539C7-1AE7-03E6-138E-24FB036FD872}"/>
              </a:ext>
            </a:extLst>
          </p:cNvPr>
          <p:cNvSpPr/>
          <p:nvPr/>
        </p:nvSpPr>
        <p:spPr>
          <a:xfrm>
            <a:off x="5578204" y="822397"/>
            <a:ext cx="61471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その他資産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2CBFAE4-E8E9-6D89-8EEC-7B40E39D9CD2}"/>
              </a:ext>
            </a:extLst>
          </p:cNvPr>
          <p:cNvSpPr/>
          <p:nvPr/>
        </p:nvSpPr>
        <p:spPr>
          <a:xfrm>
            <a:off x="788772" y="91688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C1621DA-6FBE-EE28-0A4B-925F5A733FA7}"/>
              </a:ext>
            </a:extLst>
          </p:cNvPr>
          <p:cNvSpPr/>
          <p:nvPr/>
        </p:nvSpPr>
        <p:spPr>
          <a:xfrm>
            <a:off x="788772" y="754139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3324DF33-60DA-0A99-F957-78C4B8D44B2B}"/>
              </a:ext>
            </a:extLst>
          </p:cNvPr>
          <p:cNvSpPr/>
          <p:nvPr/>
        </p:nvSpPr>
        <p:spPr>
          <a:xfrm>
            <a:off x="1923773" y="3127009"/>
            <a:ext cx="743802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福祉貸付金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B87905C4-B895-FBE3-BB09-111CD3C1487D}"/>
              </a:ext>
            </a:extLst>
          </p:cNvPr>
          <p:cNvSpPr/>
          <p:nvPr/>
        </p:nvSpPr>
        <p:spPr>
          <a:xfrm>
            <a:off x="2803812" y="3127810"/>
            <a:ext cx="558830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借入金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49C248F2-25B6-3BD3-69C2-FEDC3EEA0CEC}"/>
              </a:ext>
            </a:extLst>
          </p:cNvPr>
          <p:cNvSpPr/>
          <p:nvPr/>
        </p:nvSpPr>
        <p:spPr>
          <a:xfrm>
            <a:off x="3563422" y="3138890"/>
            <a:ext cx="614713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住宅ローン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A7D7AD52-302A-1225-A17F-FD9995C6CFD7}"/>
              </a:ext>
            </a:extLst>
          </p:cNvPr>
          <p:cNvSpPr/>
          <p:nvPr/>
        </p:nvSpPr>
        <p:spPr>
          <a:xfrm>
            <a:off x="4402163" y="3136519"/>
            <a:ext cx="50802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車ローン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6715CE0A-C377-179F-C0BF-EF614D33843A}"/>
              </a:ext>
            </a:extLst>
          </p:cNvPr>
          <p:cNvSpPr/>
          <p:nvPr/>
        </p:nvSpPr>
        <p:spPr>
          <a:xfrm>
            <a:off x="5443463" y="3141641"/>
            <a:ext cx="676184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その他負債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5DAF8B67-9B4B-900B-E52F-F73B495B4D8C}"/>
              </a:ext>
            </a:extLst>
          </p:cNvPr>
          <p:cNvSpPr/>
          <p:nvPr/>
        </p:nvSpPr>
        <p:spPr>
          <a:xfrm>
            <a:off x="758287" y="3216833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04C87340-FAFE-6B91-9B07-08F0B243A557}"/>
              </a:ext>
            </a:extLst>
          </p:cNvPr>
          <p:cNvSpPr/>
          <p:nvPr/>
        </p:nvSpPr>
        <p:spPr>
          <a:xfrm>
            <a:off x="758287" y="3054083"/>
            <a:ext cx="63010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フリガナ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F670B76F-E432-1B84-D948-0C361157975F}"/>
              </a:ext>
            </a:extLst>
          </p:cNvPr>
          <p:cNvSpPr/>
          <p:nvPr/>
        </p:nvSpPr>
        <p:spPr>
          <a:xfrm>
            <a:off x="3115388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F37A09A0-CA21-14D1-31FD-04DCFE278522}"/>
              </a:ext>
            </a:extLst>
          </p:cNvPr>
          <p:cNvSpPr/>
          <p:nvPr/>
        </p:nvSpPr>
        <p:spPr>
          <a:xfrm>
            <a:off x="279064" y="9535465"/>
            <a:ext cx="758943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8E33D12C-00FD-E175-A897-6472E44E004E}"/>
              </a:ext>
            </a:extLst>
          </p:cNvPr>
          <p:cNvSpPr/>
          <p:nvPr/>
        </p:nvSpPr>
        <p:spPr>
          <a:xfrm>
            <a:off x="1156810" y="972959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1846AEEF-07D3-4B79-42A8-B8483A80FAB0}"/>
              </a:ext>
            </a:extLst>
          </p:cNvPr>
          <p:cNvSpPr/>
          <p:nvPr/>
        </p:nvSpPr>
        <p:spPr>
          <a:xfrm>
            <a:off x="1156810" y="9535465"/>
            <a:ext cx="627225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19493C9E-6B32-630C-6D3D-F96392C7A93A}"/>
              </a:ext>
            </a:extLst>
          </p:cNvPr>
          <p:cNvSpPr/>
          <p:nvPr/>
        </p:nvSpPr>
        <p:spPr>
          <a:xfrm>
            <a:off x="275461" y="9729596"/>
            <a:ext cx="689948" cy="15592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39063311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4399</TotalTime>
  <Words>313</Words>
  <Application>Microsoft Office PowerPoint</Application>
  <PresentationFormat>A4 210 x 297 mm</PresentationFormat>
  <Paragraphs>159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130</cp:revision>
  <dcterms:created xsi:type="dcterms:W3CDTF">2022-01-20T04:34:58Z</dcterms:created>
  <dcterms:modified xsi:type="dcterms:W3CDTF">2024-03-13T08:47:14Z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