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8" r:id="rId2"/>
  </p:sldIdLst>
  <p:sldSz cx="9906000" cy="6858000" type="A4"/>
  <p:notesSz cx="9144000" cy="6858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83" userDrawn="1">
          <p15:clr>
            <a:srgbClr val="A4A3A4"/>
          </p15:clr>
        </p15:guide>
        <p15:guide id="2" pos="3097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7563" autoAdjust="0"/>
    <p:restoredTop sz="96353" autoAdjust="0"/>
  </p:normalViewPr>
  <p:slideViewPr>
    <p:cSldViewPr snapToGrid="0" showGuides="1">
      <p:cViewPr varScale="1">
        <p:scale>
          <a:sx n="106" d="100"/>
          <a:sy n="106" d="100"/>
        </p:scale>
        <p:origin x="1896" y="102"/>
      </p:cViewPr>
      <p:guideLst>
        <p:guide orient="horz" pos="2183"/>
        <p:guide pos="309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66566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315793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60453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060773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152969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97323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19532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028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641647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545781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990767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graphicFrame>
        <p:nvGraphicFramePr>
          <p:cNvPr id="7" name="オブジェクト 6" hidden="1">
            <a:extLst>
              <a:ext uri="{FF2B5EF4-FFF2-40B4-BE49-F238E27FC236}">
                <a16:creationId xmlns:a16="http://schemas.microsoft.com/office/drawing/2014/main" id="{7A3D7FFC-DED4-444A-9501-725964A5FD25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973829859"/>
              </p:ext>
            </p:extLst>
          </p:nvPr>
        </p:nvGraphicFramePr>
        <p:xfrm>
          <a:off x="2294" y="1100"/>
          <a:ext cx="2294" cy="109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2294" y="1100"/>
                        <a:ext cx="2294" cy="1099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895778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  <p:extLst>
              <p:ext uri="{D42A27DB-BD31-4B8C-83A1-F6EECF244321}">
                <p14:modId xmlns:p14="http://schemas.microsoft.com/office/powerpoint/2010/main" val="587585772"/>
              </p:ext>
            </p:extLst>
          </p:nvPr>
        </p:nvGraphicFramePr>
        <p:xfrm>
          <a:off x="2580177" y="1100"/>
          <a:ext cx="1099" cy="109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2580177" y="1100"/>
                        <a:ext cx="1099" cy="1099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4" name="表 13">
            <a:extLst>
              <a:ext uri="{FF2B5EF4-FFF2-40B4-BE49-F238E27FC236}">
                <a16:creationId xmlns:a16="http://schemas.microsoft.com/office/drawing/2014/main" id="{8C0DF0F5-200B-43E1-8DB4-9AC12BCCC13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30952966"/>
              </p:ext>
            </p:extLst>
          </p:nvPr>
        </p:nvGraphicFramePr>
        <p:xfrm>
          <a:off x="6434125" y="3099997"/>
          <a:ext cx="2592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281364378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21017782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44636130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78708129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07083025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96870266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31918643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71414882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31160999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93654783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91788677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08446501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01645570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71714185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76793276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93555751"/>
                    </a:ext>
                  </a:extLst>
                </a:gridCol>
              </a:tblGrid>
              <a:tr h="180000"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資格取得年月日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資格喪失年月日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9323717"/>
                  </a:ext>
                </a:extLst>
              </a:tr>
              <a:tr h="180000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28527483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50179137"/>
                  </a:ext>
                </a:extLst>
              </a:tr>
            </a:tbl>
          </a:graphicData>
        </a:graphic>
      </p:graphicFrame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EBDAEB49-9BBD-4476-BC0A-754FCA180156}"/>
              </a:ext>
            </a:extLst>
          </p:cNvPr>
          <p:cNvSpPr/>
          <p:nvPr/>
        </p:nvSpPr>
        <p:spPr>
          <a:xfrm>
            <a:off x="65433" y="590915"/>
            <a:ext cx="5207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D6EB118F-1270-42DD-A723-1F16E02A92D5}"/>
              </a:ext>
            </a:extLst>
          </p:cNvPr>
          <p:cNvSpPr/>
          <p:nvPr/>
        </p:nvSpPr>
        <p:spPr>
          <a:xfrm>
            <a:off x="118572" y="5493740"/>
            <a:ext cx="4536000" cy="1800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18000" rtlCol="0" anchor="b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tabLst>
                <a:tab pos="92075" algn="l"/>
              </a:tabLst>
            </a:pP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[ 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申請情報 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]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6149E7FF-259F-4CA8-BA7A-F26C96717545}"/>
              </a:ext>
            </a:extLst>
          </p:cNvPr>
          <p:cNvSpPr/>
          <p:nvPr/>
        </p:nvSpPr>
        <p:spPr>
          <a:xfrm>
            <a:off x="3837000" y="674589"/>
            <a:ext cx="2232000" cy="1800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zh-TW" altLang="en-US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被保護者異動連絡票（国保連用）</a:t>
            </a:r>
            <a:endParaRPr kumimoji="1" lang="ja-JP" altLang="en-US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8C64D187-48CA-4B1E-9528-1BD03FA520FD}"/>
              </a:ext>
            </a:extLst>
          </p:cNvPr>
          <p:cNvSpPr/>
          <p:nvPr/>
        </p:nvSpPr>
        <p:spPr>
          <a:xfrm>
            <a:off x="8520036" y="566201"/>
            <a:ext cx="61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発行年月日</a:t>
            </a:r>
          </a:p>
        </p:txBody>
      </p:sp>
      <p:graphicFrame>
        <p:nvGraphicFramePr>
          <p:cNvPr id="8" name="表 7">
            <a:extLst>
              <a:ext uri="{FF2B5EF4-FFF2-40B4-BE49-F238E27FC236}">
                <a16:creationId xmlns:a16="http://schemas.microsoft.com/office/drawing/2014/main" id="{B5344E51-246F-4426-881D-B3D6A7C39C2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3740265"/>
              </p:ext>
            </p:extLst>
          </p:nvPr>
        </p:nvGraphicFramePr>
        <p:xfrm>
          <a:off x="4811579" y="1015459"/>
          <a:ext cx="1461525" cy="648000"/>
        </p:xfrm>
        <a:graphic>
          <a:graphicData uri="http://schemas.openxmlformats.org/drawingml/2006/table">
            <a:tbl>
              <a:tblPr/>
              <a:tblGrid>
                <a:gridCol w="292305">
                  <a:extLst>
                    <a:ext uri="{9D8B030D-6E8A-4147-A177-3AD203B41FA5}">
                      <a16:colId xmlns:a16="http://schemas.microsoft.com/office/drawing/2014/main" val="4066069212"/>
                    </a:ext>
                  </a:extLst>
                </a:gridCol>
                <a:gridCol w="292305">
                  <a:extLst>
                    <a:ext uri="{9D8B030D-6E8A-4147-A177-3AD203B41FA5}">
                      <a16:colId xmlns:a16="http://schemas.microsoft.com/office/drawing/2014/main" val="1036788752"/>
                    </a:ext>
                  </a:extLst>
                </a:gridCol>
                <a:gridCol w="292305">
                  <a:extLst>
                    <a:ext uri="{9D8B030D-6E8A-4147-A177-3AD203B41FA5}">
                      <a16:colId xmlns:a16="http://schemas.microsoft.com/office/drawing/2014/main" val="2354739705"/>
                    </a:ext>
                  </a:extLst>
                </a:gridCol>
                <a:gridCol w="292305">
                  <a:extLst>
                    <a:ext uri="{9D8B030D-6E8A-4147-A177-3AD203B41FA5}">
                      <a16:colId xmlns:a16="http://schemas.microsoft.com/office/drawing/2014/main" val="259712579"/>
                    </a:ext>
                  </a:extLst>
                </a:gridCol>
                <a:gridCol w="292305">
                  <a:extLst>
                    <a:ext uri="{9D8B030D-6E8A-4147-A177-3AD203B41FA5}">
                      <a16:colId xmlns:a16="http://schemas.microsoft.com/office/drawing/2014/main" val="4252004772"/>
                    </a:ext>
                  </a:extLst>
                </a:gridCol>
              </a:tblGrid>
              <a:tr h="36000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異動区分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7610606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00665305"/>
                  </a:ext>
                </a:extLst>
              </a:tr>
            </a:tbl>
          </a:graphicData>
        </a:graphic>
      </p:graphicFrame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43A9F31-4F3E-42DF-AF84-5D7E01F6E3D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69251826"/>
              </p:ext>
            </p:extLst>
          </p:nvPr>
        </p:nvGraphicFramePr>
        <p:xfrm>
          <a:off x="118572" y="2055870"/>
          <a:ext cx="648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207277964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86367907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20170094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1935766"/>
                    </a:ext>
                  </a:extLst>
                </a:gridCol>
              </a:tblGrid>
              <a:tr h="360000"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異動事由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7324404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b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3834931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9850467"/>
                  </a:ext>
                </a:extLst>
              </a:tr>
            </a:tbl>
          </a:graphicData>
        </a:graphic>
      </p:graphicFrame>
      <p:graphicFrame>
        <p:nvGraphicFramePr>
          <p:cNvPr id="10" name="表 9">
            <a:extLst>
              <a:ext uri="{FF2B5EF4-FFF2-40B4-BE49-F238E27FC236}">
                <a16:creationId xmlns:a16="http://schemas.microsoft.com/office/drawing/2014/main" id="{03C0A04B-B196-44C7-A919-9A1B75A0582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53379965"/>
              </p:ext>
            </p:extLst>
          </p:nvPr>
        </p:nvGraphicFramePr>
        <p:xfrm>
          <a:off x="1251103" y="2055870"/>
          <a:ext cx="5022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131344925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37438365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97155977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20282905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6730919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79614180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3471383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02551800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58810813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82476081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15845676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10211722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58669100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51350556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43654977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30461952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87488808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16013866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02754949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00102443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13121683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72704135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02557655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07143915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21471616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45078156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21847515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05577379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73299541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58805322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868769764"/>
                    </a:ext>
                  </a:extLst>
                </a:gridCol>
              </a:tblGrid>
              <a:tr h="180000">
                <a:tc rowSpan="2" gridSpan="20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被保護者氏名（カナ）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31614870"/>
                  </a:ext>
                </a:extLst>
              </a:tr>
              <a:tr h="180000">
                <a:tc gridSpan="20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75099406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03876323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48518673"/>
                  </a:ext>
                </a:extLst>
              </a:tr>
            </a:tbl>
          </a:graphicData>
        </a:graphic>
      </p:graphicFrame>
      <p:graphicFrame>
        <p:nvGraphicFramePr>
          <p:cNvPr id="11" name="表 10">
            <a:extLst>
              <a:ext uri="{FF2B5EF4-FFF2-40B4-BE49-F238E27FC236}">
                <a16:creationId xmlns:a16="http://schemas.microsoft.com/office/drawing/2014/main" id="{FFFFB581-FBE5-48D4-8643-5A0BDEA015E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20044830"/>
              </p:ext>
            </p:extLst>
          </p:nvPr>
        </p:nvGraphicFramePr>
        <p:xfrm>
          <a:off x="6434125" y="2055870"/>
          <a:ext cx="1296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193001328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55593358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78773377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44361665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96599054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56177348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49524456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623876231"/>
                    </a:ext>
                  </a:extLst>
                </a:gridCol>
              </a:tblGrid>
              <a:tr h="360000"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住所地郵便番号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48561123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-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66816333"/>
                  </a:ext>
                </a:extLst>
              </a:tr>
            </a:tbl>
          </a:graphicData>
        </a:graphic>
      </p:graphicFrame>
      <p:graphicFrame>
        <p:nvGraphicFramePr>
          <p:cNvPr id="12" name="表 11">
            <a:extLst>
              <a:ext uri="{FF2B5EF4-FFF2-40B4-BE49-F238E27FC236}">
                <a16:creationId xmlns:a16="http://schemas.microsoft.com/office/drawing/2014/main" id="{6EC0CD19-BE44-4B12-A1AE-15B783883E4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02035551"/>
              </p:ext>
            </p:extLst>
          </p:nvPr>
        </p:nvGraphicFramePr>
        <p:xfrm>
          <a:off x="118572" y="3099997"/>
          <a:ext cx="3726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228818589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12287154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04423915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18504460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63441258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11641089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16967962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35499406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11788275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97776825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69298776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81245750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03013996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80066178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46184520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15672878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98098546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05148079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9090161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49793754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72657553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99323714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379839341"/>
                    </a:ext>
                  </a:extLst>
                </a:gridCol>
              </a:tblGrid>
              <a:tr h="180000"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みなし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要介護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有効期間開始年月日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有効期間終了年月日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0774511"/>
                  </a:ext>
                </a:extLst>
              </a:tr>
              <a:tr h="180000"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区分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状態等区分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8818380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altLang="ja-JP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30838098"/>
                  </a:ext>
                </a:extLst>
              </a:tr>
            </a:tbl>
          </a:graphicData>
        </a:graphic>
      </p:graphicFrame>
      <p:graphicFrame>
        <p:nvGraphicFramePr>
          <p:cNvPr id="13" name="表 12">
            <a:extLst>
              <a:ext uri="{FF2B5EF4-FFF2-40B4-BE49-F238E27FC236}">
                <a16:creationId xmlns:a16="http://schemas.microsoft.com/office/drawing/2014/main" id="{8EF97B58-7052-4C0A-8CD2-CF41F8D9954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57100097"/>
              </p:ext>
            </p:extLst>
          </p:nvPr>
        </p:nvGraphicFramePr>
        <p:xfrm>
          <a:off x="4318879" y="3099997"/>
          <a:ext cx="810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406114238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42829451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66646654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4852270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782167121"/>
                    </a:ext>
                  </a:extLst>
                </a:gridCol>
              </a:tblGrid>
              <a:tr h="18000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公費負担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87796048"/>
                  </a:ext>
                </a:extLst>
              </a:tr>
              <a:tr h="18000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上限額減額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33849775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07128020"/>
                  </a:ext>
                </a:extLst>
              </a:tr>
            </a:tbl>
          </a:graphicData>
        </a:graphic>
      </p:graphicFrame>
      <p:graphicFrame>
        <p:nvGraphicFramePr>
          <p:cNvPr id="18" name="表 17">
            <a:extLst>
              <a:ext uri="{FF2B5EF4-FFF2-40B4-BE49-F238E27FC236}">
                <a16:creationId xmlns:a16="http://schemas.microsoft.com/office/drawing/2014/main" id="{ABCA969F-6FC6-47F4-AABB-AE4FF3CACEC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82959968"/>
              </p:ext>
            </p:extLst>
          </p:nvPr>
        </p:nvGraphicFramePr>
        <p:xfrm>
          <a:off x="118572" y="4144125"/>
          <a:ext cx="4698000" cy="792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222471809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74624206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81106294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53396006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13109056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67864558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87402456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2569700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50249823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32965150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65266446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73635662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34995774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2220644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24967722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90859712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58548943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25279726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57727205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09317088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40593491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14156515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39346596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19183663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64239192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01135709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64340584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80158943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011197940"/>
                    </a:ext>
                  </a:extLst>
                </a:gridCol>
              </a:tblGrid>
              <a:tr h="180000"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計画作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0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居宅介護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適用開始年月日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適用終了年月日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55996781"/>
                  </a:ext>
                </a:extLst>
              </a:tr>
              <a:tr h="180000"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成区分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0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支援事業者等番号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84294242"/>
                  </a:ext>
                </a:extLst>
              </a:tr>
              <a:tr h="432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80176799"/>
                  </a:ext>
                </a:extLst>
              </a:tr>
            </a:tbl>
          </a:graphicData>
        </a:graphic>
      </p:graphicFrame>
      <p:graphicFrame>
        <p:nvGraphicFramePr>
          <p:cNvPr id="19" name="表 18">
            <a:extLst>
              <a:ext uri="{FF2B5EF4-FFF2-40B4-BE49-F238E27FC236}">
                <a16:creationId xmlns:a16="http://schemas.microsoft.com/office/drawing/2014/main" id="{DC174776-CD1C-47D3-94EC-459D514B7FD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75223038"/>
              </p:ext>
            </p:extLst>
          </p:nvPr>
        </p:nvGraphicFramePr>
        <p:xfrm>
          <a:off x="5128879" y="4144125"/>
          <a:ext cx="4212000" cy="1224000"/>
        </p:xfrm>
        <a:graphic>
          <a:graphicData uri="http://schemas.openxmlformats.org/drawingml/2006/table">
            <a:tbl>
              <a:tblPr/>
              <a:tblGrid>
                <a:gridCol w="648000">
                  <a:extLst>
                    <a:ext uri="{9D8B030D-6E8A-4147-A177-3AD203B41FA5}">
                      <a16:colId xmlns:a16="http://schemas.microsoft.com/office/drawing/2014/main" val="243571531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10956549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59602721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75155418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55197037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61146777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15745499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80452604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32240945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83396458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80759132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27925224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32654182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18895505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79263185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13987561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61992872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57103088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09504948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78100006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64688450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72858215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140447178"/>
                    </a:ext>
                  </a:extLst>
                </a:gridCol>
              </a:tblGrid>
              <a:tr h="180000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区分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支給限度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上限管理適用開始年月日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上限管理適用終了年月日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40515413"/>
                  </a:ext>
                </a:extLst>
              </a:tr>
              <a:tr h="18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基準額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8180934"/>
                  </a:ext>
                </a:extLst>
              </a:tr>
              <a:tr h="432000">
                <a:tc>
                  <a:txBody>
                    <a:bodyPr/>
                    <a:lstStyle/>
                    <a:p>
                      <a:pPr algn="ctr" fontAlgn="t"/>
                      <a: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支給限度</a:t>
                      </a:r>
                      <a:b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基準額（旧</a:t>
                      </a:r>
                      <a:b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訪問通所）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altLang="ja-JP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47654127"/>
                  </a:ext>
                </a:extLst>
              </a:tr>
              <a:tr h="43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旧短期</a:t>
                      </a:r>
                      <a:b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入所</a:t>
                      </a:r>
                      <a:r>
                        <a:rPr lang="en-US" altLang="ja-JP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10312978"/>
                  </a:ext>
                </a:extLst>
              </a:tr>
            </a:tbl>
          </a:graphicData>
        </a:graphic>
      </p:graphicFrame>
      <p:graphicFrame>
        <p:nvGraphicFramePr>
          <p:cNvPr id="20" name="表 19">
            <a:extLst>
              <a:ext uri="{FF2B5EF4-FFF2-40B4-BE49-F238E27FC236}">
                <a16:creationId xmlns:a16="http://schemas.microsoft.com/office/drawing/2014/main" id="{293048A6-A55C-4A7C-9C77-C7B1D4CFEF6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4138551"/>
              </p:ext>
            </p:extLst>
          </p:nvPr>
        </p:nvGraphicFramePr>
        <p:xfrm>
          <a:off x="118572" y="5673740"/>
          <a:ext cx="2592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424545637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92660341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9299078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67604166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8044004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01078842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93882433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61378192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07503362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69508490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9319770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98540843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5829202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79584560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28044950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014428853"/>
                    </a:ext>
                  </a:extLst>
                </a:gridCol>
              </a:tblGrid>
              <a:tr h="180000">
                <a:tc rowSpan="2"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申請種別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変更申請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申請年月日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0642272"/>
                  </a:ext>
                </a:extLst>
              </a:tr>
              <a:tr h="180000">
                <a:tc gridSpan="4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中区分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04148045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13442990"/>
                  </a:ext>
                </a:extLst>
              </a:tr>
            </a:tbl>
          </a:graphicData>
        </a:graphic>
      </p:graphicFrame>
      <p:graphicFrame>
        <p:nvGraphicFramePr>
          <p:cNvPr id="21" name="表 20">
            <a:extLst>
              <a:ext uri="{FF2B5EF4-FFF2-40B4-BE49-F238E27FC236}">
                <a16:creationId xmlns:a16="http://schemas.microsoft.com/office/drawing/2014/main" id="{D1D23D1D-5F28-4E58-AE4D-89042727D7C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85545020"/>
              </p:ext>
            </p:extLst>
          </p:nvPr>
        </p:nvGraphicFramePr>
        <p:xfrm>
          <a:off x="3203222" y="5673740"/>
          <a:ext cx="972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80509667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51715721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44775907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4411976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4343839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214951785"/>
                    </a:ext>
                  </a:extLst>
                </a:gridCol>
              </a:tblGrid>
              <a:tr h="180000"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広域（政令市）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5306240"/>
                  </a:ext>
                </a:extLst>
              </a:tr>
              <a:tr h="180000"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保険者番号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34577421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399970"/>
                  </a:ext>
                </a:extLst>
              </a:tr>
            </a:tbl>
          </a:graphicData>
        </a:graphic>
      </p:graphicFrame>
      <p:graphicFrame>
        <p:nvGraphicFramePr>
          <p:cNvPr id="22" name="表 21">
            <a:extLst>
              <a:ext uri="{FF2B5EF4-FFF2-40B4-BE49-F238E27FC236}">
                <a16:creationId xmlns:a16="http://schemas.microsoft.com/office/drawing/2014/main" id="{45D2A4F0-1895-4B66-94BB-67B3D44F0D2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84609742"/>
              </p:ext>
            </p:extLst>
          </p:nvPr>
        </p:nvGraphicFramePr>
        <p:xfrm>
          <a:off x="4811579" y="5673740"/>
          <a:ext cx="972000" cy="648000"/>
        </p:xfrm>
        <a:graphic>
          <a:graphicData uri="http://schemas.openxmlformats.org/drawingml/2006/table">
            <a:tbl>
              <a:tblPr/>
              <a:tblGrid>
                <a:gridCol w="972000">
                  <a:extLst>
                    <a:ext uri="{9D8B030D-6E8A-4147-A177-3AD203B41FA5}">
                      <a16:colId xmlns:a16="http://schemas.microsoft.com/office/drawing/2014/main" val="3514237449"/>
                    </a:ext>
                  </a:extLst>
                </a:gridCol>
              </a:tblGrid>
              <a:tr h="18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小規模居宅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81871065"/>
                  </a:ext>
                </a:extLst>
              </a:tr>
              <a:tr h="180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サービス利用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9882989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46612882"/>
                  </a:ext>
                </a:extLst>
              </a:tr>
            </a:tbl>
          </a:graphicData>
        </a:graphic>
      </p:graphicFrame>
      <p:graphicFrame>
        <p:nvGraphicFramePr>
          <p:cNvPr id="23" name="表 22">
            <a:extLst>
              <a:ext uri="{FF2B5EF4-FFF2-40B4-BE49-F238E27FC236}">
                <a16:creationId xmlns:a16="http://schemas.microsoft.com/office/drawing/2014/main" id="{C09FED7A-B524-4BDF-A843-695C8BB92B9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32420652"/>
              </p:ext>
            </p:extLst>
          </p:nvPr>
        </p:nvGraphicFramePr>
        <p:xfrm>
          <a:off x="7224036" y="727459"/>
          <a:ext cx="2592000" cy="936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378411275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42933046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3264281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94748925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17734148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52160261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64553893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18487297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1443170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85611180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20421427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20611133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59026881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46404717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67824202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969949321"/>
                    </a:ext>
                  </a:extLst>
                </a:gridCol>
              </a:tblGrid>
              <a:tr h="288000"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公費負担者番号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福祉事務所名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0349978"/>
                  </a:ext>
                </a:extLst>
              </a:tr>
              <a:tr h="216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350238"/>
                  </a:ext>
                </a:extLst>
              </a:tr>
              <a:tr h="216000">
                <a:tc gridSpan="2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担当</a:t>
                      </a:r>
                    </a:p>
                  </a:txBody>
                  <a:tcPr marL="3600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05846682"/>
                  </a:ext>
                </a:extLst>
              </a:tr>
              <a:tr h="216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11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1100" b="0" i="0" u="none" strike="noStrike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印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06762865"/>
                  </a:ext>
                </a:extLst>
              </a:tr>
            </a:tbl>
          </a:graphicData>
        </a:graphic>
      </p:graphicFrame>
      <p:graphicFrame>
        <p:nvGraphicFramePr>
          <p:cNvPr id="5" name="表 4">
            <a:extLst>
              <a:ext uri="{FF2B5EF4-FFF2-40B4-BE49-F238E27FC236}">
                <a16:creationId xmlns:a16="http://schemas.microsoft.com/office/drawing/2014/main" id="{99E6CEAA-83BE-4B2B-BEA5-C5799EA010F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144612"/>
              </p:ext>
            </p:extLst>
          </p:nvPr>
        </p:nvGraphicFramePr>
        <p:xfrm>
          <a:off x="1583222" y="1015459"/>
          <a:ext cx="1620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318903787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215770636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68052005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78834219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11283275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60196860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9926817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09743568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31145244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285668304"/>
                    </a:ext>
                  </a:extLst>
                </a:gridCol>
              </a:tblGrid>
              <a:tr h="360000">
                <a:tc gridSpan="10">
                  <a:txBody>
                    <a:bodyPr/>
                    <a:lstStyle/>
                    <a:p>
                      <a:pPr algn="ctr" fontAlgn="ctr"/>
                      <a:r>
                        <a:rPr lang="zh-CN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被保険者番号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9257685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7822087"/>
                  </a:ext>
                </a:extLst>
              </a:tr>
            </a:tbl>
          </a:graphicData>
        </a:graphic>
      </p:graphicFrame>
      <p:graphicFrame>
        <p:nvGraphicFramePr>
          <p:cNvPr id="6" name="表 5">
            <a:extLst>
              <a:ext uri="{FF2B5EF4-FFF2-40B4-BE49-F238E27FC236}">
                <a16:creationId xmlns:a16="http://schemas.microsoft.com/office/drawing/2014/main" id="{2525B1CF-726D-452C-BB15-308D7E198FD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24916415"/>
              </p:ext>
            </p:extLst>
          </p:nvPr>
        </p:nvGraphicFramePr>
        <p:xfrm>
          <a:off x="3361939" y="1015459"/>
          <a:ext cx="1296000" cy="648000"/>
        </p:xfrm>
        <a:graphic>
          <a:graphicData uri="http://schemas.openxmlformats.org/drawingml/2006/table">
            <a:tbl>
              <a:tblPr/>
              <a:tblGrid>
                <a:gridCol w="162000">
                  <a:extLst>
                    <a:ext uri="{9D8B030D-6E8A-4147-A177-3AD203B41FA5}">
                      <a16:colId xmlns:a16="http://schemas.microsoft.com/office/drawing/2014/main" val="145680724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838716155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349071509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02868984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869129448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937697167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854276351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937544990"/>
                    </a:ext>
                  </a:extLst>
                </a:gridCol>
              </a:tblGrid>
              <a:tr h="180000">
                <a:tc gridSpan="8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異動年月日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00392019"/>
                  </a:ext>
                </a:extLst>
              </a:tr>
              <a:tr h="180000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236015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7497804"/>
                  </a:ext>
                </a:extLst>
              </a:tr>
            </a:tbl>
          </a:graphicData>
        </a:graphic>
      </p:graphicFrame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DF2D64B6-A34C-4264-8E72-13AD6CD6655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56762850"/>
              </p:ext>
            </p:extLst>
          </p:nvPr>
        </p:nvGraphicFramePr>
        <p:xfrm>
          <a:off x="118572" y="1015459"/>
          <a:ext cx="984550" cy="648000"/>
        </p:xfrm>
        <a:graphic>
          <a:graphicData uri="http://schemas.openxmlformats.org/drawingml/2006/table">
            <a:tbl>
              <a:tblPr/>
              <a:tblGrid>
                <a:gridCol w="168275">
                  <a:extLst>
                    <a:ext uri="{9D8B030D-6E8A-4147-A177-3AD203B41FA5}">
                      <a16:colId xmlns:a16="http://schemas.microsoft.com/office/drawing/2014/main" val="3419181602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713749223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172136314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387137780"/>
                    </a:ext>
                  </a:extLst>
                </a:gridCol>
                <a:gridCol w="162000">
                  <a:extLst>
                    <a:ext uri="{9D8B030D-6E8A-4147-A177-3AD203B41FA5}">
                      <a16:colId xmlns:a16="http://schemas.microsoft.com/office/drawing/2014/main" val="2350235043"/>
                    </a:ext>
                  </a:extLst>
                </a:gridCol>
                <a:gridCol w="168275">
                  <a:extLst>
                    <a:ext uri="{9D8B030D-6E8A-4147-A177-3AD203B41FA5}">
                      <a16:colId xmlns:a16="http://schemas.microsoft.com/office/drawing/2014/main" val="1043471125"/>
                    </a:ext>
                  </a:extLst>
                </a:gridCol>
              </a:tblGrid>
              <a:tr h="360000">
                <a:tc gridSpan="6">
                  <a:txBody>
                    <a:bodyPr/>
                    <a:lstStyle/>
                    <a:p>
                      <a:pPr algn="dist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証記載保険者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番号</a:t>
                      </a:r>
                    </a:p>
                  </a:txBody>
                  <a:tcPr marL="142875" marR="14287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4998671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73901974"/>
                  </a:ext>
                </a:extLst>
              </a:tr>
            </a:tbl>
          </a:graphicData>
        </a:graphic>
      </p:graphicFrame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918242CB-12A9-4347-818B-C0B0297EB8F4}"/>
              </a:ext>
            </a:extLst>
          </p:cNvPr>
          <p:cNvSpPr/>
          <p:nvPr/>
        </p:nvSpPr>
        <p:spPr>
          <a:xfrm>
            <a:off x="118572" y="3960408"/>
            <a:ext cx="4536000" cy="1800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18000" rtlCol="0" anchor="b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tabLst>
                <a:tab pos="92075" algn="l"/>
              </a:tabLst>
            </a:pP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[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居宅サービス計画（介護予防サービス計画）届出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]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1DB936C4-B5FA-414A-BD99-01E1FEF8ABB7}"/>
              </a:ext>
            </a:extLst>
          </p:cNvPr>
          <p:cNvSpPr/>
          <p:nvPr/>
        </p:nvSpPr>
        <p:spPr>
          <a:xfrm>
            <a:off x="118572" y="2920581"/>
            <a:ext cx="4536000" cy="1800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18000" rtlCol="0" anchor="b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tabLst>
                <a:tab pos="92075" algn="l"/>
              </a:tabLst>
            </a:pP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[ 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要介護認定等 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]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2A8C175F-DC40-46A2-B718-200C4616F16D}"/>
              </a:ext>
            </a:extLst>
          </p:cNvPr>
          <p:cNvSpPr/>
          <p:nvPr/>
        </p:nvSpPr>
        <p:spPr>
          <a:xfrm>
            <a:off x="6434125" y="2920581"/>
            <a:ext cx="2592000" cy="1800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18000" rtlCol="0" anchor="b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tabLst>
                <a:tab pos="92075" algn="l"/>
              </a:tabLst>
            </a:pP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[ 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資格 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]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19782C1E-D36D-44B3-8EDC-B89899E506CF}"/>
              </a:ext>
            </a:extLst>
          </p:cNvPr>
          <p:cNvSpPr/>
          <p:nvPr/>
        </p:nvSpPr>
        <p:spPr>
          <a:xfrm>
            <a:off x="5128879" y="3960408"/>
            <a:ext cx="4536000" cy="1800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18000" rtlCol="0" anchor="b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tabLst>
                <a:tab pos="92075" algn="l"/>
              </a:tabLst>
            </a:pP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[ 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支給限度額 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]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D99C50F0-55EC-4B00-A315-3C1164BC5C31}"/>
              </a:ext>
            </a:extLst>
          </p:cNvPr>
          <p:cNvSpPr/>
          <p:nvPr/>
        </p:nvSpPr>
        <p:spPr>
          <a:xfrm>
            <a:off x="8130205" y="1482941"/>
            <a:ext cx="79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担当者役職名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57895C8B-EB7C-401F-9697-2AC8D0AB6A34}"/>
              </a:ext>
            </a:extLst>
          </p:cNvPr>
          <p:cNvSpPr/>
          <p:nvPr/>
        </p:nvSpPr>
        <p:spPr>
          <a:xfrm>
            <a:off x="9006612" y="1482941"/>
            <a:ext cx="43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担当者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9C136C0D-3D1F-4E6F-9E57-794B8BBF4410}"/>
              </a:ext>
            </a:extLst>
          </p:cNvPr>
          <p:cNvSpPr/>
          <p:nvPr/>
        </p:nvSpPr>
        <p:spPr>
          <a:xfrm>
            <a:off x="174322" y="1450742"/>
            <a:ext cx="823621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保険者番号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2701D3CA-22F7-440B-AAE5-3B731488A96E}"/>
              </a:ext>
            </a:extLst>
          </p:cNvPr>
          <p:cNvSpPr/>
          <p:nvPr/>
        </p:nvSpPr>
        <p:spPr>
          <a:xfrm>
            <a:off x="1643951" y="1450742"/>
            <a:ext cx="1522405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被保険者番号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A1D58C9D-8820-45AE-9109-46EEC8FC26CB}"/>
              </a:ext>
            </a:extLst>
          </p:cNvPr>
          <p:cNvSpPr/>
          <p:nvPr/>
        </p:nvSpPr>
        <p:spPr>
          <a:xfrm>
            <a:off x="3408394" y="1450742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異動年月日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911EDE3D-2CEB-4415-8369-042F76FDB211}"/>
              </a:ext>
            </a:extLst>
          </p:cNvPr>
          <p:cNvSpPr/>
          <p:nvPr/>
        </p:nvSpPr>
        <p:spPr>
          <a:xfrm>
            <a:off x="4825120" y="1608574"/>
            <a:ext cx="1416930" cy="15118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異動区分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E0071743-0FD7-4C23-A4FC-04FFFD6ED9D1}"/>
              </a:ext>
            </a:extLst>
          </p:cNvPr>
          <p:cNvSpPr/>
          <p:nvPr/>
        </p:nvSpPr>
        <p:spPr>
          <a:xfrm>
            <a:off x="7262615" y="1065859"/>
            <a:ext cx="116701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公費負担者番号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8584BE1D-6775-4850-AD25-AC51AFBD50D0}"/>
              </a:ext>
            </a:extLst>
          </p:cNvPr>
          <p:cNvSpPr/>
          <p:nvPr/>
        </p:nvSpPr>
        <p:spPr>
          <a:xfrm>
            <a:off x="8598147" y="1065930"/>
            <a:ext cx="116701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74DD8CDD-969D-49E8-8FEF-A3CC9B903192}"/>
              </a:ext>
            </a:extLst>
          </p:cNvPr>
          <p:cNvSpPr/>
          <p:nvPr/>
        </p:nvSpPr>
        <p:spPr>
          <a:xfrm>
            <a:off x="174322" y="2486698"/>
            <a:ext cx="5588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異動事由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99263701-64F9-4EBC-99AF-6CA78B272EC4}"/>
              </a:ext>
            </a:extLst>
          </p:cNvPr>
          <p:cNvSpPr/>
          <p:nvPr/>
        </p:nvSpPr>
        <p:spPr>
          <a:xfrm>
            <a:off x="1303822" y="2482950"/>
            <a:ext cx="309672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被保護者氏名カナ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FC9BD385-1A45-46D9-A2DC-3293B325CB97}"/>
              </a:ext>
            </a:extLst>
          </p:cNvPr>
          <p:cNvSpPr/>
          <p:nvPr/>
        </p:nvSpPr>
        <p:spPr>
          <a:xfrm>
            <a:off x="4582794" y="2484526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ABD4EFDD-16E4-4DF0-A26E-8BC1E7E08FBB}"/>
              </a:ext>
            </a:extLst>
          </p:cNvPr>
          <p:cNvSpPr/>
          <p:nvPr/>
        </p:nvSpPr>
        <p:spPr>
          <a:xfrm>
            <a:off x="158892" y="3471043"/>
            <a:ext cx="388602" cy="27226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みなし区分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FC4DACBA-14EF-4857-821C-09E64B680A02}"/>
              </a:ext>
            </a:extLst>
          </p:cNvPr>
          <p:cNvSpPr/>
          <p:nvPr/>
        </p:nvSpPr>
        <p:spPr>
          <a:xfrm>
            <a:off x="6525134" y="2483146"/>
            <a:ext cx="113489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居住地郵便番号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D3BB3E31-6F8D-4FB3-8D39-83F47B68A927}"/>
              </a:ext>
            </a:extLst>
          </p:cNvPr>
          <p:cNvSpPr/>
          <p:nvPr/>
        </p:nvSpPr>
        <p:spPr>
          <a:xfrm>
            <a:off x="638354" y="3466804"/>
            <a:ext cx="557033" cy="27226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要介護状態区分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29F2AFDE-9142-4254-937C-F8526DFE0A0E}"/>
              </a:ext>
            </a:extLst>
          </p:cNvPr>
          <p:cNvSpPr/>
          <p:nvPr/>
        </p:nvSpPr>
        <p:spPr>
          <a:xfrm>
            <a:off x="1341431" y="3538136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有効期間開始年月日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0327C548-422D-4F6C-AF8A-F8CFBD6831BE}"/>
              </a:ext>
            </a:extLst>
          </p:cNvPr>
          <p:cNvSpPr/>
          <p:nvPr/>
        </p:nvSpPr>
        <p:spPr>
          <a:xfrm>
            <a:off x="2620271" y="3533969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有効期間終了年月日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A5DFAFB2-F315-4C3E-A1E7-CA2F7039A3C9}"/>
              </a:ext>
            </a:extLst>
          </p:cNvPr>
          <p:cNvSpPr/>
          <p:nvPr/>
        </p:nvSpPr>
        <p:spPr>
          <a:xfrm>
            <a:off x="4400550" y="3473953"/>
            <a:ext cx="657225" cy="253112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公費負担上限額減額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984A9BA1-E340-4B7D-9B2B-5777F84FD446}"/>
              </a:ext>
            </a:extLst>
          </p:cNvPr>
          <p:cNvSpPr/>
          <p:nvPr/>
        </p:nvSpPr>
        <p:spPr>
          <a:xfrm>
            <a:off x="6567856" y="3533969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資格取得年月日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4BFDE645-8CA4-4227-971B-6E636023D185}"/>
              </a:ext>
            </a:extLst>
          </p:cNvPr>
          <p:cNvSpPr/>
          <p:nvPr/>
        </p:nvSpPr>
        <p:spPr>
          <a:xfrm>
            <a:off x="7836435" y="3542375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資格喪失年月日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8F395C66-49C3-44C5-83BE-1A97812D6798}"/>
              </a:ext>
            </a:extLst>
          </p:cNvPr>
          <p:cNvSpPr/>
          <p:nvPr/>
        </p:nvSpPr>
        <p:spPr>
          <a:xfrm>
            <a:off x="148955" y="4536535"/>
            <a:ext cx="413970" cy="39958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計画作成区分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5792DC4A-4C1B-4A9A-80F4-311397920510}"/>
              </a:ext>
            </a:extLst>
          </p:cNvPr>
          <p:cNvSpPr/>
          <p:nvPr/>
        </p:nvSpPr>
        <p:spPr>
          <a:xfrm>
            <a:off x="674680" y="4671529"/>
            <a:ext cx="1516069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居宅介護支援事業者等番号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0" name="正方形/長方形 59">
            <a:extLst>
              <a:ext uri="{FF2B5EF4-FFF2-40B4-BE49-F238E27FC236}">
                <a16:creationId xmlns:a16="http://schemas.microsoft.com/office/drawing/2014/main" id="{77F3B5CF-8BEF-4B0E-9AB2-0D7E68BDE436}"/>
              </a:ext>
            </a:extLst>
          </p:cNvPr>
          <p:cNvSpPr/>
          <p:nvPr/>
        </p:nvSpPr>
        <p:spPr>
          <a:xfrm>
            <a:off x="2336893" y="4671529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適用開始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8BEF8480-36C7-49CF-9640-2B1CC8D9C876}"/>
              </a:ext>
            </a:extLst>
          </p:cNvPr>
          <p:cNvSpPr/>
          <p:nvPr/>
        </p:nvSpPr>
        <p:spPr>
          <a:xfrm>
            <a:off x="3629137" y="4668883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適用終了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2" name="正方形/長方形 61">
            <a:extLst>
              <a:ext uri="{FF2B5EF4-FFF2-40B4-BE49-F238E27FC236}">
                <a16:creationId xmlns:a16="http://schemas.microsoft.com/office/drawing/2014/main" id="{CDCF7226-9C69-4427-B31B-ABF630BD4F28}"/>
              </a:ext>
            </a:extLst>
          </p:cNvPr>
          <p:cNvSpPr/>
          <p:nvPr/>
        </p:nvSpPr>
        <p:spPr>
          <a:xfrm>
            <a:off x="5888040" y="4668882"/>
            <a:ext cx="771840" cy="16864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支給限度基準</a:t>
            </a:r>
            <a:r>
              <a:rPr kumimoji="1"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3" name="正方形/長方形 62">
            <a:extLst>
              <a:ext uri="{FF2B5EF4-FFF2-40B4-BE49-F238E27FC236}">
                <a16:creationId xmlns:a16="http://schemas.microsoft.com/office/drawing/2014/main" id="{3CAB5263-AA5F-44BA-BF11-D4917942EC94}"/>
              </a:ext>
            </a:extLst>
          </p:cNvPr>
          <p:cNvSpPr/>
          <p:nvPr/>
        </p:nvSpPr>
        <p:spPr>
          <a:xfrm>
            <a:off x="5875299" y="5103222"/>
            <a:ext cx="771840" cy="16864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支給限度基準</a:t>
            </a:r>
            <a:r>
              <a:rPr kumimoji="1"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EF9A6904-8B28-450B-AC75-09D7E909EE1D}"/>
              </a:ext>
            </a:extLst>
          </p:cNvPr>
          <p:cNvSpPr/>
          <p:nvPr/>
        </p:nvSpPr>
        <p:spPr>
          <a:xfrm>
            <a:off x="6784975" y="4672469"/>
            <a:ext cx="1210042" cy="16864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管理期間開始年月日</a:t>
            </a:r>
            <a:r>
              <a:rPr kumimoji="1"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5" name="正方形/長方形 64">
            <a:extLst>
              <a:ext uri="{FF2B5EF4-FFF2-40B4-BE49-F238E27FC236}">
                <a16:creationId xmlns:a16="http://schemas.microsoft.com/office/drawing/2014/main" id="{BFF672BA-6CFC-496E-8D30-B2AAC06524A1}"/>
              </a:ext>
            </a:extLst>
          </p:cNvPr>
          <p:cNvSpPr/>
          <p:nvPr/>
        </p:nvSpPr>
        <p:spPr>
          <a:xfrm>
            <a:off x="8097104" y="4668882"/>
            <a:ext cx="1210042" cy="16864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管理期間終了年月日</a:t>
            </a:r>
            <a:r>
              <a:rPr kumimoji="1"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6" name="正方形/長方形 65">
            <a:extLst>
              <a:ext uri="{FF2B5EF4-FFF2-40B4-BE49-F238E27FC236}">
                <a16:creationId xmlns:a16="http://schemas.microsoft.com/office/drawing/2014/main" id="{77CC5BB1-2F3B-4DE3-B23A-4311FD33894C}"/>
              </a:ext>
            </a:extLst>
          </p:cNvPr>
          <p:cNvSpPr/>
          <p:nvPr/>
        </p:nvSpPr>
        <p:spPr>
          <a:xfrm>
            <a:off x="6803353" y="5106809"/>
            <a:ext cx="1210042" cy="16864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管理期間開始年月日</a:t>
            </a:r>
            <a:r>
              <a:rPr kumimoji="1"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7" name="正方形/長方形 66">
            <a:extLst>
              <a:ext uri="{FF2B5EF4-FFF2-40B4-BE49-F238E27FC236}">
                <a16:creationId xmlns:a16="http://schemas.microsoft.com/office/drawing/2014/main" id="{9DF9E932-59B4-41A3-90DD-01273C8A7C9E}"/>
              </a:ext>
            </a:extLst>
          </p:cNvPr>
          <p:cNvSpPr/>
          <p:nvPr/>
        </p:nvSpPr>
        <p:spPr>
          <a:xfrm>
            <a:off x="8115482" y="5103222"/>
            <a:ext cx="1210042" cy="16864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管理期間終了年月日</a:t>
            </a:r>
            <a:r>
              <a:rPr kumimoji="1"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8" name="正方形/長方形 67">
            <a:extLst>
              <a:ext uri="{FF2B5EF4-FFF2-40B4-BE49-F238E27FC236}">
                <a16:creationId xmlns:a16="http://schemas.microsoft.com/office/drawing/2014/main" id="{E53E2E84-0BC8-4553-BBD4-4DE3D076BEB1}"/>
              </a:ext>
            </a:extLst>
          </p:cNvPr>
          <p:cNvSpPr/>
          <p:nvPr/>
        </p:nvSpPr>
        <p:spPr>
          <a:xfrm>
            <a:off x="118572" y="6087085"/>
            <a:ext cx="621997" cy="18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申請種別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9" name="正方形/長方形 68">
            <a:extLst>
              <a:ext uri="{FF2B5EF4-FFF2-40B4-BE49-F238E27FC236}">
                <a16:creationId xmlns:a16="http://schemas.microsoft.com/office/drawing/2014/main" id="{EEB77FB7-6097-480D-B899-CBF5CCACE7A4}"/>
              </a:ext>
            </a:extLst>
          </p:cNvPr>
          <p:cNvSpPr/>
          <p:nvPr/>
        </p:nvSpPr>
        <p:spPr>
          <a:xfrm>
            <a:off x="804851" y="6051118"/>
            <a:ext cx="536580" cy="25193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変更申請中区分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0" name="正方形/長方形 69">
            <a:extLst>
              <a:ext uri="{FF2B5EF4-FFF2-40B4-BE49-F238E27FC236}">
                <a16:creationId xmlns:a16="http://schemas.microsoft.com/office/drawing/2014/main" id="{D0B2B8E8-345B-4F2E-8661-6C37FE20A717}"/>
              </a:ext>
            </a:extLst>
          </p:cNvPr>
          <p:cNvSpPr/>
          <p:nvPr/>
        </p:nvSpPr>
        <p:spPr>
          <a:xfrm>
            <a:off x="1498438" y="6134739"/>
            <a:ext cx="109217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申請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年月日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1" name="正方形/長方形 70">
            <a:extLst>
              <a:ext uri="{FF2B5EF4-FFF2-40B4-BE49-F238E27FC236}">
                <a16:creationId xmlns:a16="http://schemas.microsoft.com/office/drawing/2014/main" id="{C18F8C42-F07C-4621-A607-E20AD043D44A}"/>
              </a:ext>
            </a:extLst>
          </p:cNvPr>
          <p:cNvSpPr/>
          <p:nvPr/>
        </p:nvSpPr>
        <p:spPr>
          <a:xfrm>
            <a:off x="3240059" y="6112285"/>
            <a:ext cx="869979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広域保険者番号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392A0C4B-89AA-40D3-A0EB-E91F026E42E2}"/>
              </a:ext>
            </a:extLst>
          </p:cNvPr>
          <p:cNvSpPr/>
          <p:nvPr/>
        </p:nvSpPr>
        <p:spPr>
          <a:xfrm>
            <a:off x="4862589" y="6060884"/>
            <a:ext cx="869979" cy="260855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小規模居宅サービス利用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3" name="正方形/長方形 72">
            <a:extLst>
              <a:ext uri="{FF2B5EF4-FFF2-40B4-BE49-F238E27FC236}">
                <a16:creationId xmlns:a16="http://schemas.microsoft.com/office/drawing/2014/main" id="{A0ED6A91-89D8-46B6-9564-80302014BCE6}"/>
              </a:ext>
            </a:extLst>
          </p:cNvPr>
          <p:cNvSpPr/>
          <p:nvPr/>
        </p:nvSpPr>
        <p:spPr>
          <a:xfrm>
            <a:off x="5848012" y="2701266"/>
            <a:ext cx="363221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75" name="正方形/長方形 74">
            <a:extLst>
              <a:ext uri="{FF2B5EF4-FFF2-40B4-BE49-F238E27FC236}">
                <a16:creationId xmlns:a16="http://schemas.microsoft.com/office/drawing/2014/main" id="{8220FFE3-EE97-497E-9BA2-23E842A9D449}"/>
              </a:ext>
            </a:extLst>
          </p:cNvPr>
          <p:cNvSpPr/>
          <p:nvPr/>
        </p:nvSpPr>
        <p:spPr>
          <a:xfrm>
            <a:off x="7301249" y="1479224"/>
            <a:ext cx="79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76" name="正方形/長方形 75">
            <a:extLst>
              <a:ext uri="{FF2B5EF4-FFF2-40B4-BE49-F238E27FC236}">
                <a16:creationId xmlns:a16="http://schemas.microsoft.com/office/drawing/2014/main" id="{9AE022A0-A7AB-40C4-8805-858F0D9B3E6C}"/>
              </a:ext>
            </a:extLst>
          </p:cNvPr>
          <p:cNvSpPr/>
          <p:nvPr/>
        </p:nvSpPr>
        <p:spPr>
          <a:xfrm>
            <a:off x="9178925" y="523037"/>
            <a:ext cx="637111" cy="172764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18000" rtlCol="0" anchor="b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tabLst>
                <a:tab pos="92075" algn="l"/>
              </a:tabLs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頁）</a:t>
            </a:r>
          </a:p>
        </p:txBody>
      </p:sp>
      <p:sp>
        <p:nvSpPr>
          <p:cNvPr id="78" name="正方形/長方形 77">
            <a:extLst>
              <a:ext uri="{FF2B5EF4-FFF2-40B4-BE49-F238E27FC236}">
                <a16:creationId xmlns:a16="http://schemas.microsoft.com/office/drawing/2014/main" id="{AD135A29-89A1-42AA-A6B7-01025161A1C1}"/>
              </a:ext>
            </a:extLst>
          </p:cNvPr>
          <p:cNvSpPr/>
          <p:nvPr/>
        </p:nvSpPr>
        <p:spPr>
          <a:xfrm>
            <a:off x="9277350" y="544619"/>
            <a:ext cx="36398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頁番号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7" name="正方形/長方形 76">
            <a:extLst>
              <a:ext uri="{FF2B5EF4-FFF2-40B4-BE49-F238E27FC236}">
                <a16:creationId xmlns:a16="http://schemas.microsoft.com/office/drawing/2014/main" id="{7B99DE26-7867-4EB6-BC7D-95E7A0CED107}"/>
              </a:ext>
            </a:extLst>
          </p:cNvPr>
          <p:cNvSpPr/>
          <p:nvPr/>
        </p:nvSpPr>
        <p:spPr>
          <a:xfrm>
            <a:off x="4825120" y="1450742"/>
            <a:ext cx="387274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新規</a:t>
            </a:r>
          </a:p>
        </p:txBody>
      </p:sp>
      <p:sp>
        <p:nvSpPr>
          <p:cNvPr id="79" name="正方形/長方形 78">
            <a:extLst>
              <a:ext uri="{FF2B5EF4-FFF2-40B4-BE49-F238E27FC236}">
                <a16:creationId xmlns:a16="http://schemas.microsoft.com/office/drawing/2014/main" id="{F4D17CDC-30D7-4C70-878D-C292A728294D}"/>
              </a:ext>
            </a:extLst>
          </p:cNvPr>
          <p:cNvSpPr/>
          <p:nvPr/>
        </p:nvSpPr>
        <p:spPr>
          <a:xfrm>
            <a:off x="5382045" y="1450742"/>
            <a:ext cx="387274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変更</a:t>
            </a:r>
          </a:p>
        </p:txBody>
      </p:sp>
      <p:sp>
        <p:nvSpPr>
          <p:cNvPr id="80" name="正方形/長方形 79">
            <a:extLst>
              <a:ext uri="{FF2B5EF4-FFF2-40B4-BE49-F238E27FC236}">
                <a16:creationId xmlns:a16="http://schemas.microsoft.com/office/drawing/2014/main" id="{E91C97A1-E46D-4CFF-AC09-C23F2ADA5BCA}"/>
              </a:ext>
            </a:extLst>
          </p:cNvPr>
          <p:cNvSpPr/>
          <p:nvPr/>
        </p:nvSpPr>
        <p:spPr>
          <a:xfrm>
            <a:off x="5873945" y="1450742"/>
            <a:ext cx="387274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終了</a:t>
            </a:r>
          </a:p>
        </p:txBody>
      </p:sp>
      <p:sp>
        <p:nvSpPr>
          <p:cNvPr id="81" name="正方形/長方形 80">
            <a:extLst>
              <a:ext uri="{FF2B5EF4-FFF2-40B4-BE49-F238E27FC236}">
                <a16:creationId xmlns:a16="http://schemas.microsoft.com/office/drawing/2014/main" id="{7AF6EC26-E9CC-4F78-BC8C-79C1F912E40E}"/>
              </a:ext>
            </a:extLst>
          </p:cNvPr>
          <p:cNvSpPr/>
          <p:nvPr/>
        </p:nvSpPr>
        <p:spPr>
          <a:xfrm>
            <a:off x="5835986" y="2418150"/>
            <a:ext cx="387274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男性</a:t>
            </a:r>
          </a:p>
        </p:txBody>
      </p:sp>
      <p:sp>
        <p:nvSpPr>
          <p:cNvPr id="82" name="正方形/長方形 81">
            <a:extLst>
              <a:ext uri="{FF2B5EF4-FFF2-40B4-BE49-F238E27FC236}">
                <a16:creationId xmlns:a16="http://schemas.microsoft.com/office/drawing/2014/main" id="{2651157D-77B3-494C-85AF-B17F111E0767}"/>
              </a:ext>
            </a:extLst>
          </p:cNvPr>
          <p:cNvSpPr/>
          <p:nvPr/>
        </p:nvSpPr>
        <p:spPr>
          <a:xfrm>
            <a:off x="5835986" y="2559708"/>
            <a:ext cx="387274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女性</a:t>
            </a:r>
          </a:p>
        </p:txBody>
      </p:sp>
      <p:sp>
        <p:nvSpPr>
          <p:cNvPr id="83" name="正方形/長方形 82">
            <a:extLst>
              <a:ext uri="{FF2B5EF4-FFF2-40B4-BE49-F238E27FC236}">
                <a16:creationId xmlns:a16="http://schemas.microsoft.com/office/drawing/2014/main" id="{C2FDECAE-1ACC-4A40-B058-298F66497CE0}"/>
              </a:ext>
            </a:extLst>
          </p:cNvPr>
          <p:cNvSpPr/>
          <p:nvPr/>
        </p:nvSpPr>
        <p:spPr>
          <a:xfrm>
            <a:off x="65432" y="756614"/>
            <a:ext cx="5207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番号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8155769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63</TotalTime>
  <Words>612</Words>
  <Application>Microsoft Office PowerPoint</Application>
  <PresentationFormat>A4 210 x 297 mm</PresentationFormat>
  <Paragraphs>418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Okano, Takumi (JP - AB 岡野 匠)</cp:lastModifiedBy>
  <cp:revision>120</cp:revision>
  <dcterms:created xsi:type="dcterms:W3CDTF">2022-01-20T04:34:58Z</dcterms:created>
  <dcterms:modified xsi:type="dcterms:W3CDTF">2023-03-10T07:05:10Z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2022-04-22T02:11:26Z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5184a982-b84a-408a-8c0e-44d3507a8e1b</vt:lpwstr>
  </property>
  <property fmtid="{D5CDD505-2E9C-101B-9397-08002B2CF9AE}" pid="15" name="MSIP_Label_436fffe2-e74d-4f21-833f-6f054a10cb50_ContentBits">
    <vt:lpwstr>0</vt:lpwstr>
  </property>
</Properties>
</file>

<file path=docProps/thumbnail.jpeg>
</file>