
<file path=[Content_Types].xml><?xml version="1.0" encoding="utf-8"?>
<Types xmlns="http://schemas.openxmlformats.org/package/2006/content-types">
  <Default Extension="bin" ContentType="application/vnd.openxmlformats-officedocument.oleObject"/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tags/tag1.xml" ContentType="application/vnd.openxmlformats-officedocument.presentationml.tags+xml"/>
  <Override PartName="/ppt/commentAuthors.xml" ContentType="application/vnd.openxmlformats-officedocument.presentationml.commentAuthor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ags/tag2.xml" ContentType="application/vnd.openxmlformats-officedocument.presentationml.tags+xml"/>
  <Override PartName="/ppt/tags/tag3.xml" ContentType="application/vnd.openxmlformats-officedocument.presentationml.tags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60" r:id="rId2"/>
  </p:sldIdLst>
  <p:sldSz cx="6858000" cy="9906000" type="A4"/>
  <p:notesSz cx="6858000" cy="9144000"/>
  <p:custDataLst>
    <p:tags r:id="rId3"/>
  </p:custDataLst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3120" userDrawn="1">
          <p15:clr>
            <a:srgbClr val="A4A3A4"/>
          </p15:clr>
        </p15:guide>
        <p15:guide id="2" pos="2160" userDrawn="1">
          <p15:clr>
            <a:srgbClr val="A4A3A4"/>
          </p15:clr>
        </p15:guide>
      </p15:sldGuideLst>
    </p:ext>
  </p:extLst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>
  <p:cmAuthor id="1" name="西田 章恵(nishida-akie.jj1)" initials="西田" lastIdx="2" clrIdx="0">
    <p:extLst>
      <p:ext uri="{19B8F6BF-5375-455C-9EA6-DF929625EA0E}">
        <p15:presenceInfo xmlns:p15="http://schemas.microsoft.com/office/powerpoint/2012/main" userId="S-1-5-21-4175116151-3849908774-3845857867-619503" providerId="AD"/>
      </p:ext>
    </p:extLst>
  </p:cmAuthor>
  <p:cmAuthor id="2" name="Okano, Takumi (JP - AB 岡野 匠)" initials="OT(A岡匠" lastIdx="3" clrIdx="1">
    <p:extLst>
      <p:ext uri="{19B8F6BF-5375-455C-9EA6-DF929625EA0E}">
        <p15:presenceInfo xmlns:p15="http://schemas.microsoft.com/office/powerpoint/2012/main" userId="S::takokano@abeam.com::5e6993cd-c762-4216-9694-73f272f7dbd8" providerId="AD"/>
      </p:ext>
    </p:extLst>
  </p:cmAuthor>
</p:cm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BDF19277-58C4-470F-BF2A-CA192B1867EB}" v="4" dt="2022-08-16T04:44:37.413"/>
  </p1510:revLst>
</p1510:revInfo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7017" autoAdjust="0"/>
    <p:restoredTop sz="94660"/>
  </p:normalViewPr>
  <p:slideViewPr>
    <p:cSldViewPr snapToGrid="0" showGuides="1">
      <p:cViewPr varScale="1">
        <p:scale>
          <a:sx n="73" d="100"/>
          <a:sy n="73" d="100"/>
        </p:scale>
        <p:origin x="3138" y="60"/>
      </p:cViewPr>
      <p:guideLst>
        <p:guide orient="horz" pos="3120"/>
        <p:guide pos="216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tags" Target="tags/tag1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commentAuthors" Target="commentAuthors.xml"/><Relationship Id="rId9" Type="http://schemas.microsoft.com/office/2015/10/relationships/revisionInfo" Target="revisionInfo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14350" y="1621191"/>
            <a:ext cx="5829300" cy="3448756"/>
          </a:xfrm>
        </p:spPr>
        <p:txBody>
          <a:bodyPr anchor="b"/>
          <a:lstStyle>
            <a:lvl1pPr algn="ctr">
              <a:defRPr sz="45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857250" y="5202944"/>
            <a:ext cx="5143500" cy="2391656"/>
          </a:xfrm>
        </p:spPr>
        <p:txBody>
          <a:bodyPr/>
          <a:lstStyle>
            <a:lvl1pPr marL="0" indent="0" algn="ctr">
              <a:buNone/>
              <a:defRPr sz="1800"/>
            </a:lvl1pPr>
            <a:lvl2pPr marL="342900" indent="0" algn="ctr">
              <a:buNone/>
              <a:defRPr sz="1500"/>
            </a:lvl2pPr>
            <a:lvl3pPr marL="685800" indent="0" algn="ctr">
              <a:buNone/>
              <a:defRPr sz="1350"/>
            </a:lvl3pPr>
            <a:lvl4pPr marL="1028700" indent="0" algn="ctr">
              <a:buNone/>
              <a:defRPr sz="1200"/>
            </a:lvl4pPr>
            <a:lvl5pPr marL="1371600" indent="0" algn="ctr">
              <a:buNone/>
              <a:defRPr sz="1200"/>
            </a:lvl5pPr>
            <a:lvl6pPr marL="1714500" indent="0" algn="ctr">
              <a:buNone/>
              <a:defRPr sz="1200"/>
            </a:lvl6pPr>
            <a:lvl7pPr marL="2057400" indent="0" algn="ctr">
              <a:buNone/>
              <a:defRPr sz="1200"/>
            </a:lvl7pPr>
            <a:lvl8pPr marL="2400300" indent="0" algn="ctr">
              <a:buNone/>
              <a:defRPr sz="1200"/>
            </a:lvl8pPr>
            <a:lvl9pPr marL="2743200" indent="0" algn="ctr">
              <a:buNone/>
              <a:defRPr sz="1200"/>
            </a:lvl9pPr>
          </a:lstStyle>
          <a:p>
            <a:r>
              <a:rPr lang="ja-JP" altLang="en-US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2024/3/22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878546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2024/3/22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3023153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4907757" y="527403"/>
            <a:ext cx="1478756" cy="8394877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71488" y="527403"/>
            <a:ext cx="4350544" cy="8394877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2024/3/22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22910201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2024/3/22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17232641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67916" y="2469624"/>
            <a:ext cx="5915025" cy="4120620"/>
          </a:xfrm>
        </p:spPr>
        <p:txBody>
          <a:bodyPr anchor="b"/>
          <a:lstStyle>
            <a:lvl1pPr>
              <a:defRPr sz="45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67916" y="6629226"/>
            <a:ext cx="5915025" cy="2166937"/>
          </a:xfrm>
        </p:spPr>
        <p:txBody>
          <a:bodyPr/>
          <a:lstStyle>
            <a:lvl1pPr marL="0" indent="0">
              <a:buNone/>
              <a:defRPr sz="1800">
                <a:solidFill>
                  <a:schemeClr val="tx1"/>
                </a:solidFill>
              </a:defRPr>
            </a:lvl1pPr>
            <a:lvl2pPr marL="342900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2024/3/22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5974566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71488" y="2637014"/>
            <a:ext cx="2914650" cy="6285266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471863" y="2637014"/>
            <a:ext cx="2914650" cy="6285266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2024/3/22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11816790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527405"/>
            <a:ext cx="5915025" cy="1914702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72381" y="2428347"/>
            <a:ext cx="2901255" cy="1190095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72381" y="3618442"/>
            <a:ext cx="2901255" cy="5322183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471863" y="2428347"/>
            <a:ext cx="2915543" cy="1190095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471863" y="3618442"/>
            <a:ext cx="2915543" cy="5322183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2024/3/22</a:t>
            </a:fld>
            <a:endParaRPr kumimoji="1" lang="ja-JP" alt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75008056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2024/3/22</a:t>
            </a:fld>
            <a:endParaRPr kumimoji="1" lang="ja-JP" alt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64957069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2024/3/22</a:t>
            </a:fld>
            <a:endParaRPr kumimoji="1" lang="ja-JP" alt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65161237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660400"/>
            <a:ext cx="2211884" cy="23114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915543" y="1426283"/>
            <a:ext cx="3471863" cy="7039681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381" y="2971800"/>
            <a:ext cx="2211884" cy="5505627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2024/3/22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57124308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660400"/>
            <a:ext cx="2211884" cy="23114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2915543" y="1426283"/>
            <a:ext cx="3471863" cy="7039681"/>
          </a:xfrm>
        </p:spPr>
        <p:txBody>
          <a:bodyPr anchor="t"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r>
              <a:rPr lang="ja-JP" altLang="en-US"/>
              <a:t>アイコンをクリックして図を追加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381" y="2971800"/>
            <a:ext cx="2211884" cy="5505627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2024/3/22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71279542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ags" Target="../tags/tag2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image" Target="../media/image1.emf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oleObject" Target="../embeddings/oleObject1.bin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8" name="オブジェクト 7" hidden="1">
            <a:extLst>
              <a:ext uri="{FF2B5EF4-FFF2-40B4-BE49-F238E27FC236}">
                <a16:creationId xmlns:a16="http://schemas.microsoft.com/office/drawing/2014/main" id="{F2D9DD64-B90B-4D93-A656-59005640EDA7}"/>
              </a:ext>
            </a:extLst>
          </p:cNvPr>
          <p:cNvGraphicFramePr>
            <a:graphicFrameLocks noChangeAspect="1"/>
          </p:cNvGraphicFramePr>
          <p:nvPr userDrawn="1">
            <p:custDataLst>
              <p:tags r:id="rId13"/>
            </p:custDataLst>
            <p:extLst>
              <p:ext uri="{D42A27DB-BD31-4B8C-83A1-F6EECF244321}">
                <p14:modId xmlns:p14="http://schemas.microsoft.com/office/powerpoint/2010/main" val="2946036170"/>
              </p:ext>
            </p:extLst>
          </p:nvPr>
        </p:nvGraphicFramePr>
        <p:xfrm>
          <a:off x="1588" y="1588"/>
          <a:ext cx="1588" cy="1588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name="think-cell スライド" r:id="rId14" imgW="353" imgH="318" progId="TCLayout.ActiveDocument.1">
                  <p:embed/>
                </p:oleObj>
              </mc:Choice>
              <mc:Fallback>
                <p:oleObj name="think-cell スライド" r:id="rId14" imgW="353" imgH="318" progId="TCLayout.ActiveDocument.1">
                  <p:embed/>
                  <p:pic>
                    <p:nvPicPr>
                      <p:cNvPr id="8" name="オブジェクト 7" hidden="1">
                        <a:extLst>
                          <a:ext uri="{FF2B5EF4-FFF2-40B4-BE49-F238E27FC236}">
                            <a16:creationId xmlns:a16="http://schemas.microsoft.com/office/drawing/2014/main" id="{F2D9DD64-B90B-4D93-A656-59005640EDA7}"/>
                          </a:ext>
                        </a:extLst>
                      </p:cNvPr>
                      <p:cNvPicPr/>
                      <p:nvPr/>
                    </p:nvPicPr>
                    <p:blipFill>
                      <a:blip r:embed="rId15"/>
                      <a:stretch>
                        <a:fillRect/>
                      </a:stretch>
                    </p:blipFill>
                    <p:spPr>
                      <a:xfrm>
                        <a:off x="1588" y="1588"/>
                        <a:ext cx="1588" cy="1588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71488" y="527405"/>
            <a:ext cx="5915025" cy="1914702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71488" y="2637014"/>
            <a:ext cx="5915025" cy="628526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71488" y="9181397"/>
            <a:ext cx="1543050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ACA98DE-B265-4B2C-8A46-431EE49A61BD}" type="datetimeFigureOut">
              <a:rPr kumimoji="1" lang="ja-JP" altLang="en-US" smtClean="0"/>
              <a:t>2024/3/22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271713" y="9181397"/>
            <a:ext cx="2314575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4843463" y="9181397"/>
            <a:ext cx="1543050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36769036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685800" rtl="0" eaLnBrk="1" latinLnBrk="0" hangingPunct="1">
        <a:lnSpc>
          <a:spcPct val="90000"/>
        </a:lnSpc>
        <a:spcBef>
          <a:spcPct val="0"/>
        </a:spcBef>
        <a:buNone/>
        <a:defRPr kumimoji="1" sz="33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71450" indent="-171450" algn="l" defTabSz="685800" rtl="0" eaLnBrk="1" latinLnBrk="0" hangingPunct="1">
        <a:lnSpc>
          <a:spcPct val="90000"/>
        </a:lnSpc>
        <a:spcBef>
          <a:spcPts val="750"/>
        </a:spcBef>
        <a:buFont typeface="Arial" panose="020B0604020202020204" pitchFamily="34" charset="0"/>
        <a:buChar char="•"/>
        <a:defRPr kumimoji="1" sz="2100" kern="1200">
          <a:solidFill>
            <a:schemeClr val="tx1"/>
          </a:solidFill>
          <a:latin typeface="+mn-lt"/>
          <a:ea typeface="+mn-ea"/>
          <a:cs typeface="+mn-cs"/>
        </a:defRPr>
      </a:lvl1pPr>
      <a:lvl2pPr marL="5143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8572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500" kern="1200">
          <a:solidFill>
            <a:schemeClr val="tx1"/>
          </a:solidFill>
          <a:latin typeface="+mn-lt"/>
          <a:ea typeface="+mn-ea"/>
          <a:cs typeface="+mn-cs"/>
        </a:defRPr>
      </a:lvl3pPr>
      <a:lvl4pPr marL="12001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5430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8859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2288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5717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9146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1pPr>
      <a:lvl2pPr marL="3429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2pPr>
      <a:lvl3pPr marL="6858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3pPr>
      <a:lvl4pPr marL="10287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3716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7145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0574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4003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7432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oleObject2.bin"/><Relationship Id="rId2" Type="http://schemas.openxmlformats.org/officeDocument/2006/relationships/slideLayout" Target="../slideLayouts/slideLayout7.xml"/><Relationship Id="rId1" Type="http://schemas.openxmlformats.org/officeDocument/2006/relationships/tags" Target="../tags/tag3.xml"/><Relationship Id="rId4" Type="http://schemas.openxmlformats.org/officeDocument/2006/relationships/image" Target="../media/image1.emf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オブジェクト 3" hidden="1">
            <a:extLst>
              <a:ext uri="{FF2B5EF4-FFF2-40B4-BE49-F238E27FC236}">
                <a16:creationId xmlns:a16="http://schemas.microsoft.com/office/drawing/2014/main" id="{1B991F5A-B513-44F6-B680-64B86C492644}"/>
              </a:ext>
            </a:extLst>
          </p:cNvPr>
          <p:cNvGraphicFramePr>
            <a:graphicFrameLocks noChangeAspect="1"/>
          </p:cNvGraphicFramePr>
          <p:nvPr>
            <p:custDataLst>
              <p:tags r:id="rId1"/>
            </p:custDataLst>
          </p:nvPr>
        </p:nvGraphicFramePr>
        <p:xfrm>
          <a:off x="1588" y="1588"/>
          <a:ext cx="1588" cy="1588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name="think-cell スライド" r:id="rId3" imgW="353" imgH="318" progId="TCLayout.ActiveDocument.1">
                  <p:embed/>
                </p:oleObj>
              </mc:Choice>
              <mc:Fallback>
                <p:oleObj name="think-cell スライド" r:id="rId3" imgW="353" imgH="318" progId="TCLayout.ActiveDocument.1">
                  <p:embed/>
                  <p:pic>
                    <p:nvPicPr>
                      <p:cNvPr id="4" name="オブジェクト 3" hidden="1">
                        <a:extLst>
                          <a:ext uri="{FF2B5EF4-FFF2-40B4-BE49-F238E27FC236}">
                            <a16:creationId xmlns:a16="http://schemas.microsoft.com/office/drawing/2014/main" id="{1B991F5A-B513-44F6-B680-64B86C492644}"/>
                          </a:ext>
                        </a:extLst>
                      </p:cNvPr>
                      <p:cNvPicPr/>
                      <p:nvPr/>
                    </p:nvPicPr>
                    <p:blipFill>
                      <a:blip r:embed="rId4"/>
                      <a:stretch>
                        <a:fillRect/>
                      </a:stretch>
                    </p:blipFill>
                    <p:spPr>
                      <a:xfrm>
                        <a:off x="1588" y="1588"/>
                        <a:ext cx="1588" cy="1588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  <p:graphicFrame>
        <p:nvGraphicFramePr>
          <p:cNvPr id="2" name="表 1">
            <a:extLst>
              <a:ext uri="{FF2B5EF4-FFF2-40B4-BE49-F238E27FC236}">
                <a16:creationId xmlns:a16="http://schemas.microsoft.com/office/drawing/2014/main" id="{490DED26-869A-431D-AE97-A9FD9C4F1AA9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056945017"/>
              </p:ext>
            </p:extLst>
          </p:nvPr>
        </p:nvGraphicFramePr>
        <p:xfrm>
          <a:off x="548041" y="1211816"/>
          <a:ext cx="5757511" cy="7917401"/>
        </p:xfrm>
        <a:graphic>
          <a:graphicData uri="http://schemas.openxmlformats.org/drawingml/2006/table">
            <a:tbl>
              <a:tblPr/>
              <a:tblGrid>
                <a:gridCol w="204022">
                  <a:extLst>
                    <a:ext uri="{9D8B030D-6E8A-4147-A177-3AD203B41FA5}">
                      <a16:colId xmlns:a16="http://schemas.microsoft.com/office/drawing/2014/main" val="4104921394"/>
                    </a:ext>
                  </a:extLst>
                </a:gridCol>
                <a:gridCol w="160301">
                  <a:extLst>
                    <a:ext uri="{9D8B030D-6E8A-4147-A177-3AD203B41FA5}">
                      <a16:colId xmlns:a16="http://schemas.microsoft.com/office/drawing/2014/main" val="1076116767"/>
                    </a:ext>
                  </a:extLst>
                </a:gridCol>
                <a:gridCol w="227092">
                  <a:extLst>
                    <a:ext uri="{9D8B030D-6E8A-4147-A177-3AD203B41FA5}">
                      <a16:colId xmlns:a16="http://schemas.microsoft.com/office/drawing/2014/main" val="28829235"/>
                    </a:ext>
                  </a:extLst>
                </a:gridCol>
                <a:gridCol w="466334">
                  <a:extLst>
                    <a:ext uri="{9D8B030D-6E8A-4147-A177-3AD203B41FA5}">
                      <a16:colId xmlns:a16="http://schemas.microsoft.com/office/drawing/2014/main" val="3002953403"/>
                    </a:ext>
                  </a:extLst>
                </a:gridCol>
                <a:gridCol w="473619">
                  <a:extLst>
                    <a:ext uri="{9D8B030D-6E8A-4147-A177-3AD203B41FA5}">
                      <a16:colId xmlns:a16="http://schemas.microsoft.com/office/drawing/2014/main" val="307727645"/>
                    </a:ext>
                  </a:extLst>
                </a:gridCol>
                <a:gridCol w="466334">
                  <a:extLst>
                    <a:ext uri="{9D8B030D-6E8A-4147-A177-3AD203B41FA5}">
                      <a16:colId xmlns:a16="http://schemas.microsoft.com/office/drawing/2014/main" val="2503308321"/>
                    </a:ext>
                  </a:extLst>
                </a:gridCol>
                <a:gridCol w="408041">
                  <a:extLst>
                    <a:ext uri="{9D8B030D-6E8A-4147-A177-3AD203B41FA5}">
                      <a16:colId xmlns:a16="http://schemas.microsoft.com/office/drawing/2014/main" val="354531139"/>
                    </a:ext>
                  </a:extLst>
                </a:gridCol>
                <a:gridCol w="247739">
                  <a:extLst>
                    <a:ext uri="{9D8B030D-6E8A-4147-A177-3AD203B41FA5}">
                      <a16:colId xmlns:a16="http://schemas.microsoft.com/office/drawing/2014/main" val="4148364642"/>
                    </a:ext>
                  </a:extLst>
                </a:gridCol>
                <a:gridCol w="524625">
                  <a:extLst>
                    <a:ext uri="{9D8B030D-6E8A-4147-A177-3AD203B41FA5}">
                      <a16:colId xmlns:a16="http://schemas.microsoft.com/office/drawing/2014/main" val="1137311632"/>
                    </a:ext>
                  </a:extLst>
                </a:gridCol>
                <a:gridCol w="524625">
                  <a:extLst>
                    <a:ext uri="{9D8B030D-6E8A-4147-A177-3AD203B41FA5}">
                      <a16:colId xmlns:a16="http://schemas.microsoft.com/office/drawing/2014/main" val="1720230219"/>
                    </a:ext>
                  </a:extLst>
                </a:gridCol>
                <a:gridCol w="349750">
                  <a:extLst>
                    <a:ext uri="{9D8B030D-6E8A-4147-A177-3AD203B41FA5}">
                      <a16:colId xmlns:a16="http://schemas.microsoft.com/office/drawing/2014/main" val="3978833641"/>
                    </a:ext>
                  </a:extLst>
                </a:gridCol>
                <a:gridCol w="313317">
                  <a:extLst>
                    <a:ext uri="{9D8B030D-6E8A-4147-A177-3AD203B41FA5}">
                      <a16:colId xmlns:a16="http://schemas.microsoft.com/office/drawing/2014/main" val="3741883815"/>
                    </a:ext>
                  </a:extLst>
                </a:gridCol>
                <a:gridCol w="225880">
                  <a:extLst>
                    <a:ext uri="{9D8B030D-6E8A-4147-A177-3AD203B41FA5}">
                      <a16:colId xmlns:a16="http://schemas.microsoft.com/office/drawing/2014/main" val="2311252992"/>
                    </a:ext>
                  </a:extLst>
                </a:gridCol>
                <a:gridCol w="123869">
                  <a:extLst>
                    <a:ext uri="{9D8B030D-6E8A-4147-A177-3AD203B41FA5}">
                      <a16:colId xmlns:a16="http://schemas.microsoft.com/office/drawing/2014/main" val="822297347"/>
                    </a:ext>
                  </a:extLst>
                </a:gridCol>
                <a:gridCol w="364323">
                  <a:extLst>
                    <a:ext uri="{9D8B030D-6E8A-4147-A177-3AD203B41FA5}">
                      <a16:colId xmlns:a16="http://schemas.microsoft.com/office/drawing/2014/main" val="537071313"/>
                    </a:ext>
                  </a:extLst>
                </a:gridCol>
                <a:gridCol w="225880">
                  <a:extLst>
                    <a:ext uri="{9D8B030D-6E8A-4147-A177-3AD203B41FA5}">
                      <a16:colId xmlns:a16="http://schemas.microsoft.com/office/drawing/2014/main" val="541855621"/>
                    </a:ext>
                  </a:extLst>
                </a:gridCol>
                <a:gridCol w="225880">
                  <a:extLst>
                    <a:ext uri="{9D8B030D-6E8A-4147-A177-3AD203B41FA5}">
                      <a16:colId xmlns:a16="http://schemas.microsoft.com/office/drawing/2014/main" val="809057576"/>
                    </a:ext>
                  </a:extLst>
                </a:gridCol>
                <a:gridCol w="225880">
                  <a:extLst>
                    <a:ext uri="{9D8B030D-6E8A-4147-A177-3AD203B41FA5}">
                      <a16:colId xmlns:a16="http://schemas.microsoft.com/office/drawing/2014/main" val="3871450973"/>
                    </a:ext>
                  </a:extLst>
                </a:gridCol>
              </a:tblGrid>
              <a:tr h="180000">
                <a:tc gridSpan="2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  <a:r>
                        <a:rPr lang="en-US" altLang="ja-JP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※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7">
                  <a:txBody>
                    <a:bodyPr/>
                    <a:lstStyle/>
                    <a:p>
                      <a:pPr algn="l" fontAlgn="ctr"/>
                      <a:r>
                        <a:rPr lang="en-US" altLang="ja-JP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※</a:t>
                      </a:r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3600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 fontAlgn="ctr"/>
                      <a:r>
                        <a:rPr lang="en-US" altLang="ja-JP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※</a:t>
                      </a:r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受理年月日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7">
                  <a:txBody>
                    <a:bodyPr/>
                    <a:lstStyle/>
                    <a:p>
                      <a:pPr algn="r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年　　月　　日</a:t>
                      </a:r>
                    </a:p>
                  </a:txBody>
                  <a:tcPr marL="0" marR="3600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15972042"/>
                  </a:ext>
                </a:extLst>
              </a:tr>
              <a:tr h="180000">
                <a:tc rowSpan="6" gridSpan="2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福祉事務所記載欄</a:t>
                      </a:r>
                    </a:p>
                  </a:txBody>
                  <a:tcPr marL="0" marR="0" marT="0" marB="0" vert="eaVert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</a:tcPr>
                </a:tc>
                <a:tc rowSpan="6" hMerge="1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記　載　欄</a:t>
                      </a:r>
                    </a:p>
                  </a:txBody>
                  <a:tcPr marL="0" marR="0" marT="0" marB="0" vert="eaVert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16">
                  <a:txBody>
                    <a:bodyPr/>
                    <a:lstStyle/>
                    <a:p>
                      <a:pPr algn="l" fontAlgn="ctr"/>
                      <a:r>
                        <a:rPr lang="en-US" altLang="ja-JP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※</a:t>
                      </a:r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居住地：</a:t>
                      </a:r>
                      <a:endParaRPr lang="en-US" altLang="ja-JP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algn="l" fontAlgn="ctr"/>
                      <a:endParaRPr lang="en-US" altLang="ja-JP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algn="l" fontAlgn="ctr"/>
                      <a:r>
                        <a:rPr lang="en-US" altLang="ja-JP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※</a:t>
                      </a:r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　　　　　　　　　　　　　　　　　　　（フリガナ）</a:t>
                      </a:r>
                      <a:endParaRPr lang="en-US" altLang="ja-JP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algn="l" fontAlgn="ctr"/>
                      <a:r>
                        <a:rPr lang="en-US" altLang="ja-JP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※</a:t>
                      </a:r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（　　　　　　　　　　　　　　以降の）　（氏名）　　　　　　　　　　　　　（生年月日）　　　　　　　　　（　　　　　歳）に係る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137636331"/>
                  </a:ext>
                </a:extLst>
              </a:tr>
              <a:tr h="180000">
                <a:tc gridSpan="2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12"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　　　　　　　　　　　　の給付の要否について意見を求めます。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4">
                  <a:txBody>
                    <a:bodyPr/>
                    <a:lstStyle/>
                    <a:p>
                      <a:pPr algn="ctr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47083589"/>
                  </a:ext>
                </a:extLst>
              </a:tr>
              <a:tr h="180000">
                <a:tc gridSpan="2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16"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52302945"/>
                  </a:ext>
                </a:extLst>
              </a:tr>
              <a:tr h="180000">
                <a:tc gridSpan="2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7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9"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　　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06451811"/>
                  </a:ext>
                </a:extLst>
              </a:tr>
              <a:tr h="180000">
                <a:tc gridSpan="2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gridSpan="2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739992437"/>
                  </a:ext>
                </a:extLst>
              </a:tr>
              <a:tr h="180000">
                <a:tc gridSpan="2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171214210"/>
                  </a:ext>
                </a:extLst>
              </a:tr>
              <a:tr h="180000">
                <a:tc rowSpan="15" gridSpan="2">
                  <a:txBody>
                    <a:bodyPr/>
                    <a:lstStyle/>
                    <a:p>
                      <a:pPr algn="ctr" fontAlgn="ctr"/>
                      <a:r>
                        <a:rPr lang="zh-TW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要否意見</a:t>
                      </a:r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（　</a:t>
                      </a:r>
                      <a:r>
                        <a:rPr lang="zh-TW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医師記載欄）</a:t>
                      </a:r>
                    </a:p>
                  </a:txBody>
                  <a:tcPr marL="0" marR="0" marT="0" marB="0" vert="eaVert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15"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5">
                  <a:txBody>
                    <a:bodyPr/>
                    <a:lstStyle/>
                    <a:p>
                      <a:pPr algn="ctr" fontAlgn="ctr"/>
                      <a:r>
                        <a:rPr lang="zh-TW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傷　　　病　　　名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11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傷病の程度及び給付を必要とする理由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134409816"/>
                  </a:ext>
                </a:extLst>
              </a:tr>
              <a:tr h="180000">
                <a:tc gridSpan="2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rowSpan="2" gridSpan="5">
                  <a:txBody>
                    <a:bodyPr/>
                    <a:lstStyle/>
                    <a:p>
                      <a:pPr algn="l" fontAlgn="ctr"/>
                      <a:r>
                        <a:rPr lang="en-US" altLang="ja-JP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(1)</a:t>
                      </a:r>
                      <a:br>
                        <a:rPr lang="en-US" altLang="ja-JP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</a:br>
                      <a:r>
                        <a:rPr lang="en-US" altLang="ja-JP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(2)</a:t>
                      </a:r>
                      <a:br>
                        <a:rPr lang="en-US" altLang="ja-JP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</a:br>
                      <a:r>
                        <a:rPr lang="en-US" altLang="ja-JP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(3)</a:t>
                      </a:r>
                    </a:p>
                  </a:txBody>
                  <a:tcPr marL="3600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2"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rowSpan="2"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rowSpan="2"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rowSpan="2"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11"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25852172"/>
                  </a:ext>
                </a:extLst>
              </a:tr>
              <a:tr h="180000">
                <a:tc gridSpan="2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5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11"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362746841"/>
                  </a:ext>
                </a:extLst>
              </a:tr>
              <a:tr h="180000">
                <a:tc gridSpan="2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rowSpan="5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給付内容</a:t>
                      </a:r>
                    </a:p>
                  </a:txBody>
                  <a:tcPr marL="0" marR="0" marT="0" marB="0" vert="eaVert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2" gridSpan="2"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治療材料</a:t>
                      </a:r>
                    </a:p>
                  </a:txBody>
                  <a:tcPr marL="70851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2"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4"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種類</a:t>
                      </a:r>
                    </a:p>
                  </a:txBody>
                  <a:tcPr marL="70851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9">
                  <a:txBody>
                    <a:bodyPr/>
                    <a:lstStyle/>
                    <a:p>
                      <a:pPr algn="r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vert="eaVert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129897553"/>
                  </a:ext>
                </a:extLst>
              </a:tr>
              <a:tr h="180000">
                <a:tc gridSpan="2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2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4">
                  <a:txBody>
                    <a:bodyPr/>
                    <a:lstStyle/>
                    <a:p>
                      <a:pPr algn="l" fontAlgn="ctr"/>
                      <a:r>
                        <a:rPr lang="zh-TW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使用見込</a:t>
                      </a:r>
                      <a:r>
                        <a:rPr lang="ja-JP" altLang="en-US" sz="900" b="0" i="0" u="none" strike="noStrike" dirty="0">
                          <a:solidFill>
                            <a:schemeClr val="tx1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期間</a:t>
                      </a:r>
                      <a:endParaRPr lang="zh-TW" altLang="en-US" sz="900" b="0" i="0" u="none" strike="noStrike" dirty="0">
                        <a:solidFill>
                          <a:schemeClr val="tx1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70851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9"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　　　　　　　　　　　　　　　　　　　か月　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00090023"/>
                  </a:ext>
                </a:extLst>
              </a:tr>
              <a:tr h="180000">
                <a:tc gridSpan="2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rowSpan="3" gridSpan="2"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移送</a:t>
                      </a:r>
                    </a:p>
                  </a:txBody>
                  <a:tcPr marL="70851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3"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4"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種類・区間</a:t>
                      </a:r>
                    </a:p>
                  </a:txBody>
                  <a:tcPr marL="70851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9">
                  <a:txBody>
                    <a:bodyPr/>
                    <a:lstStyle/>
                    <a:p>
                      <a:pPr algn="r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00044489"/>
                  </a:ext>
                </a:extLst>
              </a:tr>
              <a:tr h="180000">
                <a:tc gridSpan="2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2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4"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治療に必要な通院頻度</a:t>
                      </a:r>
                    </a:p>
                  </a:txBody>
                  <a:tcPr marL="70851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9"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　　　　</a:t>
                      </a:r>
                      <a:r>
                        <a:rPr lang="en-US" altLang="ja-JP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1</a:t>
                      </a:r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か月に　　　　　  　　　　　　　日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716139163"/>
                  </a:ext>
                </a:extLst>
              </a:tr>
              <a:tr h="180000">
                <a:tc gridSpan="2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2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4"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移送を要する見込期間</a:t>
                      </a:r>
                    </a:p>
                  </a:txBody>
                  <a:tcPr marL="70851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9"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　　　　　　　　　　　　　　　　　　　か月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20636415"/>
                  </a:ext>
                </a:extLst>
              </a:tr>
              <a:tr h="180000">
                <a:tc gridSpan="2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16"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（患者氏名）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71060972"/>
                  </a:ext>
                </a:extLst>
              </a:tr>
              <a:tr h="180000">
                <a:tc gridSpan="2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16"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sng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　　　　　　　　</a:t>
                      </a:r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について上記のとおり、給付を（１要する　２要しない）</a:t>
                      </a:r>
                    </a:p>
                  </a:txBody>
                  <a:tcPr marL="3600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668762474"/>
                  </a:ext>
                </a:extLst>
              </a:tr>
              <a:tr h="180000">
                <a:tc gridSpan="2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16"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と認めます。</a:t>
                      </a:r>
                    </a:p>
                  </a:txBody>
                  <a:tcPr marL="3600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4963025"/>
                  </a:ext>
                </a:extLst>
              </a:tr>
              <a:tr h="180000">
                <a:tc gridSpan="2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ctr"/>
                      <a:endParaRPr lang="zh-CN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gridSpan="9">
                  <a:txBody>
                    <a:bodyPr/>
                    <a:lstStyle/>
                    <a:p>
                      <a:pPr algn="l" fontAlgn="ctr"/>
                      <a:endParaRPr lang="zh-TW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01313137"/>
                  </a:ext>
                </a:extLst>
              </a:tr>
              <a:tr h="233464">
                <a:tc gridSpan="2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gridSpan="10"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指定医療機関の所在地</a:t>
                      </a:r>
                      <a:endParaRPr lang="en-US" altLang="ja-JP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及び名称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526645085"/>
                  </a:ext>
                </a:extLst>
              </a:tr>
              <a:tr h="180000">
                <a:tc gridSpan="2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rowSpan="2" gridSpan="6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2"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rowSpan="2"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rowSpan="2"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rowSpan="2"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rowSpan="2"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5"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院（所）長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60634458"/>
                  </a:ext>
                </a:extLst>
              </a:tr>
              <a:tr h="180000">
                <a:tc gridSpan="2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6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5">
                  <a:txBody>
                    <a:bodyPr/>
                    <a:lstStyle/>
                    <a:p>
                      <a:pPr algn="dist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mpd="sng">
                      <a:noFill/>
                      <a:prstDash val="solid"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594462464"/>
                  </a:ext>
                </a:extLst>
              </a:tr>
              <a:tr h="180000">
                <a:tc rowSpan="11">
                  <a:txBody>
                    <a:bodyPr/>
                    <a:lstStyle/>
                    <a:p>
                      <a:pPr algn="ctr" fontAlgn="ctr"/>
                      <a:r>
                        <a:rPr lang="zh-TW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所要経費概算見積</a:t>
                      </a:r>
                    </a:p>
                  </a:txBody>
                  <a:tcPr marL="0" marR="0" marT="0" marB="0" vert="eaVert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11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（　</a:t>
                      </a:r>
                      <a:r>
                        <a:rPr lang="zh-TW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取扱業者記載欄）</a:t>
                      </a:r>
                    </a:p>
                  </a:txBody>
                  <a:tcPr marL="0" marR="0" marT="0" marB="0" vert="eaVert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5">
                  <a:txBody>
                    <a:bodyPr/>
                    <a:lstStyle/>
                    <a:p>
                      <a:pPr algn="dist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治療材料</a:t>
                      </a:r>
                    </a:p>
                  </a:txBody>
                  <a:tcPr marL="70851" marR="70851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pPr algn="dist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給付方法</a:t>
                      </a:r>
                    </a:p>
                  </a:txBody>
                  <a:tcPr marL="70851" marR="70851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dist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種類</a:t>
                      </a:r>
                    </a:p>
                  </a:txBody>
                  <a:tcPr marL="70851" marR="70851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5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品　名（商品名）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単価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数量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4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金　　　額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3171249"/>
                  </a:ext>
                </a:extLst>
              </a:tr>
              <a:tr h="180000"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dist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購入</a:t>
                      </a:r>
                    </a:p>
                  </a:txBody>
                  <a:tcPr marL="70851" marR="70851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5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4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416570926"/>
                  </a:ext>
                </a:extLst>
              </a:tr>
              <a:tr h="180000"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dist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合計</a:t>
                      </a:r>
                    </a:p>
                  </a:txBody>
                  <a:tcPr marL="70851" marR="70851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5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4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5720997"/>
                  </a:ext>
                </a:extLst>
              </a:tr>
              <a:tr h="180000"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dist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貸与・修理</a:t>
                      </a:r>
                    </a:p>
                  </a:txBody>
                  <a:tcPr marL="70851" marR="70851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5">
                  <a:txBody>
                    <a:bodyPr/>
                    <a:lstStyle/>
                    <a:p>
                      <a:pPr algn="r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4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171718775"/>
                  </a:ext>
                </a:extLst>
              </a:tr>
              <a:tr h="180000"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dist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合計</a:t>
                      </a:r>
                    </a:p>
                  </a:txBody>
                  <a:tcPr marL="70851" marR="70851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5">
                  <a:txBody>
                    <a:bodyPr/>
                    <a:lstStyle/>
                    <a:p>
                      <a:pPr algn="r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4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35202285"/>
                  </a:ext>
                </a:extLst>
              </a:tr>
              <a:tr h="180000"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16">
                  <a:txBody>
                    <a:bodyPr/>
                    <a:lstStyle/>
                    <a:p>
                      <a:pPr algn="l" fontAlgn="ctr"/>
                      <a:r>
                        <a:rPr lang="zh-TW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（治療材料）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64276316"/>
                  </a:ext>
                </a:extLst>
              </a:tr>
              <a:tr h="180000"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16"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sng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　　　　　　　</a:t>
                      </a:r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について、上記のとおり概算見積します。</a:t>
                      </a:r>
                    </a:p>
                  </a:txBody>
                  <a:tcPr marL="3600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25140014"/>
                  </a:ext>
                </a:extLst>
              </a:tr>
              <a:tr h="180000"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ctr"/>
                      <a:endParaRPr lang="zh-CN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433220546"/>
                  </a:ext>
                </a:extLst>
              </a:tr>
              <a:tr h="180000"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gridSpan="4">
                  <a:txBody>
                    <a:bodyPr/>
                    <a:lstStyle/>
                    <a:p>
                      <a:pPr algn="l" fontAlgn="ctr"/>
                      <a:endParaRPr lang="zh-TW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486683352"/>
                  </a:ext>
                </a:extLst>
              </a:tr>
              <a:tr h="180000"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gridSpan="3"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取扱業者の所在及び名称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156912324"/>
                  </a:ext>
                </a:extLst>
              </a:tr>
              <a:tr h="180000"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451407442"/>
                  </a:ext>
                </a:extLst>
              </a:tr>
              <a:tr h="147607">
                <a:tc gridSpan="2">
                  <a:txBody>
                    <a:bodyPr/>
                    <a:lstStyle/>
                    <a:p>
                      <a:pPr algn="ctr" fontAlgn="ctr"/>
                      <a:r>
                        <a:rPr lang="en-US" altLang="ja-JP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※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16"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（移送費概算額等を記載）</a:t>
                      </a:r>
                    </a:p>
                  </a:txBody>
                  <a:tcPr marL="70851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01599022"/>
                  </a:ext>
                </a:extLst>
              </a:tr>
              <a:tr h="650097"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福祉事務所</a:t>
                      </a:r>
                    </a:p>
                  </a:txBody>
                  <a:tcPr marL="0" marR="0" marT="0" marB="0" vert="eaVert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整理欄</a:t>
                      </a:r>
                    </a:p>
                  </a:txBody>
                  <a:tcPr marL="0" marR="0" marT="0" marB="0" vert="eaVert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16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vert="eaVert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885332173"/>
                  </a:ext>
                </a:extLst>
              </a:tr>
              <a:tr h="147607">
                <a:tc gridSpan="2">
                  <a:txBody>
                    <a:bodyPr/>
                    <a:lstStyle/>
                    <a:p>
                      <a:pPr algn="ctr" fontAlgn="ctr"/>
                      <a:r>
                        <a:rPr lang="en-US" altLang="ja-JP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※</a:t>
                      </a:r>
                    </a:p>
                  </a:txBody>
                  <a:tcPr marL="0" marR="0" marT="0" marB="0" vert="vert27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rowSpan="3" gridSpan="14">
                  <a:txBody>
                    <a:bodyPr/>
                    <a:lstStyle/>
                    <a:p>
                      <a:pPr algn="l" fontAlgn="t"/>
                      <a:r>
                        <a:rPr lang="en-US" altLang="zh-TW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1</a:t>
                      </a:r>
                      <a:r>
                        <a:rPr lang="zh-TW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．承認　　</a:t>
                      </a:r>
                      <a:r>
                        <a:rPr lang="en-US" altLang="zh-TW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2</a:t>
                      </a:r>
                      <a:r>
                        <a:rPr lang="zh-TW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．不承認　　</a:t>
                      </a:r>
                      <a:r>
                        <a:rPr lang="en-US" altLang="zh-TW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3</a:t>
                      </a:r>
                      <a:r>
                        <a:rPr lang="zh-TW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．本庁協議</a:t>
                      </a:r>
                      <a:br>
                        <a:rPr lang="zh-TW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</a:br>
                      <a:r>
                        <a:rPr lang="zh-TW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期間</a:t>
                      </a:r>
                      <a:r>
                        <a:rPr lang="en-US" altLang="zh-TW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(</a:t>
                      </a:r>
                      <a:r>
                        <a:rPr lang="zh-TW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月</a:t>
                      </a:r>
                      <a:r>
                        <a:rPr lang="en-US" altLang="zh-TW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)  1</a:t>
                      </a:r>
                      <a:r>
                        <a:rPr lang="zh-TW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　</a:t>
                      </a:r>
                      <a:r>
                        <a:rPr lang="en-US" altLang="zh-TW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2</a:t>
                      </a:r>
                      <a:r>
                        <a:rPr lang="zh-TW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　</a:t>
                      </a:r>
                      <a:r>
                        <a:rPr lang="en-US" altLang="zh-TW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3</a:t>
                      </a:r>
                      <a:r>
                        <a:rPr lang="zh-TW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　</a:t>
                      </a:r>
                      <a:r>
                        <a:rPr lang="en-US" altLang="zh-TW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4</a:t>
                      </a:r>
                      <a:r>
                        <a:rPr lang="zh-TW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　</a:t>
                      </a:r>
                      <a:r>
                        <a:rPr lang="en-US" altLang="zh-TW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5</a:t>
                      </a:r>
                      <a:r>
                        <a:rPr lang="zh-TW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　</a:t>
                      </a:r>
                      <a:r>
                        <a:rPr lang="en-US" altLang="zh-TW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6</a:t>
                      </a:r>
                      <a:br>
                        <a:rPr lang="en-US" altLang="zh-TW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</a:br>
                      <a:r>
                        <a:rPr lang="en-US" altLang="zh-TW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(</a:t>
                      </a:r>
                      <a:r>
                        <a:rPr lang="zh-TW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詳細意見</a:t>
                      </a:r>
                      <a:r>
                        <a:rPr lang="en-US" altLang="zh-TW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)</a:t>
                      </a:r>
                    </a:p>
                  </a:txBody>
                  <a:tcPr marL="36000" marR="0" marT="36000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3"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rowSpan="3"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rowSpan="3"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rowSpan="3"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rowSpan="3"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rowSpan="3"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rowSpan="3"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rowSpan="3"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rowSpan="3"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rowSpan="3"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rowSpan="3"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rowSpan="3"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rowSpan="3"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rowSpan="2" gridSpan="2"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rowSpan="2"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25474358"/>
                  </a:ext>
                </a:extLst>
              </a:tr>
              <a:tr h="0">
                <a:tc rowSpan="2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嘱託医</a:t>
                      </a:r>
                    </a:p>
                  </a:txBody>
                  <a:tcPr marL="0" marR="0" marT="0" marB="0" vert="eaVert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2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意　見</a:t>
                      </a:r>
                    </a:p>
                  </a:txBody>
                  <a:tcPr marL="0" marR="0" marT="0" marB="0" vert="eaVert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14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2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1428599"/>
                  </a:ext>
                </a:extLst>
              </a:tr>
              <a:tr h="492250"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14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印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427721293"/>
                  </a:ext>
                </a:extLst>
              </a:tr>
            </a:tbl>
          </a:graphicData>
        </a:graphic>
      </p:graphicFrame>
      <p:sp>
        <p:nvSpPr>
          <p:cNvPr id="16" name="正方形/長方形 15">
            <a:extLst>
              <a:ext uri="{FF2B5EF4-FFF2-40B4-BE49-F238E27FC236}">
                <a16:creationId xmlns:a16="http://schemas.microsoft.com/office/drawing/2014/main" id="{15F37CC2-E767-4D7A-9BB8-877DA41FFCFB}"/>
              </a:ext>
            </a:extLst>
          </p:cNvPr>
          <p:cNvSpPr/>
          <p:nvPr/>
        </p:nvSpPr>
        <p:spPr>
          <a:xfrm>
            <a:off x="571331" y="662704"/>
            <a:ext cx="540000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様式番号</a:t>
            </a:r>
          </a:p>
        </p:txBody>
      </p:sp>
      <p:sp>
        <p:nvSpPr>
          <p:cNvPr id="17" name="テキスト ボックス 16">
            <a:extLst>
              <a:ext uri="{FF2B5EF4-FFF2-40B4-BE49-F238E27FC236}">
                <a16:creationId xmlns:a16="http://schemas.microsoft.com/office/drawing/2014/main" id="{4219B572-69BF-4892-A362-CF99C8BF0A94}"/>
              </a:ext>
            </a:extLst>
          </p:cNvPr>
          <p:cNvSpPr txBox="1"/>
          <p:nvPr/>
        </p:nvSpPr>
        <p:spPr>
          <a:xfrm>
            <a:off x="2064842" y="836453"/>
            <a:ext cx="2748126" cy="261610"/>
          </a:xfrm>
          <a:prstGeom prst="rect">
            <a:avLst/>
          </a:prstGeom>
          <a:noFill/>
        </p:spPr>
        <p:txBody>
          <a:bodyPr wrap="square" rtlCol="0" anchor="ctr" anchorCtr="0">
            <a:spAutoFit/>
          </a:bodyPr>
          <a:lstStyle/>
          <a:p>
            <a:pPr algn="ctr" defTabSz="541338"/>
            <a:r>
              <a:rPr kumimoji="1" lang="ja-JP" altLang="en-US" sz="11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給付要否意見書（所要経費概算見積書）</a:t>
            </a:r>
          </a:p>
        </p:txBody>
      </p:sp>
      <p:sp>
        <p:nvSpPr>
          <p:cNvPr id="9" name="正方形/長方形 8">
            <a:extLst>
              <a:ext uri="{FF2B5EF4-FFF2-40B4-BE49-F238E27FC236}">
                <a16:creationId xmlns:a16="http://schemas.microsoft.com/office/drawing/2014/main" id="{4D5D94DA-E765-427B-9FFF-7095E87C1569}"/>
              </a:ext>
            </a:extLst>
          </p:cNvPr>
          <p:cNvSpPr/>
          <p:nvPr/>
        </p:nvSpPr>
        <p:spPr>
          <a:xfrm>
            <a:off x="5697305" y="2320580"/>
            <a:ext cx="468313" cy="468313"/>
          </a:xfrm>
          <a:prstGeom prst="rect">
            <a:avLst/>
          </a:prstGeom>
          <a:noFill/>
          <a:ln w="12700">
            <a:solidFill>
              <a:sysClr val="windowText" lastClr="00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0" tIns="0" rIns="0" bIns="0" rtlCol="0" anchor="ctr" anchorCtr="1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>
                <a:solidFill>
                  <a:sysClr val="windowText" lastClr="000000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印</a:t>
            </a:r>
          </a:p>
        </p:txBody>
      </p:sp>
      <p:sp>
        <p:nvSpPr>
          <p:cNvPr id="31" name="正方形/長方形 30">
            <a:extLst>
              <a:ext uri="{FF2B5EF4-FFF2-40B4-BE49-F238E27FC236}">
                <a16:creationId xmlns:a16="http://schemas.microsoft.com/office/drawing/2014/main" id="{54777629-0752-46DC-A7F4-6B5A3A6CD33B}"/>
              </a:ext>
            </a:extLst>
          </p:cNvPr>
          <p:cNvSpPr/>
          <p:nvPr/>
        </p:nvSpPr>
        <p:spPr>
          <a:xfrm>
            <a:off x="683857" y="9164298"/>
            <a:ext cx="648000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accent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ケース番号</a:t>
            </a:r>
          </a:p>
        </p:txBody>
      </p:sp>
      <p:sp>
        <p:nvSpPr>
          <p:cNvPr id="32" name="正方形/長方形 31">
            <a:extLst>
              <a:ext uri="{FF2B5EF4-FFF2-40B4-BE49-F238E27FC236}">
                <a16:creationId xmlns:a16="http://schemas.microsoft.com/office/drawing/2014/main" id="{D05CAA16-77BB-4C31-86E2-9D24AB799EEF}"/>
              </a:ext>
            </a:extLst>
          </p:cNvPr>
          <p:cNvSpPr/>
          <p:nvPr/>
        </p:nvSpPr>
        <p:spPr>
          <a:xfrm>
            <a:off x="1416842" y="9164298"/>
            <a:ext cx="648000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accent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世帯員番号</a:t>
            </a:r>
          </a:p>
        </p:txBody>
      </p:sp>
      <p:sp>
        <p:nvSpPr>
          <p:cNvPr id="34" name="正方形/長方形 33">
            <a:extLst>
              <a:ext uri="{FF2B5EF4-FFF2-40B4-BE49-F238E27FC236}">
                <a16:creationId xmlns:a16="http://schemas.microsoft.com/office/drawing/2014/main" id="{B3F2A0AD-6668-41F5-B29A-F6577BB807ED}"/>
              </a:ext>
            </a:extLst>
          </p:cNvPr>
          <p:cNvSpPr/>
          <p:nvPr/>
        </p:nvSpPr>
        <p:spPr>
          <a:xfrm>
            <a:off x="958931" y="1053914"/>
            <a:ext cx="911558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治療材料・移送</a:t>
            </a:r>
            <a:r>
              <a:rPr kumimoji="1" lang="en-US" altLang="ja-JP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1</a:t>
            </a:r>
            <a:endParaRPr kumimoji="1" lang="ja-JP" altLang="en-US" sz="9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39" name="正方形/長方形 38">
            <a:extLst>
              <a:ext uri="{FF2B5EF4-FFF2-40B4-BE49-F238E27FC236}">
                <a16:creationId xmlns:a16="http://schemas.microsoft.com/office/drawing/2014/main" id="{FD4AC653-82CB-4C88-B30E-5C3521D13631}"/>
              </a:ext>
            </a:extLst>
          </p:cNvPr>
          <p:cNvSpPr/>
          <p:nvPr/>
        </p:nvSpPr>
        <p:spPr>
          <a:xfrm>
            <a:off x="685722" y="9356656"/>
            <a:ext cx="4160520" cy="224117"/>
          </a:xfrm>
          <a:prstGeom prst="rect">
            <a:avLst/>
          </a:prstGeom>
          <a:noFill/>
          <a:ln w="1270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（記載注意）　</a:t>
            </a:r>
            <a:r>
              <a:rPr kumimoji="1" lang="en-US" altLang="ja-JP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※</a:t>
            </a:r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印欄は福祉事務所で記入するので、記載しないこと。</a:t>
            </a:r>
            <a:endParaRPr kumimoji="1" lang="en-US" altLang="ja-JP" sz="9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　　　　　　　　 </a:t>
            </a:r>
            <a:r>
              <a:rPr kumimoji="1" lang="en-US" altLang="ja-JP" sz="900" dirty="0">
                <a:solidFill>
                  <a:srgbClr val="FF0000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※</a:t>
            </a:r>
            <a:r>
              <a:rPr kumimoji="1" lang="ja-JP" altLang="en-US" sz="900" dirty="0">
                <a:solidFill>
                  <a:srgbClr val="FF0000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治療材料（眼鏡）の金額については、店頭販売価格を記載すること。</a:t>
            </a:r>
          </a:p>
        </p:txBody>
      </p:sp>
      <p:sp>
        <p:nvSpPr>
          <p:cNvPr id="41" name="正方形/長方形 40">
            <a:extLst>
              <a:ext uri="{FF2B5EF4-FFF2-40B4-BE49-F238E27FC236}">
                <a16:creationId xmlns:a16="http://schemas.microsoft.com/office/drawing/2014/main" id="{AB66B099-F2E6-4A69-9380-DC6394CA81FC}"/>
              </a:ext>
            </a:extLst>
          </p:cNvPr>
          <p:cNvSpPr/>
          <p:nvPr/>
        </p:nvSpPr>
        <p:spPr>
          <a:xfrm>
            <a:off x="4210181" y="2508987"/>
            <a:ext cx="684000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自治体名称</a:t>
            </a:r>
          </a:p>
        </p:txBody>
      </p:sp>
      <p:sp>
        <p:nvSpPr>
          <p:cNvPr id="42" name="正方形/長方形 41">
            <a:extLst>
              <a:ext uri="{FF2B5EF4-FFF2-40B4-BE49-F238E27FC236}">
                <a16:creationId xmlns:a16="http://schemas.microsoft.com/office/drawing/2014/main" id="{582512CB-57F6-4F4C-ACA8-327BCEA197E6}"/>
              </a:ext>
            </a:extLst>
          </p:cNvPr>
          <p:cNvSpPr/>
          <p:nvPr/>
        </p:nvSpPr>
        <p:spPr>
          <a:xfrm>
            <a:off x="5068888" y="2508987"/>
            <a:ext cx="432000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役職名</a:t>
            </a:r>
          </a:p>
        </p:txBody>
      </p:sp>
      <p:sp>
        <p:nvSpPr>
          <p:cNvPr id="43" name="正方形/長方形 42">
            <a:extLst>
              <a:ext uri="{FF2B5EF4-FFF2-40B4-BE49-F238E27FC236}">
                <a16:creationId xmlns:a16="http://schemas.microsoft.com/office/drawing/2014/main" id="{CEEAD246-536C-48EC-9D65-11A588426641}"/>
              </a:ext>
            </a:extLst>
          </p:cNvPr>
          <p:cNvSpPr/>
          <p:nvPr/>
        </p:nvSpPr>
        <p:spPr>
          <a:xfrm>
            <a:off x="5068888" y="2688218"/>
            <a:ext cx="324000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氏名</a:t>
            </a:r>
          </a:p>
        </p:txBody>
      </p:sp>
      <p:sp>
        <p:nvSpPr>
          <p:cNvPr id="24" name="正方形/長方形 23">
            <a:extLst>
              <a:ext uri="{FF2B5EF4-FFF2-40B4-BE49-F238E27FC236}">
                <a16:creationId xmlns:a16="http://schemas.microsoft.com/office/drawing/2014/main" id="{1680762F-EA66-4FCF-928D-0AE4670C7FC4}"/>
              </a:ext>
            </a:extLst>
          </p:cNvPr>
          <p:cNvSpPr/>
          <p:nvPr/>
        </p:nvSpPr>
        <p:spPr>
          <a:xfrm>
            <a:off x="970489" y="7065138"/>
            <a:ext cx="900000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宛先自治体名称</a:t>
            </a:r>
          </a:p>
        </p:txBody>
      </p:sp>
      <p:sp>
        <p:nvSpPr>
          <p:cNvPr id="25" name="正方形/長方形 24">
            <a:extLst>
              <a:ext uri="{FF2B5EF4-FFF2-40B4-BE49-F238E27FC236}">
                <a16:creationId xmlns:a16="http://schemas.microsoft.com/office/drawing/2014/main" id="{53938BC4-5307-44FC-AF30-84B75D343B23}"/>
              </a:ext>
            </a:extLst>
          </p:cNvPr>
          <p:cNvSpPr/>
          <p:nvPr/>
        </p:nvSpPr>
        <p:spPr>
          <a:xfrm>
            <a:off x="1924860" y="7065138"/>
            <a:ext cx="648000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宛先役職名</a:t>
            </a:r>
          </a:p>
        </p:txBody>
      </p:sp>
      <p:sp>
        <p:nvSpPr>
          <p:cNvPr id="26" name="正方形/長方形 25">
            <a:extLst>
              <a:ext uri="{FF2B5EF4-FFF2-40B4-BE49-F238E27FC236}">
                <a16:creationId xmlns:a16="http://schemas.microsoft.com/office/drawing/2014/main" id="{AB95C7FF-F517-46F3-A025-2FB58AE2CFA3}"/>
              </a:ext>
            </a:extLst>
          </p:cNvPr>
          <p:cNvSpPr/>
          <p:nvPr/>
        </p:nvSpPr>
        <p:spPr>
          <a:xfrm>
            <a:off x="1924860" y="7248018"/>
            <a:ext cx="540000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宛先氏名</a:t>
            </a:r>
          </a:p>
        </p:txBody>
      </p:sp>
      <p:sp>
        <p:nvSpPr>
          <p:cNvPr id="28" name="正方形/長方形 27">
            <a:extLst>
              <a:ext uri="{FF2B5EF4-FFF2-40B4-BE49-F238E27FC236}">
                <a16:creationId xmlns:a16="http://schemas.microsoft.com/office/drawing/2014/main" id="{C094CD04-F805-4406-9F31-ECC5F5F1EDB4}"/>
              </a:ext>
            </a:extLst>
          </p:cNvPr>
          <p:cNvSpPr/>
          <p:nvPr/>
        </p:nvSpPr>
        <p:spPr>
          <a:xfrm>
            <a:off x="2697002" y="7248018"/>
            <a:ext cx="324000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敬称</a:t>
            </a:r>
          </a:p>
        </p:txBody>
      </p:sp>
      <p:sp>
        <p:nvSpPr>
          <p:cNvPr id="47" name="正方形/長方形 46">
            <a:extLst>
              <a:ext uri="{FF2B5EF4-FFF2-40B4-BE49-F238E27FC236}">
                <a16:creationId xmlns:a16="http://schemas.microsoft.com/office/drawing/2014/main" id="{85833A7C-90E8-4267-91C2-734B3EA89B8D}"/>
              </a:ext>
            </a:extLst>
          </p:cNvPr>
          <p:cNvSpPr/>
          <p:nvPr/>
        </p:nvSpPr>
        <p:spPr>
          <a:xfrm>
            <a:off x="4760893" y="9164298"/>
            <a:ext cx="900000" cy="129600"/>
          </a:xfrm>
          <a:prstGeom prst="rect">
            <a:avLst/>
          </a:prstGeom>
          <a:noFill/>
          <a:ln w="1270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en-US" altLang="ja-JP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※</a:t>
            </a:r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担当員</a:t>
            </a:r>
          </a:p>
        </p:txBody>
      </p:sp>
      <p:sp>
        <p:nvSpPr>
          <p:cNvPr id="48" name="正方形/長方形 47">
            <a:extLst>
              <a:ext uri="{FF2B5EF4-FFF2-40B4-BE49-F238E27FC236}">
                <a16:creationId xmlns:a16="http://schemas.microsoft.com/office/drawing/2014/main" id="{FE49D43B-EB1E-49EA-B6CF-A404A248B6CF}"/>
              </a:ext>
            </a:extLst>
          </p:cNvPr>
          <p:cNvSpPr/>
          <p:nvPr/>
        </p:nvSpPr>
        <p:spPr>
          <a:xfrm>
            <a:off x="5187264" y="9324257"/>
            <a:ext cx="1118288" cy="24215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要否意見書発行番号</a:t>
            </a:r>
          </a:p>
        </p:txBody>
      </p:sp>
      <p:sp>
        <p:nvSpPr>
          <p:cNvPr id="49" name="正方形/長方形 48">
            <a:extLst>
              <a:ext uri="{FF2B5EF4-FFF2-40B4-BE49-F238E27FC236}">
                <a16:creationId xmlns:a16="http://schemas.microsoft.com/office/drawing/2014/main" id="{B7C4CCB6-5E70-4E0D-9F2C-3162B008BCDD}"/>
              </a:ext>
            </a:extLst>
          </p:cNvPr>
          <p:cNvSpPr/>
          <p:nvPr/>
        </p:nvSpPr>
        <p:spPr>
          <a:xfrm>
            <a:off x="564416" y="9639191"/>
            <a:ext cx="1617028" cy="179388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en-US" altLang="ja-JP" sz="900" strike="sngStrike" dirty="0">
                <a:solidFill>
                  <a:srgbClr val="FF0000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QR</a:t>
            </a:r>
            <a:r>
              <a:rPr kumimoji="1" lang="ja-JP" altLang="en-US" sz="900" strike="sngStrike" dirty="0">
                <a:solidFill>
                  <a:srgbClr val="FF0000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コード</a:t>
            </a:r>
            <a:r>
              <a:rPr kumimoji="1" lang="ja-JP" altLang="en-US" sz="900" dirty="0">
                <a:solidFill>
                  <a:srgbClr val="FF0000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二次元コード</a:t>
            </a:r>
            <a:r>
              <a:rPr kumimoji="1" lang="ja-JP" altLang="en-US" sz="900" dirty="0">
                <a:solidFill>
                  <a:schemeClr val="accent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・バーコード</a:t>
            </a:r>
            <a:endParaRPr kumimoji="1" lang="en-US" altLang="ja-JP" sz="900" dirty="0">
              <a:solidFill>
                <a:schemeClr val="accent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68" name="正方形/長方形 67">
            <a:extLst>
              <a:ext uri="{FF2B5EF4-FFF2-40B4-BE49-F238E27FC236}">
                <a16:creationId xmlns:a16="http://schemas.microsoft.com/office/drawing/2014/main" id="{DB72B048-ABF4-49CD-8C8B-2B96A5F78171}"/>
              </a:ext>
            </a:extLst>
          </p:cNvPr>
          <p:cNvSpPr/>
          <p:nvPr/>
        </p:nvSpPr>
        <p:spPr>
          <a:xfrm>
            <a:off x="1111331" y="1230327"/>
            <a:ext cx="612000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新規・継続</a:t>
            </a:r>
          </a:p>
        </p:txBody>
      </p:sp>
      <p:sp>
        <p:nvSpPr>
          <p:cNvPr id="69" name="正方形/長方形 68">
            <a:extLst>
              <a:ext uri="{FF2B5EF4-FFF2-40B4-BE49-F238E27FC236}">
                <a16:creationId xmlns:a16="http://schemas.microsoft.com/office/drawing/2014/main" id="{EA758B82-C988-4F19-AD23-396044C70FC8}"/>
              </a:ext>
            </a:extLst>
          </p:cNvPr>
          <p:cNvSpPr/>
          <p:nvPr/>
        </p:nvSpPr>
        <p:spPr>
          <a:xfrm>
            <a:off x="933449" y="1961633"/>
            <a:ext cx="916781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治療材料・移送</a:t>
            </a:r>
            <a:r>
              <a:rPr kumimoji="1" lang="en-US" altLang="ja-JP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2</a:t>
            </a:r>
            <a:endParaRPr kumimoji="1" lang="ja-JP" altLang="en-US" sz="9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70" name="正方形/長方形 69">
            <a:extLst>
              <a:ext uri="{FF2B5EF4-FFF2-40B4-BE49-F238E27FC236}">
                <a16:creationId xmlns:a16="http://schemas.microsoft.com/office/drawing/2014/main" id="{D29FCF26-E767-4C1E-95BE-5F8E917DFAB9}"/>
              </a:ext>
            </a:extLst>
          </p:cNvPr>
          <p:cNvSpPr/>
          <p:nvPr/>
        </p:nvSpPr>
        <p:spPr>
          <a:xfrm>
            <a:off x="970489" y="4884530"/>
            <a:ext cx="900000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宛先自治体名称</a:t>
            </a:r>
          </a:p>
        </p:txBody>
      </p:sp>
      <p:sp>
        <p:nvSpPr>
          <p:cNvPr id="71" name="正方形/長方形 70">
            <a:extLst>
              <a:ext uri="{FF2B5EF4-FFF2-40B4-BE49-F238E27FC236}">
                <a16:creationId xmlns:a16="http://schemas.microsoft.com/office/drawing/2014/main" id="{3AA1AFCF-462B-4245-9305-0B920FDCE4AF}"/>
              </a:ext>
            </a:extLst>
          </p:cNvPr>
          <p:cNvSpPr/>
          <p:nvPr/>
        </p:nvSpPr>
        <p:spPr>
          <a:xfrm>
            <a:off x="1924860" y="4884530"/>
            <a:ext cx="648000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宛先役職名</a:t>
            </a:r>
          </a:p>
        </p:txBody>
      </p:sp>
      <p:sp>
        <p:nvSpPr>
          <p:cNvPr id="72" name="正方形/長方形 71">
            <a:extLst>
              <a:ext uri="{FF2B5EF4-FFF2-40B4-BE49-F238E27FC236}">
                <a16:creationId xmlns:a16="http://schemas.microsoft.com/office/drawing/2014/main" id="{31A58B4C-7149-4CFF-8A41-7806E5CF6DC6}"/>
              </a:ext>
            </a:extLst>
          </p:cNvPr>
          <p:cNvSpPr/>
          <p:nvPr/>
        </p:nvSpPr>
        <p:spPr>
          <a:xfrm>
            <a:off x="1924860" y="5067410"/>
            <a:ext cx="540000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宛先氏名</a:t>
            </a:r>
          </a:p>
        </p:txBody>
      </p:sp>
      <p:sp>
        <p:nvSpPr>
          <p:cNvPr id="73" name="正方形/長方形 72">
            <a:extLst>
              <a:ext uri="{FF2B5EF4-FFF2-40B4-BE49-F238E27FC236}">
                <a16:creationId xmlns:a16="http://schemas.microsoft.com/office/drawing/2014/main" id="{8738E961-07F8-42FA-9200-1B38A6371F55}"/>
              </a:ext>
            </a:extLst>
          </p:cNvPr>
          <p:cNvSpPr/>
          <p:nvPr/>
        </p:nvSpPr>
        <p:spPr>
          <a:xfrm>
            <a:off x="2697002" y="5067410"/>
            <a:ext cx="324000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敬称</a:t>
            </a:r>
          </a:p>
        </p:txBody>
      </p:sp>
      <p:sp>
        <p:nvSpPr>
          <p:cNvPr id="74" name="正方形/長方形 73">
            <a:extLst>
              <a:ext uri="{FF2B5EF4-FFF2-40B4-BE49-F238E27FC236}">
                <a16:creationId xmlns:a16="http://schemas.microsoft.com/office/drawing/2014/main" id="{0431DECB-7E8C-460E-8B64-B7B41E891C0C}"/>
              </a:ext>
            </a:extLst>
          </p:cNvPr>
          <p:cNvSpPr/>
          <p:nvPr/>
        </p:nvSpPr>
        <p:spPr>
          <a:xfrm>
            <a:off x="4855784" y="4849596"/>
            <a:ext cx="1116000" cy="129600"/>
          </a:xfrm>
          <a:prstGeom prst="rect">
            <a:avLst/>
          </a:prstGeom>
          <a:noFill/>
          <a:ln w="1270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　　　年　　　月　　　日</a:t>
            </a:r>
          </a:p>
        </p:txBody>
      </p:sp>
      <p:cxnSp>
        <p:nvCxnSpPr>
          <p:cNvPr id="6" name="直線コネクタ 5">
            <a:extLst>
              <a:ext uri="{FF2B5EF4-FFF2-40B4-BE49-F238E27FC236}">
                <a16:creationId xmlns:a16="http://schemas.microsoft.com/office/drawing/2014/main" id="{13F3335F-D1B0-46D5-9D1D-10F2B8E49071}"/>
              </a:ext>
            </a:extLst>
          </p:cNvPr>
          <p:cNvCxnSpPr>
            <a:cxnSpLocks/>
          </p:cNvCxnSpPr>
          <p:nvPr/>
        </p:nvCxnSpPr>
        <p:spPr>
          <a:xfrm flipV="1">
            <a:off x="2079625" y="5951647"/>
            <a:ext cx="2835275" cy="176818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6" name="直線コネクタ 75">
            <a:extLst>
              <a:ext uri="{FF2B5EF4-FFF2-40B4-BE49-F238E27FC236}">
                <a16:creationId xmlns:a16="http://schemas.microsoft.com/office/drawing/2014/main" id="{51EE975A-D8A0-4069-B701-8959819766EB}"/>
              </a:ext>
            </a:extLst>
          </p:cNvPr>
          <p:cNvCxnSpPr>
            <a:cxnSpLocks/>
          </p:cNvCxnSpPr>
          <p:nvPr/>
        </p:nvCxnSpPr>
        <p:spPr>
          <a:xfrm flipV="1">
            <a:off x="2079625" y="6308169"/>
            <a:ext cx="2835275" cy="176818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77" name="正方形/長方形 76">
            <a:extLst>
              <a:ext uri="{FF2B5EF4-FFF2-40B4-BE49-F238E27FC236}">
                <a16:creationId xmlns:a16="http://schemas.microsoft.com/office/drawing/2014/main" id="{7208A1C6-1EE8-4080-BF44-25F97AE93059}"/>
              </a:ext>
            </a:extLst>
          </p:cNvPr>
          <p:cNvSpPr/>
          <p:nvPr/>
        </p:nvSpPr>
        <p:spPr>
          <a:xfrm>
            <a:off x="6310709" y="2110720"/>
            <a:ext cx="228066" cy="796533"/>
          </a:xfrm>
          <a:prstGeom prst="rect">
            <a:avLst/>
          </a:prstGeom>
          <a:noFill/>
          <a:ln w="1270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eaVert" lIns="0" tIns="3600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en-US" altLang="ja-JP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※</a:t>
            </a:r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取扱業者名</a:t>
            </a:r>
            <a:endParaRPr kumimoji="1" lang="en-US" altLang="ja-JP" sz="9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78" name="正方形/長方形 77">
            <a:extLst>
              <a:ext uri="{FF2B5EF4-FFF2-40B4-BE49-F238E27FC236}">
                <a16:creationId xmlns:a16="http://schemas.microsoft.com/office/drawing/2014/main" id="{E97C351A-3BB8-4BE0-8DAC-854216644588}"/>
              </a:ext>
            </a:extLst>
          </p:cNvPr>
          <p:cNvSpPr/>
          <p:nvPr/>
        </p:nvSpPr>
        <p:spPr>
          <a:xfrm>
            <a:off x="6310709" y="6492873"/>
            <a:ext cx="228066" cy="2549014"/>
          </a:xfrm>
          <a:prstGeom prst="rect">
            <a:avLst/>
          </a:prstGeom>
          <a:noFill/>
          <a:ln w="1270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eaVert" lIns="0" tIns="3600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en-US" altLang="ja-JP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※</a:t>
            </a:r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発行取扱者　　　　　　　　　　　　　　　　　　　　</a:t>
            </a:r>
            <a:endParaRPr kumimoji="1" lang="en-US" altLang="ja-JP" sz="9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35" name="正方形/長方形 34">
            <a:extLst>
              <a:ext uri="{FF2B5EF4-FFF2-40B4-BE49-F238E27FC236}">
                <a16:creationId xmlns:a16="http://schemas.microsoft.com/office/drawing/2014/main" id="{52CD3AC4-69AC-4654-BC31-3397F4FA3921}"/>
              </a:ext>
            </a:extLst>
          </p:cNvPr>
          <p:cNvSpPr/>
          <p:nvPr/>
        </p:nvSpPr>
        <p:spPr>
          <a:xfrm>
            <a:off x="1111331" y="1811484"/>
            <a:ext cx="996612" cy="11877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医療の開始年月日</a:t>
            </a:r>
          </a:p>
        </p:txBody>
      </p:sp>
      <p:sp>
        <p:nvSpPr>
          <p:cNvPr id="36" name="正方形/長方形 35">
            <a:extLst>
              <a:ext uri="{FF2B5EF4-FFF2-40B4-BE49-F238E27FC236}">
                <a16:creationId xmlns:a16="http://schemas.microsoft.com/office/drawing/2014/main" id="{51D6E999-CFFA-4EEE-822D-1ABAF08A3C16}"/>
              </a:ext>
            </a:extLst>
          </p:cNvPr>
          <p:cNvSpPr/>
          <p:nvPr/>
        </p:nvSpPr>
        <p:spPr>
          <a:xfrm>
            <a:off x="1469081" y="1410581"/>
            <a:ext cx="455779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居住地</a:t>
            </a:r>
          </a:p>
        </p:txBody>
      </p:sp>
      <p:sp>
        <p:nvSpPr>
          <p:cNvPr id="37" name="正方形/長方形 36">
            <a:extLst>
              <a:ext uri="{FF2B5EF4-FFF2-40B4-BE49-F238E27FC236}">
                <a16:creationId xmlns:a16="http://schemas.microsoft.com/office/drawing/2014/main" id="{FDB61846-F745-4132-92FE-890BEDFA84B8}"/>
              </a:ext>
            </a:extLst>
          </p:cNvPr>
          <p:cNvSpPr/>
          <p:nvPr/>
        </p:nvSpPr>
        <p:spPr>
          <a:xfrm>
            <a:off x="3108842" y="1802785"/>
            <a:ext cx="548758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氏名</a:t>
            </a:r>
          </a:p>
        </p:txBody>
      </p:sp>
      <p:sp>
        <p:nvSpPr>
          <p:cNvPr id="38" name="正方形/長方形 37">
            <a:extLst>
              <a:ext uri="{FF2B5EF4-FFF2-40B4-BE49-F238E27FC236}">
                <a16:creationId xmlns:a16="http://schemas.microsoft.com/office/drawing/2014/main" id="{9E970E55-DCAB-4569-8443-F50018A21862}"/>
              </a:ext>
            </a:extLst>
          </p:cNvPr>
          <p:cNvSpPr/>
          <p:nvPr/>
        </p:nvSpPr>
        <p:spPr>
          <a:xfrm>
            <a:off x="3108842" y="1648133"/>
            <a:ext cx="548758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カナ氏名</a:t>
            </a:r>
          </a:p>
        </p:txBody>
      </p:sp>
      <p:sp>
        <p:nvSpPr>
          <p:cNvPr id="40" name="正方形/長方形 39">
            <a:extLst>
              <a:ext uri="{FF2B5EF4-FFF2-40B4-BE49-F238E27FC236}">
                <a16:creationId xmlns:a16="http://schemas.microsoft.com/office/drawing/2014/main" id="{DA12B5C9-787E-40EC-8D5C-52ED4AAC92C4}"/>
              </a:ext>
            </a:extLst>
          </p:cNvPr>
          <p:cNvSpPr/>
          <p:nvPr/>
        </p:nvSpPr>
        <p:spPr>
          <a:xfrm>
            <a:off x="4562021" y="1795587"/>
            <a:ext cx="548758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生年月日</a:t>
            </a:r>
          </a:p>
        </p:txBody>
      </p:sp>
      <p:sp>
        <p:nvSpPr>
          <p:cNvPr id="44" name="正方形/長方形 43">
            <a:extLst>
              <a:ext uri="{FF2B5EF4-FFF2-40B4-BE49-F238E27FC236}">
                <a16:creationId xmlns:a16="http://schemas.microsoft.com/office/drawing/2014/main" id="{20917D5A-882F-4929-A169-CB725E1A24CB}"/>
              </a:ext>
            </a:extLst>
          </p:cNvPr>
          <p:cNvSpPr/>
          <p:nvPr/>
        </p:nvSpPr>
        <p:spPr>
          <a:xfrm>
            <a:off x="5284888" y="1802785"/>
            <a:ext cx="324000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年齢</a:t>
            </a:r>
          </a:p>
        </p:txBody>
      </p:sp>
      <p:sp>
        <p:nvSpPr>
          <p:cNvPr id="45" name="正方形/長方形 44">
            <a:extLst>
              <a:ext uri="{FF2B5EF4-FFF2-40B4-BE49-F238E27FC236}">
                <a16:creationId xmlns:a16="http://schemas.microsoft.com/office/drawing/2014/main" id="{3E7915C9-E2B7-4285-AD24-2B4DA380B91D}"/>
              </a:ext>
            </a:extLst>
          </p:cNvPr>
          <p:cNvSpPr/>
          <p:nvPr/>
        </p:nvSpPr>
        <p:spPr>
          <a:xfrm>
            <a:off x="4210180" y="2224735"/>
            <a:ext cx="683999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発行年月日</a:t>
            </a:r>
          </a:p>
        </p:txBody>
      </p:sp>
      <p:sp>
        <p:nvSpPr>
          <p:cNvPr id="50" name="正方形/長方形 49">
            <a:extLst>
              <a:ext uri="{FF2B5EF4-FFF2-40B4-BE49-F238E27FC236}">
                <a16:creationId xmlns:a16="http://schemas.microsoft.com/office/drawing/2014/main" id="{5916E1A8-3819-4836-8439-C18FF531D3FC}"/>
              </a:ext>
            </a:extLst>
          </p:cNvPr>
          <p:cNvSpPr/>
          <p:nvPr/>
        </p:nvSpPr>
        <p:spPr>
          <a:xfrm>
            <a:off x="4812968" y="6900318"/>
            <a:ext cx="1116000" cy="129600"/>
          </a:xfrm>
          <a:prstGeom prst="rect">
            <a:avLst/>
          </a:prstGeom>
          <a:noFill/>
          <a:ln w="1270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　　　年　　　月　　　日</a:t>
            </a:r>
          </a:p>
        </p:txBody>
      </p:sp>
      <p:sp>
        <p:nvSpPr>
          <p:cNvPr id="51" name="正方形/長方形 50">
            <a:extLst>
              <a:ext uri="{FF2B5EF4-FFF2-40B4-BE49-F238E27FC236}">
                <a16:creationId xmlns:a16="http://schemas.microsoft.com/office/drawing/2014/main" id="{A8583B5B-6A47-4DCB-B1B1-937959921FA3}"/>
              </a:ext>
            </a:extLst>
          </p:cNvPr>
          <p:cNvSpPr/>
          <p:nvPr/>
        </p:nvSpPr>
        <p:spPr>
          <a:xfrm>
            <a:off x="5355816" y="9164298"/>
            <a:ext cx="781183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地区担当員名</a:t>
            </a:r>
          </a:p>
        </p:txBody>
      </p:sp>
      <p:sp>
        <p:nvSpPr>
          <p:cNvPr id="52" name="正方形/長方形 51">
            <a:extLst>
              <a:ext uri="{FF2B5EF4-FFF2-40B4-BE49-F238E27FC236}">
                <a16:creationId xmlns:a16="http://schemas.microsoft.com/office/drawing/2014/main" id="{9B92F203-5706-4789-9821-398A578B29B8}"/>
              </a:ext>
            </a:extLst>
          </p:cNvPr>
          <p:cNvSpPr/>
          <p:nvPr/>
        </p:nvSpPr>
        <p:spPr>
          <a:xfrm>
            <a:off x="6332750" y="7248018"/>
            <a:ext cx="183984" cy="796533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eaVert"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発行取扱者名</a:t>
            </a:r>
          </a:p>
        </p:txBody>
      </p:sp>
      <p:sp>
        <p:nvSpPr>
          <p:cNvPr id="54" name="正方形/長方形 53">
            <a:extLst>
              <a:ext uri="{FF2B5EF4-FFF2-40B4-BE49-F238E27FC236}">
                <a16:creationId xmlns:a16="http://schemas.microsoft.com/office/drawing/2014/main" id="{48892911-5643-4E65-A6EC-F2927A870774}"/>
              </a:ext>
            </a:extLst>
          </p:cNvPr>
          <p:cNvSpPr/>
          <p:nvPr/>
        </p:nvSpPr>
        <p:spPr>
          <a:xfrm>
            <a:off x="6332750" y="2907253"/>
            <a:ext cx="183984" cy="796533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eaVert"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取扱業者名</a:t>
            </a:r>
          </a:p>
        </p:txBody>
      </p:sp>
      <p:sp>
        <p:nvSpPr>
          <p:cNvPr id="46" name="正方形/長方形 45">
            <a:extLst>
              <a:ext uri="{FF2B5EF4-FFF2-40B4-BE49-F238E27FC236}">
                <a16:creationId xmlns:a16="http://schemas.microsoft.com/office/drawing/2014/main" id="{9B0050B1-4A4B-416C-8194-28E93C30FA7E}"/>
              </a:ext>
            </a:extLst>
          </p:cNvPr>
          <p:cNvSpPr/>
          <p:nvPr/>
        </p:nvSpPr>
        <p:spPr>
          <a:xfrm>
            <a:off x="970489" y="4529250"/>
            <a:ext cx="548758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氏名</a:t>
            </a:r>
          </a:p>
        </p:txBody>
      </p:sp>
      <p:sp>
        <p:nvSpPr>
          <p:cNvPr id="53" name="正方形/長方形 52">
            <a:extLst>
              <a:ext uri="{FF2B5EF4-FFF2-40B4-BE49-F238E27FC236}">
                <a16:creationId xmlns:a16="http://schemas.microsoft.com/office/drawing/2014/main" id="{10F17A5C-85D4-4D2B-AD69-8227C92AAF07}"/>
              </a:ext>
            </a:extLst>
          </p:cNvPr>
          <p:cNvSpPr/>
          <p:nvPr/>
        </p:nvSpPr>
        <p:spPr>
          <a:xfrm>
            <a:off x="971281" y="6757018"/>
            <a:ext cx="548758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治療材料</a:t>
            </a:r>
          </a:p>
        </p:txBody>
      </p:sp>
      <p:sp>
        <p:nvSpPr>
          <p:cNvPr id="55" name="正方形/長方形 54">
            <a:extLst>
              <a:ext uri="{FF2B5EF4-FFF2-40B4-BE49-F238E27FC236}">
                <a16:creationId xmlns:a16="http://schemas.microsoft.com/office/drawing/2014/main" id="{5A6E82A5-E390-4255-9167-FEDAD32F5679}"/>
              </a:ext>
            </a:extLst>
          </p:cNvPr>
          <p:cNvSpPr/>
          <p:nvPr/>
        </p:nvSpPr>
        <p:spPr>
          <a:xfrm>
            <a:off x="4548921" y="7324601"/>
            <a:ext cx="1276686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accent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取扱業者所在地</a:t>
            </a:r>
          </a:p>
        </p:txBody>
      </p:sp>
      <p:sp>
        <p:nvSpPr>
          <p:cNvPr id="56" name="正方形/長方形 55">
            <a:extLst>
              <a:ext uri="{FF2B5EF4-FFF2-40B4-BE49-F238E27FC236}">
                <a16:creationId xmlns:a16="http://schemas.microsoft.com/office/drawing/2014/main" id="{A462A6C8-EC2D-4E6E-88BB-C96DBA5D923E}"/>
              </a:ext>
            </a:extLst>
          </p:cNvPr>
          <p:cNvSpPr/>
          <p:nvPr/>
        </p:nvSpPr>
        <p:spPr>
          <a:xfrm>
            <a:off x="4548921" y="7492849"/>
            <a:ext cx="1276686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accent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取扱業者名</a:t>
            </a:r>
          </a:p>
        </p:txBody>
      </p:sp>
      <p:sp>
        <p:nvSpPr>
          <p:cNvPr id="57" name="正方形/長方形 56">
            <a:extLst>
              <a:ext uri="{FF2B5EF4-FFF2-40B4-BE49-F238E27FC236}">
                <a16:creationId xmlns:a16="http://schemas.microsoft.com/office/drawing/2014/main" id="{95F63C6F-390D-41AF-89C6-19624DAD40CB}"/>
              </a:ext>
            </a:extLst>
          </p:cNvPr>
          <p:cNvSpPr/>
          <p:nvPr/>
        </p:nvSpPr>
        <p:spPr>
          <a:xfrm>
            <a:off x="4506594" y="5061393"/>
            <a:ext cx="1276686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accent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指定医療機関所在地</a:t>
            </a:r>
          </a:p>
        </p:txBody>
      </p:sp>
      <p:sp>
        <p:nvSpPr>
          <p:cNvPr id="58" name="正方形/長方形 57">
            <a:extLst>
              <a:ext uri="{FF2B5EF4-FFF2-40B4-BE49-F238E27FC236}">
                <a16:creationId xmlns:a16="http://schemas.microsoft.com/office/drawing/2014/main" id="{1C49F292-DCD7-4C9B-B5B6-A401C627B8AC}"/>
              </a:ext>
            </a:extLst>
          </p:cNvPr>
          <p:cNvSpPr/>
          <p:nvPr/>
        </p:nvSpPr>
        <p:spPr>
          <a:xfrm>
            <a:off x="4506594" y="5229641"/>
            <a:ext cx="1276686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accent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指定医療機関名称</a:t>
            </a:r>
          </a:p>
        </p:txBody>
      </p:sp>
      <p:sp>
        <p:nvSpPr>
          <p:cNvPr id="62" name="正方形/長方形 61">
            <a:extLst>
              <a:ext uri="{FF2B5EF4-FFF2-40B4-BE49-F238E27FC236}">
                <a16:creationId xmlns:a16="http://schemas.microsoft.com/office/drawing/2014/main" id="{776749C0-8E83-4BCA-966C-E8571FA9B8C2}"/>
              </a:ext>
            </a:extLst>
          </p:cNvPr>
          <p:cNvSpPr/>
          <p:nvPr/>
        </p:nvSpPr>
        <p:spPr>
          <a:xfrm>
            <a:off x="4506594" y="5403755"/>
            <a:ext cx="1276686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accent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院長氏名</a:t>
            </a:r>
          </a:p>
        </p:txBody>
      </p:sp>
      <p:grpSp>
        <p:nvGrpSpPr>
          <p:cNvPr id="59" name="グループ化 58">
            <a:extLst>
              <a:ext uri="{FF2B5EF4-FFF2-40B4-BE49-F238E27FC236}">
                <a16:creationId xmlns:a16="http://schemas.microsoft.com/office/drawing/2014/main" id="{042CAD6B-2A17-440D-8454-D8B2819910F5}"/>
              </a:ext>
            </a:extLst>
          </p:cNvPr>
          <p:cNvGrpSpPr/>
          <p:nvPr/>
        </p:nvGrpSpPr>
        <p:grpSpPr>
          <a:xfrm>
            <a:off x="4070945" y="184815"/>
            <a:ext cx="2234607" cy="365760"/>
            <a:chOff x="3645000" y="1370007"/>
            <a:chExt cx="2234607" cy="365760"/>
          </a:xfrm>
          <a:noFill/>
        </p:grpSpPr>
        <p:sp>
          <p:nvSpPr>
            <p:cNvPr id="60" name="正方形/長方形 59">
              <a:extLst>
                <a:ext uri="{FF2B5EF4-FFF2-40B4-BE49-F238E27FC236}">
                  <a16:creationId xmlns:a16="http://schemas.microsoft.com/office/drawing/2014/main" id="{63E4DA92-F3CF-4DB6-9AD4-1741D1BFA635}"/>
                </a:ext>
              </a:extLst>
            </p:cNvPr>
            <p:cNvSpPr/>
            <p:nvPr/>
          </p:nvSpPr>
          <p:spPr>
            <a:xfrm>
              <a:off x="3645000" y="1370007"/>
              <a:ext cx="765455" cy="365760"/>
            </a:xfrm>
            <a:prstGeom prst="rect">
              <a:avLst/>
            </a:prstGeom>
            <a:grpFill/>
            <a:ln w="12700">
              <a:solidFill>
                <a:schemeClr val="accent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none" lIns="36000" tIns="0" rIns="0" bIns="0" rtlCol="0" anchor="ctr" anchorCtr="0"/>
            <a:lstStyle>
              <a:lvl1pPr marL="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/>
              <a:r>
                <a:rPr kumimoji="1" lang="ja-JP" altLang="en-US" sz="900" dirty="0">
                  <a:solidFill>
                    <a:schemeClr val="accent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福祉事務所</a:t>
              </a:r>
              <a:endParaRPr kumimoji="1" lang="en-US" altLang="ja-JP" sz="900" dirty="0">
                <a:solidFill>
                  <a:schemeClr val="accent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endParaRPr>
            </a:p>
            <a:p>
              <a:pPr algn="ctr"/>
              <a:r>
                <a:rPr kumimoji="1" lang="ja-JP" altLang="en-US" sz="900" dirty="0">
                  <a:solidFill>
                    <a:schemeClr val="accent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受付日</a:t>
              </a:r>
            </a:p>
          </p:txBody>
        </p:sp>
        <p:sp>
          <p:nvSpPr>
            <p:cNvPr id="61" name="正方形/長方形 60">
              <a:extLst>
                <a:ext uri="{FF2B5EF4-FFF2-40B4-BE49-F238E27FC236}">
                  <a16:creationId xmlns:a16="http://schemas.microsoft.com/office/drawing/2014/main" id="{A33F3132-EA0F-4A38-A7D5-2DE110B9B943}"/>
                </a:ext>
              </a:extLst>
            </p:cNvPr>
            <p:cNvSpPr/>
            <p:nvPr/>
          </p:nvSpPr>
          <p:spPr>
            <a:xfrm>
              <a:off x="4410455" y="1370007"/>
              <a:ext cx="1469152" cy="365760"/>
            </a:xfrm>
            <a:prstGeom prst="rect">
              <a:avLst/>
            </a:prstGeom>
            <a:grpFill/>
            <a:ln w="12700">
              <a:solidFill>
                <a:schemeClr val="accent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none" lIns="36000" tIns="0" rIns="0" bIns="0" rtlCol="0" anchor="ctr" anchorCtr="0"/>
            <a:lstStyle>
              <a:lvl1pPr marL="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/>
              <a:r>
                <a:rPr kumimoji="1" lang="ja-JP" altLang="en-US" sz="900" dirty="0">
                  <a:solidFill>
                    <a:schemeClr val="accent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月</a:t>
              </a:r>
              <a:r>
                <a:rPr kumimoji="1" lang="en-US" altLang="ja-JP" sz="900" dirty="0">
                  <a:solidFill>
                    <a:schemeClr val="accent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	</a:t>
              </a:r>
              <a:r>
                <a:rPr kumimoji="1" lang="ja-JP" altLang="en-US" sz="900" dirty="0">
                  <a:solidFill>
                    <a:schemeClr val="accent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日</a:t>
              </a:r>
            </a:p>
          </p:txBody>
        </p:sp>
      </p:grpSp>
      <p:sp>
        <p:nvSpPr>
          <p:cNvPr id="63" name="正方形/長方形 62">
            <a:extLst>
              <a:ext uri="{FF2B5EF4-FFF2-40B4-BE49-F238E27FC236}">
                <a16:creationId xmlns:a16="http://schemas.microsoft.com/office/drawing/2014/main" id="{7D42C11B-436C-440E-BC80-EC5E7CCABD84}"/>
              </a:ext>
            </a:extLst>
          </p:cNvPr>
          <p:cNvSpPr/>
          <p:nvPr/>
        </p:nvSpPr>
        <p:spPr>
          <a:xfrm>
            <a:off x="5746407" y="662704"/>
            <a:ext cx="540000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文書番号</a:t>
            </a:r>
          </a:p>
        </p:txBody>
      </p:sp>
    </p:spTree>
    <p:extLst>
      <p:ext uri="{BB962C8B-B14F-4D97-AF65-F5344CB8AC3E}">
        <p14:creationId xmlns:p14="http://schemas.microsoft.com/office/powerpoint/2010/main" val="914699029"/>
      </p:ext>
    </p:extLst>
  </p:cSld>
  <p:clrMapOvr>
    <a:masterClrMapping/>
  </p:clrMapOvr>
</p:sld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UNDODONOTDELETE" val="0"/>
</p:tagLst>
</file>

<file path=ppt/tags/tag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thinkcellActiveDocDoNotDelete"/>
</p:tagLst>
</file>

<file path=ppt/tags/tag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thinkcellActiveDocDoNotDelete"/>
</p:tagLst>
</file>

<file path=ppt/theme/theme1.xml><?xml version="1.0" encoding="utf-8"?>
<a:theme xmlns:a="http://schemas.openxmlformats.org/drawingml/2006/main" name="Office テーマ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115</TotalTime>
  <Words>466</Words>
  <Application>Microsoft Office PowerPoint</Application>
  <PresentationFormat>A4 210 x 297 mm</PresentationFormat>
  <Paragraphs>170</Paragraphs>
  <Slides>1</Slides>
  <Notes>0</Notes>
  <HiddenSlides>0</HiddenSlides>
  <MMClips>0</MMClips>
  <ScaleCrop>false</ScaleCrop>
  <HeadingPairs>
    <vt:vector size="8" baseType="variant">
      <vt:variant>
        <vt:lpstr>使用されているフォント</vt:lpstr>
      </vt:variant>
      <vt:variant>
        <vt:i4>4</vt:i4>
      </vt:variant>
      <vt:variant>
        <vt:lpstr>テーマ</vt:lpstr>
      </vt:variant>
      <vt:variant>
        <vt:i4>1</vt:i4>
      </vt:variant>
      <vt:variant>
        <vt:lpstr>埋め込まれた OLE サーバー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7" baseType="lpstr">
      <vt:lpstr>ＭＳ Ｐゴシック</vt:lpstr>
      <vt:lpstr>Arial</vt:lpstr>
      <vt:lpstr>Calibri</vt:lpstr>
      <vt:lpstr>Calibri Light</vt:lpstr>
      <vt:lpstr>Office テーマ</vt:lpstr>
      <vt:lpstr>think-cell スライド</vt:lpstr>
      <vt:lpstr>PowerPoint プレゼンテーション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dc:creator>Hayakawa, Minami</dc:creator>
  <cp:lastModifiedBy>Saito, Keisuke (JP - AB 齋藤 圭佑)</cp:lastModifiedBy>
  <cp:revision>70</cp:revision>
  <dcterms:created xsi:type="dcterms:W3CDTF">2022-01-20T04:34:58Z</dcterms:created>
  <dcterms:modified xsi:type="dcterms:W3CDTF">2024-03-22T03:00:20Z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MSIP_Label_ea60d57e-af5b-4752-ac57-3e4f28ca11dc_ActionId">
    <vt:lpwstr>73f12882-d475-42f8-9c91-2afaba15e60a</vt:lpwstr>
  </property>
  <property fmtid="{D5CDD505-2E9C-101B-9397-08002B2CF9AE}" pid="3" name="MSIP_Label_ea60d57e-af5b-4752-ac57-3e4f28ca11dc_ContentBits">
    <vt:lpwstr>0</vt:lpwstr>
  </property>
  <property fmtid="{D5CDD505-2E9C-101B-9397-08002B2CF9AE}" pid="4" name="MSIP_Label_ea60d57e-af5b-4752-ac57-3e4f28ca11dc_Enabled">
    <vt:lpwstr>true</vt:lpwstr>
  </property>
  <property fmtid="{D5CDD505-2E9C-101B-9397-08002B2CF9AE}" pid="5" name="MSIP_Label_ea60d57e-af5b-4752-ac57-3e4f28ca11dc_Method">
    <vt:lpwstr>Standard</vt:lpwstr>
  </property>
  <property fmtid="{D5CDD505-2E9C-101B-9397-08002B2CF9AE}" pid="6" name="MSIP_Label_ea60d57e-af5b-4752-ac57-3e4f28ca11dc_Name">
    <vt:lpwstr>ea60d57e-af5b-4752-ac57-3e4f28ca11dc</vt:lpwstr>
  </property>
  <property fmtid="{D5CDD505-2E9C-101B-9397-08002B2CF9AE}" pid="7" name="MSIP_Label_ea60d57e-af5b-4752-ac57-3e4f28ca11dc_SetDate">
    <vt:lpwstr>2022-01-20T04:35:05Z</vt:lpwstr>
  </property>
  <property fmtid="{D5CDD505-2E9C-101B-9397-08002B2CF9AE}" pid="8" name="MSIP_Label_ea60d57e-af5b-4752-ac57-3e4f28ca11dc_SiteId">
    <vt:lpwstr>36da45f1-dd2c-4d1f-af13-5abe46b99921</vt:lpwstr>
  </property>
  <property fmtid="{D5CDD505-2E9C-101B-9397-08002B2CF9AE}" pid="9" name="MSIP_Label_436fffe2-e74d-4f21-833f-6f054a10cb50_Enabled">
    <vt:lpwstr>true</vt:lpwstr>
  </property>
  <property fmtid="{D5CDD505-2E9C-101B-9397-08002B2CF9AE}" pid="10" name="MSIP_Label_436fffe2-e74d-4f21-833f-6f054a10cb50_SetDate">
    <vt:lpwstr>2022-04-22T02:11:29Z</vt:lpwstr>
  </property>
  <property fmtid="{D5CDD505-2E9C-101B-9397-08002B2CF9AE}" pid="11" name="MSIP_Label_436fffe2-e74d-4f21-833f-6f054a10cb50_Method">
    <vt:lpwstr>Privileged</vt:lpwstr>
  </property>
  <property fmtid="{D5CDD505-2E9C-101B-9397-08002B2CF9AE}" pid="12" name="MSIP_Label_436fffe2-e74d-4f21-833f-6f054a10cb50_Name">
    <vt:lpwstr>436fffe2-e74d-4f21-833f-6f054a10cb50</vt:lpwstr>
  </property>
  <property fmtid="{D5CDD505-2E9C-101B-9397-08002B2CF9AE}" pid="13" name="MSIP_Label_436fffe2-e74d-4f21-833f-6f054a10cb50_SiteId">
    <vt:lpwstr>a4dd5294-24e4-4102-8420-cb86d0baae1e</vt:lpwstr>
  </property>
  <property fmtid="{D5CDD505-2E9C-101B-9397-08002B2CF9AE}" pid="14" name="MSIP_Label_436fffe2-e74d-4f21-833f-6f054a10cb50_ActionId">
    <vt:lpwstr>7f573acf-6fa3-4327-a4d4-181d3cafd77f</vt:lpwstr>
  </property>
  <property fmtid="{D5CDD505-2E9C-101B-9397-08002B2CF9AE}" pid="15" name="MSIP_Label_436fffe2-e74d-4f21-833f-6f054a10cb50_ContentBits">
    <vt:lpwstr>0</vt:lpwstr>
  </property>
</Properties>
</file>

<file path=docProps/thumbnail.jpeg>
</file>