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0"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2"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188" autoAdjust="0"/>
    <p:restoredTop sz="94660"/>
  </p:normalViewPr>
  <p:slideViewPr>
    <p:cSldViewPr snapToGrid="0" showGuides="1">
      <p:cViewPr varScale="1">
        <p:scale>
          <a:sx n="77" d="100"/>
          <a:sy n="77" d="100"/>
        </p:scale>
        <p:origin x="3384" y="9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正方形/長方形 15">
            <a:extLst>
              <a:ext uri="{FF2B5EF4-FFF2-40B4-BE49-F238E27FC236}">
                <a16:creationId xmlns:a16="http://schemas.microsoft.com/office/drawing/2014/main" id="{15F37CC2-E767-4D7A-9BB8-877DA41FFCFB}"/>
              </a:ext>
            </a:extLst>
          </p:cNvPr>
          <p:cNvSpPr/>
          <p:nvPr/>
        </p:nvSpPr>
        <p:spPr>
          <a:xfrm>
            <a:off x="571331" y="424579"/>
            <a:ext cx="540000" cy="1296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1" name="正方形/長方形 20">
            <a:extLst>
              <a:ext uri="{FF2B5EF4-FFF2-40B4-BE49-F238E27FC236}">
                <a16:creationId xmlns:a16="http://schemas.microsoft.com/office/drawing/2014/main" id="{309BA8F7-2979-49CD-A58A-2AB062DDEC7D}"/>
              </a:ext>
            </a:extLst>
          </p:cNvPr>
          <p:cNvSpPr/>
          <p:nvPr/>
        </p:nvSpPr>
        <p:spPr>
          <a:xfrm>
            <a:off x="571331" y="1118785"/>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22" name="正方形/長方形 21">
            <a:extLst>
              <a:ext uri="{FF2B5EF4-FFF2-40B4-BE49-F238E27FC236}">
                <a16:creationId xmlns:a16="http://schemas.microsoft.com/office/drawing/2014/main" id="{D8CD63A8-CF58-444A-8C9B-EF039E2D2AF6}"/>
              </a:ext>
            </a:extLst>
          </p:cNvPr>
          <p:cNvSpPr/>
          <p:nvPr/>
        </p:nvSpPr>
        <p:spPr>
          <a:xfrm>
            <a:off x="571331" y="1289183"/>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23" name="正方形/長方形 22">
            <a:extLst>
              <a:ext uri="{FF2B5EF4-FFF2-40B4-BE49-F238E27FC236}">
                <a16:creationId xmlns:a16="http://schemas.microsoft.com/office/drawing/2014/main" id="{D29ED60F-F243-4367-9194-FF9077239637}"/>
              </a:ext>
            </a:extLst>
          </p:cNvPr>
          <p:cNvSpPr/>
          <p:nvPr/>
        </p:nvSpPr>
        <p:spPr>
          <a:xfrm>
            <a:off x="571331" y="146107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24" name="正方形/長方形 23">
            <a:extLst>
              <a:ext uri="{FF2B5EF4-FFF2-40B4-BE49-F238E27FC236}">
                <a16:creationId xmlns:a16="http://schemas.microsoft.com/office/drawing/2014/main" id="{DD468B3D-D500-4E3B-917F-2317A9CE23C9}"/>
              </a:ext>
            </a:extLst>
          </p:cNvPr>
          <p:cNvSpPr/>
          <p:nvPr/>
        </p:nvSpPr>
        <p:spPr>
          <a:xfrm>
            <a:off x="1426742" y="1461076"/>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25" name="正方形/長方形 24">
            <a:extLst>
              <a:ext uri="{FF2B5EF4-FFF2-40B4-BE49-F238E27FC236}">
                <a16:creationId xmlns:a16="http://schemas.microsoft.com/office/drawing/2014/main" id="{3E22DD39-CD1D-4B7B-9C76-9A84420D8719}"/>
              </a:ext>
            </a:extLst>
          </p:cNvPr>
          <p:cNvSpPr/>
          <p:nvPr/>
        </p:nvSpPr>
        <p:spPr>
          <a:xfrm>
            <a:off x="571331" y="1629978"/>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26" name="正方形/長方形 25">
            <a:extLst>
              <a:ext uri="{FF2B5EF4-FFF2-40B4-BE49-F238E27FC236}">
                <a16:creationId xmlns:a16="http://schemas.microsoft.com/office/drawing/2014/main" id="{CD4B00D2-8ABC-42DE-AA02-23D3FA0B3454}"/>
              </a:ext>
            </a:extLst>
          </p:cNvPr>
          <p:cNvSpPr/>
          <p:nvPr/>
        </p:nvSpPr>
        <p:spPr>
          <a:xfrm>
            <a:off x="5796933" y="595989"/>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7" name="正方形/長方形 26">
            <a:extLst>
              <a:ext uri="{FF2B5EF4-FFF2-40B4-BE49-F238E27FC236}">
                <a16:creationId xmlns:a16="http://schemas.microsoft.com/office/drawing/2014/main" id="{1AC32EE7-93B2-42D2-A1A6-AC419C29EF37}"/>
              </a:ext>
            </a:extLst>
          </p:cNvPr>
          <p:cNvSpPr/>
          <p:nvPr/>
        </p:nvSpPr>
        <p:spPr>
          <a:xfrm>
            <a:off x="5561633" y="766387"/>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就労自立番号</a:t>
            </a:r>
          </a:p>
        </p:txBody>
      </p:sp>
      <p:sp>
        <p:nvSpPr>
          <p:cNvPr id="28" name="正方形/長方形 27">
            <a:extLst>
              <a:ext uri="{FF2B5EF4-FFF2-40B4-BE49-F238E27FC236}">
                <a16:creationId xmlns:a16="http://schemas.microsoft.com/office/drawing/2014/main" id="{F0F7F8E1-6B88-472A-8540-86A34E5ABD8C}"/>
              </a:ext>
            </a:extLst>
          </p:cNvPr>
          <p:cNvSpPr/>
          <p:nvPr/>
        </p:nvSpPr>
        <p:spPr>
          <a:xfrm>
            <a:off x="4074450" y="1112420"/>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9" name="正方形/長方形 28">
            <a:extLst>
              <a:ext uri="{FF2B5EF4-FFF2-40B4-BE49-F238E27FC236}">
                <a16:creationId xmlns:a16="http://schemas.microsoft.com/office/drawing/2014/main" id="{47BC244D-636C-40F2-85AB-8B3C7F44F22B}"/>
              </a:ext>
            </a:extLst>
          </p:cNvPr>
          <p:cNvSpPr/>
          <p:nvPr/>
        </p:nvSpPr>
        <p:spPr>
          <a:xfrm>
            <a:off x="5007900" y="1284313"/>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30" name="正方形/長方形 29">
            <a:extLst>
              <a:ext uri="{FF2B5EF4-FFF2-40B4-BE49-F238E27FC236}">
                <a16:creationId xmlns:a16="http://schemas.microsoft.com/office/drawing/2014/main" id="{AF0890E5-E71A-42A4-95E0-CF20F96CD72B}"/>
              </a:ext>
            </a:extLst>
          </p:cNvPr>
          <p:cNvSpPr/>
          <p:nvPr/>
        </p:nvSpPr>
        <p:spPr>
          <a:xfrm>
            <a:off x="5007900" y="111242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31" name="正方形/長方形 30">
            <a:extLst>
              <a:ext uri="{FF2B5EF4-FFF2-40B4-BE49-F238E27FC236}">
                <a16:creationId xmlns:a16="http://schemas.microsoft.com/office/drawing/2014/main" id="{7A0549E4-9466-4AB0-AF4C-BD6091C22887}"/>
              </a:ext>
            </a:extLst>
          </p:cNvPr>
          <p:cNvSpPr/>
          <p:nvPr/>
        </p:nvSpPr>
        <p:spPr>
          <a:xfrm>
            <a:off x="5837794" y="1119946"/>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32" name="Rectangle 109">
            <a:extLst>
              <a:ext uri="{FF2B5EF4-FFF2-40B4-BE49-F238E27FC236}">
                <a16:creationId xmlns:a16="http://schemas.microsoft.com/office/drawing/2014/main" id="{80B96837-954E-41A7-B182-A66234B12C9D}"/>
              </a:ext>
            </a:extLst>
          </p:cNvPr>
          <p:cNvSpPr>
            <a:spLocks noChangeArrowheads="1"/>
          </p:cNvSpPr>
          <p:nvPr/>
        </p:nvSpPr>
        <p:spPr bwMode="auto">
          <a:xfrm>
            <a:off x="516771" y="2078917"/>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806450" rtl="0" eaLnBrk="0" fontAlgn="base" latinLnBrk="0" hangingPunct="0">
              <a:lnSpc>
                <a:spcPct val="100000"/>
              </a:lnSpc>
              <a:spcBef>
                <a:spcPct val="0"/>
              </a:spcBef>
              <a:spcAft>
                <a:spcPct val="0"/>
              </a:spcAft>
              <a:buClrTx/>
              <a:buSzTx/>
              <a:buFontTx/>
              <a:buNone/>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就　労　自　立　給　付　金　決　定　通　知　書</a:t>
            </a:r>
            <a:endParaRPr lang="en-US" altLang="ja-JP" sz="11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36" name="テキスト ボックス 35">
            <a:extLst>
              <a:ext uri="{FF2B5EF4-FFF2-40B4-BE49-F238E27FC236}">
                <a16:creationId xmlns:a16="http://schemas.microsoft.com/office/drawing/2014/main" id="{73916F59-4371-459C-BF5E-F692224855A7}"/>
              </a:ext>
            </a:extLst>
          </p:cNvPr>
          <p:cNvSpPr txBox="1"/>
          <p:nvPr/>
        </p:nvSpPr>
        <p:spPr>
          <a:xfrm>
            <a:off x="547685" y="3255123"/>
            <a:ext cx="5769947" cy="1354217"/>
          </a:xfrm>
          <a:prstGeom prst="rect">
            <a:avLst/>
          </a:prstGeom>
          <a:noFill/>
          <a:ln>
            <a:noFill/>
          </a:ln>
        </p:spPr>
        <p:txBody>
          <a:bodyPr wrap="square" lIns="36000" tIns="0" rIns="0" bIns="0" rtlCol="0">
            <a:spAutoFit/>
          </a:bodyPr>
          <a:lstStyle/>
          <a:p>
            <a:pPr defTabSz="541338">
              <a:spcAft>
                <a:spcPts val="500"/>
              </a:spcAft>
              <a:tabLst>
                <a:tab pos="180975" algn="l"/>
                <a:tab pos="2152650" algn="l"/>
              </a:tabLst>
            </a:pPr>
            <a:r>
              <a:rPr kumimoji="1" lang="en-US" altLang="ja-JP" sz="900" dirty="0">
                <a:latin typeface="ＭＳ Ｐゴシック" panose="020B0600070205080204" pitchFamily="50" charset="-128"/>
                <a:ea typeface="ＭＳ Ｐゴシック" panose="020B0600070205080204" pitchFamily="50" charset="-128"/>
              </a:rPr>
              <a:t>1	</a:t>
            </a:r>
            <a:r>
              <a:rPr kumimoji="1" lang="ja-JP" altLang="en-US" sz="900" dirty="0">
                <a:latin typeface="ＭＳ Ｐゴシック" panose="020B0600070205080204" pitchFamily="50" charset="-128"/>
                <a:ea typeface="ＭＳ Ｐゴシック" panose="020B0600070205080204" pitchFamily="50" charset="-128"/>
              </a:rPr>
              <a:t>支給額</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円</a:t>
            </a:r>
            <a:endParaRPr kumimoji="1" lang="en-US" altLang="ja-JP" sz="900" dirty="0">
              <a:latin typeface="ＭＳ Ｐゴシック" panose="020B0600070205080204" pitchFamily="50" charset="-128"/>
              <a:ea typeface="ＭＳ Ｐゴシック" panose="020B0600070205080204" pitchFamily="50" charset="-128"/>
            </a:endParaRPr>
          </a:p>
          <a:p>
            <a:pPr defTabSz="541338">
              <a:spcAft>
                <a:spcPts val="500"/>
              </a:spcAft>
              <a:tabLst>
                <a:tab pos="180975" algn="l"/>
                <a:tab pos="1619250" algn="l"/>
              </a:tabLst>
            </a:pPr>
            <a:r>
              <a:rPr kumimoji="1" lang="en-US" altLang="ja-JP" sz="900" dirty="0">
                <a:latin typeface="ＭＳ Ｐゴシック" panose="020B0600070205080204" pitchFamily="50" charset="-128"/>
                <a:ea typeface="ＭＳ Ｐゴシック" panose="020B0600070205080204" pitchFamily="50" charset="-128"/>
              </a:rPr>
              <a:t>2	</a:t>
            </a:r>
            <a:r>
              <a:rPr kumimoji="1" lang="ja-JP" altLang="en-US" sz="900" dirty="0">
                <a:latin typeface="ＭＳ Ｐゴシック" panose="020B0600070205080204" pitchFamily="50" charset="-128"/>
                <a:ea typeface="ＭＳ Ｐゴシック" panose="020B0600070205080204" pitchFamily="50" charset="-128"/>
              </a:rPr>
              <a:t>保護の廃止時期</a:t>
            </a:r>
            <a:r>
              <a:rPr kumimoji="1" lang="en-US" altLang="ja-JP" sz="900" dirty="0">
                <a:latin typeface="ＭＳ Ｐゴシック" panose="020B0600070205080204" pitchFamily="50" charset="-128"/>
                <a:ea typeface="ＭＳ Ｐゴシック" panose="020B0600070205080204" pitchFamily="50" charset="-128"/>
              </a:rPr>
              <a:t>	</a:t>
            </a:r>
          </a:p>
          <a:p>
            <a:pPr defTabSz="541338">
              <a:spcAft>
                <a:spcPts val="500"/>
              </a:spcAft>
              <a:tabLst>
                <a:tab pos="180975" algn="l"/>
              </a:tabLst>
            </a:pPr>
            <a:r>
              <a:rPr kumimoji="1" lang="en-US" altLang="ja-JP" sz="900" dirty="0">
                <a:latin typeface="ＭＳ Ｐゴシック" panose="020B0600070205080204" pitchFamily="50" charset="-128"/>
                <a:ea typeface="ＭＳ Ｐゴシック" panose="020B0600070205080204" pitchFamily="50" charset="-128"/>
              </a:rPr>
              <a:t>3	</a:t>
            </a:r>
            <a:r>
              <a:rPr kumimoji="1" lang="ja-JP" altLang="en-US" sz="900" dirty="0">
                <a:latin typeface="ＭＳ Ｐゴシック" panose="020B0600070205080204" pitchFamily="50" charset="-128"/>
                <a:ea typeface="ＭＳ Ｐゴシック" panose="020B0600070205080204" pitchFamily="50" charset="-128"/>
              </a:rPr>
              <a:t>支給を決定した理由</a:t>
            </a:r>
            <a:endParaRPr kumimoji="1" lang="en-US" altLang="ja-JP" sz="900" dirty="0">
              <a:latin typeface="ＭＳ Ｐゴシック" panose="020B0600070205080204" pitchFamily="50" charset="-128"/>
              <a:ea typeface="ＭＳ Ｐゴシック" panose="020B0600070205080204" pitchFamily="50" charset="-128"/>
            </a:endParaRPr>
          </a:p>
          <a:p>
            <a:pPr defTabSz="541338">
              <a:spcAft>
                <a:spcPts val="500"/>
              </a:spcAft>
              <a:tabLst>
                <a:tab pos="180975" algn="l"/>
              </a:tabLst>
            </a:pPr>
            <a:r>
              <a:rPr kumimoji="1" lang="en-US" altLang="ja-JP" sz="900" dirty="0">
                <a:latin typeface="ＭＳ Ｐゴシック" panose="020B0600070205080204" pitchFamily="50" charset="-128"/>
                <a:ea typeface="ＭＳ Ｐゴシック" panose="020B0600070205080204" pitchFamily="50" charset="-128"/>
              </a:rPr>
              <a:t>4	</a:t>
            </a:r>
            <a:r>
              <a:rPr kumimoji="1" lang="ja-JP" altLang="en-US" sz="900" dirty="0">
                <a:latin typeface="ＭＳ Ｐゴシック" panose="020B0600070205080204" pitchFamily="50" charset="-128"/>
                <a:ea typeface="ＭＳ Ｐゴシック" panose="020B0600070205080204" pitchFamily="50" charset="-128"/>
              </a:rPr>
              <a:t>就労自立給付金の支給日及び支給方法</a:t>
            </a:r>
            <a:endParaRPr kumimoji="1" lang="en-US" altLang="ja-JP" sz="900" dirty="0">
              <a:latin typeface="ＭＳ Ｐゴシック" panose="020B0600070205080204" pitchFamily="50" charset="-128"/>
              <a:ea typeface="ＭＳ Ｐゴシック" panose="020B0600070205080204" pitchFamily="50" charset="-128"/>
            </a:endParaRPr>
          </a:p>
          <a:p>
            <a:pPr marL="361950" defTabSz="541338">
              <a:spcAft>
                <a:spcPts val="500"/>
              </a:spcAft>
              <a:tabLst>
                <a:tab pos="266700" algn="l"/>
                <a:tab pos="1619250" algn="l"/>
              </a:tabLst>
            </a:pPr>
            <a:r>
              <a:rPr kumimoji="1" lang="ja-JP" altLang="en-US" sz="900" dirty="0">
                <a:latin typeface="ＭＳ Ｐゴシック" panose="020B0600070205080204" pitchFamily="50" charset="-128"/>
                <a:ea typeface="ＭＳ Ｐゴシック" panose="020B0600070205080204" pitchFamily="50" charset="-128"/>
              </a:rPr>
              <a:t>支給年月日</a:t>
            </a: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支給方法</a:t>
            </a:r>
            <a:endParaRPr kumimoji="1" lang="en-US" altLang="ja-JP" sz="900" dirty="0">
              <a:latin typeface="ＭＳ Ｐゴシック" panose="020B0600070205080204" pitchFamily="50" charset="-128"/>
              <a:ea typeface="ＭＳ Ｐゴシック" panose="020B0600070205080204" pitchFamily="50" charset="-128"/>
            </a:endParaRPr>
          </a:p>
          <a:p>
            <a:pPr marL="361950" defTabSz="541338">
              <a:spcAft>
                <a:spcPts val="500"/>
              </a:spcAft>
              <a:tabLst>
                <a:tab pos="266700" algn="l"/>
                <a:tab pos="1619250" algn="l"/>
              </a:tabLst>
            </a:pPr>
            <a:endParaRPr kumimoji="1" lang="en-US" altLang="ja-JP" sz="900" dirty="0">
              <a:latin typeface="ＭＳ Ｐゴシック" panose="020B0600070205080204" pitchFamily="50" charset="-128"/>
              <a:ea typeface="ＭＳ Ｐゴシック" panose="020B0600070205080204" pitchFamily="50" charset="-128"/>
            </a:endParaRPr>
          </a:p>
          <a:p>
            <a:pPr defTabSz="541338">
              <a:spcAft>
                <a:spcPts val="500"/>
              </a:spcAft>
              <a:tabLst>
                <a:tab pos="266700" algn="l"/>
              </a:tabLst>
            </a:pPr>
            <a:r>
              <a:rPr kumimoji="1" lang="en-US" altLang="ja-JP" sz="900" dirty="0">
                <a:latin typeface="ＭＳ Ｐゴシック" panose="020B0600070205080204" pitchFamily="50" charset="-128"/>
                <a:ea typeface="ＭＳ Ｐゴシック" panose="020B0600070205080204" pitchFamily="50" charset="-128"/>
              </a:rPr>
              <a:t>5</a:t>
            </a:r>
            <a:r>
              <a:rPr kumimoji="1" lang="ja-JP" altLang="en-US" sz="900" dirty="0">
                <a:latin typeface="ＭＳ Ｐゴシック" panose="020B0600070205080204" pitchFamily="50" charset="-128"/>
                <a:ea typeface="ＭＳ Ｐゴシック" panose="020B0600070205080204" pitchFamily="50" charset="-128"/>
              </a:rPr>
              <a:t>　この決定通知が申請書受理後</a:t>
            </a:r>
            <a:r>
              <a:rPr kumimoji="1" lang="en-US" altLang="ja-JP" sz="900" dirty="0">
                <a:latin typeface="ＭＳ Ｐゴシック" panose="020B0600070205080204" pitchFamily="50" charset="-128"/>
                <a:ea typeface="ＭＳ Ｐゴシック" panose="020B0600070205080204" pitchFamily="50" charset="-128"/>
              </a:rPr>
              <a:t>14</a:t>
            </a:r>
            <a:r>
              <a:rPr kumimoji="1" lang="ja-JP" altLang="en-US" sz="900" dirty="0">
                <a:latin typeface="ＭＳ Ｐゴシック" panose="020B0600070205080204" pitchFamily="50" charset="-128"/>
                <a:ea typeface="ＭＳ Ｐゴシック" panose="020B0600070205080204" pitchFamily="50" charset="-128"/>
              </a:rPr>
              <a:t>日を経過した理由</a:t>
            </a:r>
            <a:endParaRPr kumimoji="1" lang="en-US" altLang="ja-JP" sz="900" dirty="0">
              <a:latin typeface="ＭＳ Ｐゴシック" panose="020B0600070205080204" pitchFamily="50" charset="-128"/>
              <a:ea typeface="ＭＳ Ｐゴシック" panose="020B0600070205080204" pitchFamily="50" charset="-128"/>
            </a:endParaRPr>
          </a:p>
        </p:txBody>
      </p:sp>
      <p:sp>
        <p:nvSpPr>
          <p:cNvPr id="38" name="テキスト ボックス 37">
            <a:extLst>
              <a:ext uri="{FF2B5EF4-FFF2-40B4-BE49-F238E27FC236}">
                <a16:creationId xmlns:a16="http://schemas.microsoft.com/office/drawing/2014/main" id="{26C68D42-2433-4EFA-987B-DA9B773F191A}"/>
              </a:ext>
            </a:extLst>
          </p:cNvPr>
          <p:cNvSpPr txBox="1"/>
          <p:nvPr/>
        </p:nvSpPr>
        <p:spPr>
          <a:xfrm>
            <a:off x="544026" y="4985990"/>
            <a:ext cx="5769947" cy="3380413"/>
          </a:xfrm>
          <a:prstGeom prst="rect">
            <a:avLst/>
          </a:prstGeom>
          <a:noFill/>
          <a:ln>
            <a:noFill/>
          </a:ln>
        </p:spPr>
        <p:txBody>
          <a:bodyPr wrap="square" lIns="0" tIns="0" rIns="0" bIns="0" rtlCol="0">
            <a:spAutoFit/>
          </a:bodyPr>
          <a:lstStyle/>
          <a:p>
            <a:pPr defTabSz="541338">
              <a:spcAft>
                <a:spcPts val="500"/>
              </a:spcAft>
              <a:tabLst>
                <a:tab pos="266700" algn="l"/>
              </a:tabLst>
            </a:pPr>
            <a:r>
              <a:rPr kumimoji="1" lang="ja-JP" altLang="en-US" sz="900" dirty="0">
                <a:latin typeface="ＭＳ Ｐゴシック" panose="020B0600070205080204" pitchFamily="50" charset="-128"/>
                <a:ea typeface="ＭＳ Ｐゴシック" panose="020B0600070205080204" pitchFamily="50" charset="-128"/>
              </a:rPr>
              <a:t>（備考）</a:t>
            </a:r>
            <a:endParaRPr kumimoji="1" lang="en-US" altLang="ja-JP" sz="900" dirty="0">
              <a:latin typeface="ＭＳ Ｐゴシック" panose="020B0600070205080204" pitchFamily="50" charset="-128"/>
              <a:ea typeface="ＭＳ Ｐゴシック" panose="020B0600070205080204" pitchFamily="50" charset="-128"/>
            </a:endParaRPr>
          </a:p>
          <a:p>
            <a:pPr defTabSz="541338">
              <a:spcAft>
                <a:spcPts val="500"/>
              </a:spcAft>
              <a:buAutoNum type="arabicParenBoth"/>
              <a:tabLst>
                <a:tab pos="180975" algn="l"/>
              </a:tabLst>
            </a:pP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この決定に不服があるときは、この決定があったことを知った日の翌日から起算して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か月以内に、知事に対し審査</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請求をすることができます（なお、決定があったことを知った日の翌日から起算して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か月以内であっても、決定があっ</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た日の翌日から起算して</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年を経過すると審査請求をすることができなくなります。）。</a:t>
            </a:r>
          </a:p>
          <a:p>
            <a:pPr defTabSz="541338">
              <a:spcAft>
                <a:spcPts val="500"/>
              </a:spcAft>
              <a:buAutoNum type="arabicParenBoth" startAt="2"/>
              <a:tabLst>
                <a:tab pos="180975" algn="l"/>
              </a:tabLst>
            </a:pP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上記</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の審査請求に対する裁決を経た場合に限り、その審査請求に対する裁決があったことを知った日の翌日から</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起算して</a:t>
            </a:r>
            <a:r>
              <a:rPr kumimoji="1" lang="en-US" altLang="ja-JP" sz="900" dirty="0">
                <a:latin typeface="ＭＳ Ｐゴシック" panose="020B0600070205080204" pitchFamily="50" charset="-128"/>
                <a:ea typeface="ＭＳ Ｐゴシック" panose="020B0600070205080204" pitchFamily="50" charset="-128"/>
              </a:rPr>
              <a:t>6</a:t>
            </a:r>
            <a:r>
              <a:rPr kumimoji="1" lang="ja-JP" altLang="en-US" sz="900" dirty="0">
                <a:latin typeface="ＭＳ Ｐゴシック" panose="020B0600070205080204" pitchFamily="50" charset="-128"/>
                <a:ea typeface="ＭＳ Ｐゴシック" panose="020B0600070205080204" pitchFamily="50" charset="-128"/>
              </a:rPr>
              <a:t>か月以内に、市を被告として（訴訟において市を代表する者は市長となります。）この決定の取消しの訴えを</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提起することができます（なお、裁決があったことを知った日の翌日から起算して</a:t>
            </a:r>
            <a:r>
              <a:rPr kumimoji="1" lang="en-US" altLang="ja-JP" sz="900" dirty="0">
                <a:latin typeface="ＭＳ Ｐゴシック" panose="020B0600070205080204" pitchFamily="50" charset="-128"/>
                <a:ea typeface="ＭＳ Ｐゴシック" panose="020B0600070205080204" pitchFamily="50" charset="-128"/>
              </a:rPr>
              <a:t>6</a:t>
            </a:r>
            <a:r>
              <a:rPr kumimoji="1" lang="ja-JP" altLang="en-US" sz="900" dirty="0">
                <a:latin typeface="ＭＳ Ｐゴシック" panose="020B0600070205080204" pitchFamily="50" charset="-128"/>
                <a:ea typeface="ＭＳ Ｐゴシック" panose="020B0600070205080204" pitchFamily="50" charset="-128"/>
              </a:rPr>
              <a:t>か月以内であっても、裁決があった</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日の翌日から起算して</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年を経過すると決定の取消しの訴えを提起することができなくなります。）。ただし、次の①か</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ら③までのいずれかに該当するときは、審査請求に対する裁決を経ないでこの決定の取消しの訴えを提起することが</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できます。①審査請求をした日（行政不服審査法（平成</a:t>
            </a:r>
            <a:r>
              <a:rPr kumimoji="1" lang="en-US" altLang="ja-JP" sz="900" dirty="0">
                <a:latin typeface="ＭＳ Ｐゴシック" panose="020B0600070205080204" pitchFamily="50" charset="-128"/>
                <a:ea typeface="ＭＳ Ｐゴシック" panose="020B0600070205080204" pitchFamily="50" charset="-128"/>
              </a:rPr>
              <a:t>26</a:t>
            </a:r>
            <a:r>
              <a:rPr kumimoji="1" lang="ja-JP" altLang="en-US" sz="900" dirty="0">
                <a:latin typeface="ＭＳ Ｐゴシック" panose="020B0600070205080204" pitchFamily="50" charset="-128"/>
                <a:ea typeface="ＭＳ Ｐゴシック" panose="020B0600070205080204" pitchFamily="50" charset="-128"/>
              </a:rPr>
              <a:t>年法律第</a:t>
            </a:r>
            <a:r>
              <a:rPr kumimoji="1" lang="en-US" altLang="ja-JP" sz="900" dirty="0">
                <a:latin typeface="ＭＳ Ｐゴシック" panose="020B0600070205080204" pitchFamily="50" charset="-128"/>
                <a:ea typeface="ＭＳ Ｐゴシック" panose="020B0600070205080204" pitchFamily="50" charset="-128"/>
              </a:rPr>
              <a:t>68</a:t>
            </a:r>
            <a:r>
              <a:rPr kumimoji="1" lang="ja-JP" altLang="en-US" sz="900" dirty="0">
                <a:latin typeface="ＭＳ Ｐゴシック" panose="020B0600070205080204" pitchFamily="50" charset="-128"/>
                <a:ea typeface="ＭＳ Ｐゴシック" panose="020B0600070205080204" pitchFamily="50" charset="-128"/>
              </a:rPr>
              <a:t>号）第</a:t>
            </a:r>
            <a:r>
              <a:rPr kumimoji="1" lang="en-US" altLang="ja-JP" sz="900" dirty="0">
                <a:latin typeface="ＭＳ Ｐゴシック" panose="020B0600070205080204" pitchFamily="50" charset="-128"/>
                <a:ea typeface="ＭＳ Ｐゴシック" panose="020B0600070205080204" pitchFamily="50" charset="-128"/>
              </a:rPr>
              <a:t>23</a:t>
            </a:r>
            <a:r>
              <a:rPr kumimoji="1" lang="ja-JP" altLang="en-US" sz="900" dirty="0">
                <a:latin typeface="ＭＳ Ｐゴシック" panose="020B0600070205080204" pitchFamily="50" charset="-128"/>
                <a:ea typeface="ＭＳ Ｐゴシック" panose="020B0600070205080204" pitchFamily="50" charset="-128"/>
              </a:rPr>
              <a:t>条の規定により不備を補正すべきこと</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を命じられた場合にあっては、当該不備を補正した日）の翌日から起算して</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日（</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日以内に行政不服審査法第</a:t>
            </a:r>
            <a:r>
              <a:rPr kumimoji="1" lang="en-US" altLang="ja-JP" sz="900" dirty="0">
                <a:latin typeface="ＭＳ Ｐゴシック" panose="020B0600070205080204" pitchFamily="50" charset="-128"/>
                <a:ea typeface="ＭＳ Ｐゴシック" panose="020B0600070205080204" pitchFamily="50" charset="-128"/>
              </a:rPr>
              <a:t>43</a:t>
            </a:r>
            <a:r>
              <a:rPr kumimoji="1" lang="ja-JP" altLang="en-US" sz="900" dirty="0">
                <a:latin typeface="ＭＳ Ｐゴシック" panose="020B0600070205080204" pitchFamily="50" charset="-128"/>
                <a:ea typeface="ＭＳ Ｐゴシック" panose="020B0600070205080204" pitchFamily="50" charset="-128"/>
              </a:rPr>
              <a:t>条</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第</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項の規定により通知を受けた場合は</a:t>
            </a:r>
            <a:r>
              <a:rPr kumimoji="1" lang="en-US" altLang="ja-JP" sz="900" dirty="0">
                <a:latin typeface="ＭＳ Ｐゴシック" panose="020B0600070205080204" pitchFamily="50" charset="-128"/>
                <a:ea typeface="ＭＳ Ｐゴシック" panose="020B0600070205080204" pitchFamily="50" charset="-128"/>
              </a:rPr>
              <a:t>70</a:t>
            </a:r>
            <a:r>
              <a:rPr kumimoji="1" lang="ja-JP" altLang="en-US" sz="900" dirty="0">
                <a:latin typeface="ＭＳ Ｐゴシック" panose="020B0600070205080204" pitchFamily="50" charset="-128"/>
                <a:ea typeface="ＭＳ Ｐゴシック" panose="020B0600070205080204" pitchFamily="50" charset="-128"/>
              </a:rPr>
              <a:t>日）を経過しても裁決がないとき。②決定、決定の執行又は手続きの続行</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により生ずる著しい損害を避けるため緊急の必要があるとき。③その他裁決を経ないことにつき正当な理由があると</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き。</a:t>
            </a:r>
          </a:p>
          <a:p>
            <a:pPr defTabSz="541338">
              <a:spcAft>
                <a:spcPts val="500"/>
              </a:spcAft>
              <a:buAutoNum type="arabicParenBoth" startAt="3"/>
              <a:tabLst>
                <a:tab pos="180975" algn="l"/>
              </a:tabLst>
            </a:pPr>
            <a:r>
              <a:rPr kumimoji="1" lang="en-US" altLang="ja-JP" sz="900" dirty="0">
                <a:latin typeface="ＭＳ Ｐゴシック" panose="020B0600070205080204" pitchFamily="50" charset="-128"/>
                <a:ea typeface="ＭＳ Ｐゴシック" panose="020B0600070205080204" pitchFamily="50" charset="-128"/>
              </a:rPr>
              <a:t>	</a:t>
            </a:r>
            <a:r>
              <a:rPr kumimoji="1" lang="ja-JP" altLang="en-US" sz="900" dirty="0">
                <a:latin typeface="ＭＳ Ｐゴシック" panose="020B0600070205080204" pitchFamily="50" charset="-128"/>
                <a:ea typeface="ＭＳ Ｐゴシック" panose="020B0600070205080204" pitchFamily="50" charset="-128"/>
              </a:rPr>
              <a:t>就労自立給付金は、この通知を受けた日の属する年分の一時所得となりますが、一時所得には</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万円の特別控除が</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ありますので、他に生命保険の一時金など一時所得に該当する所得があり、</a:t>
            </a:r>
            <a:r>
              <a:rPr kumimoji="1" lang="en-US" altLang="ja-JP" sz="900" dirty="0">
                <a:latin typeface="ＭＳ Ｐゴシック" panose="020B0600070205080204" pitchFamily="50" charset="-128"/>
                <a:ea typeface="ＭＳ Ｐゴシック" panose="020B0600070205080204" pitchFamily="50" charset="-128"/>
              </a:rPr>
              <a:t>50</a:t>
            </a:r>
            <a:r>
              <a:rPr kumimoji="1" lang="ja-JP" altLang="en-US" sz="900" dirty="0">
                <a:latin typeface="ＭＳ Ｐゴシック" panose="020B0600070205080204" pitchFamily="50" charset="-128"/>
                <a:ea typeface="ＭＳ Ｐゴシック" panose="020B0600070205080204" pitchFamily="50" charset="-128"/>
              </a:rPr>
              <a:t>万円の特別控除をしてもなお残額が</a:t>
            </a:r>
            <a:endParaRPr kumimoji="1" lang="en-US" altLang="ja-JP" sz="900" dirty="0">
              <a:latin typeface="ＭＳ Ｐゴシック" panose="020B0600070205080204" pitchFamily="50" charset="-128"/>
              <a:ea typeface="ＭＳ Ｐゴシック" panose="020B0600070205080204" pitchFamily="50" charset="-128"/>
            </a:endParaRPr>
          </a:p>
          <a:p>
            <a:pPr indent="180975" defTabSz="541338">
              <a:spcAft>
                <a:spcPts val="500"/>
              </a:spcAft>
              <a:tabLst>
                <a:tab pos="180975" algn="l"/>
              </a:tabLst>
            </a:pPr>
            <a:r>
              <a:rPr kumimoji="1" lang="ja-JP" altLang="en-US" sz="900" dirty="0">
                <a:latin typeface="ＭＳ Ｐゴシック" panose="020B0600070205080204" pitchFamily="50" charset="-128"/>
                <a:ea typeface="ＭＳ Ｐゴシック" panose="020B0600070205080204" pitchFamily="50" charset="-128"/>
              </a:rPr>
              <a:t>ある場合に限り一時所得の金額が生じ、所得税及び個人住民税が課税されることになります。</a:t>
            </a:r>
          </a:p>
        </p:txBody>
      </p:sp>
      <p:sp>
        <p:nvSpPr>
          <p:cNvPr id="37" name="正方形/長方形 36">
            <a:extLst>
              <a:ext uri="{FF2B5EF4-FFF2-40B4-BE49-F238E27FC236}">
                <a16:creationId xmlns:a16="http://schemas.microsoft.com/office/drawing/2014/main" id="{127FC320-C6E3-4418-BBFA-9BEBE752E4E1}"/>
              </a:ext>
            </a:extLst>
          </p:cNvPr>
          <p:cNvSpPr/>
          <p:nvPr/>
        </p:nvSpPr>
        <p:spPr>
          <a:xfrm>
            <a:off x="5669633" y="93828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1" name="正方形/長方形 40">
            <a:extLst>
              <a:ext uri="{FF2B5EF4-FFF2-40B4-BE49-F238E27FC236}">
                <a16:creationId xmlns:a16="http://schemas.microsoft.com/office/drawing/2014/main" id="{DE18A5C5-6DCE-421A-9685-4BF86A3AF595}"/>
              </a:ext>
            </a:extLst>
          </p:cNvPr>
          <p:cNvSpPr/>
          <p:nvPr/>
        </p:nvSpPr>
        <p:spPr>
          <a:xfrm>
            <a:off x="577520" y="766387"/>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ケース番号</a:t>
            </a:r>
          </a:p>
        </p:txBody>
      </p:sp>
      <p:sp>
        <p:nvSpPr>
          <p:cNvPr id="39" name="正方形/長方形 38">
            <a:extLst>
              <a:ext uri="{FF2B5EF4-FFF2-40B4-BE49-F238E27FC236}">
                <a16:creationId xmlns:a16="http://schemas.microsoft.com/office/drawing/2014/main" id="{18D573E2-3CDA-4A2B-987D-D8AFD25D096A}"/>
              </a:ext>
            </a:extLst>
          </p:cNvPr>
          <p:cNvSpPr/>
          <p:nvPr/>
        </p:nvSpPr>
        <p:spPr>
          <a:xfrm>
            <a:off x="2123274" y="3255123"/>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支給額</a:t>
            </a:r>
          </a:p>
        </p:txBody>
      </p:sp>
      <p:sp>
        <p:nvSpPr>
          <p:cNvPr id="42" name="正方形/長方形 41">
            <a:extLst>
              <a:ext uri="{FF2B5EF4-FFF2-40B4-BE49-F238E27FC236}">
                <a16:creationId xmlns:a16="http://schemas.microsoft.com/office/drawing/2014/main" id="{9BAC715E-6657-4E38-BB1D-D2E497ADB2EA}"/>
              </a:ext>
            </a:extLst>
          </p:cNvPr>
          <p:cNvSpPr/>
          <p:nvPr/>
        </p:nvSpPr>
        <p:spPr>
          <a:xfrm>
            <a:off x="2123274" y="3460285"/>
            <a:ext cx="84005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保護廃止年月日</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3" name="正方形/長方形 42">
            <a:extLst>
              <a:ext uri="{FF2B5EF4-FFF2-40B4-BE49-F238E27FC236}">
                <a16:creationId xmlns:a16="http://schemas.microsoft.com/office/drawing/2014/main" id="{09DAD374-0D25-44DA-ACAB-ABB3F5EC6AF4}"/>
              </a:ext>
            </a:extLst>
          </p:cNvPr>
          <p:cNvSpPr/>
          <p:nvPr/>
        </p:nvSpPr>
        <p:spPr>
          <a:xfrm>
            <a:off x="2123274" y="3671448"/>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支給理由</a:t>
            </a:r>
          </a:p>
        </p:txBody>
      </p:sp>
      <p:sp>
        <p:nvSpPr>
          <p:cNvPr id="44" name="正方形/長方形 43">
            <a:extLst>
              <a:ext uri="{FF2B5EF4-FFF2-40B4-BE49-F238E27FC236}">
                <a16:creationId xmlns:a16="http://schemas.microsoft.com/office/drawing/2014/main" id="{1AE40E69-103E-4A7A-8443-DADA1E2A1A13}"/>
              </a:ext>
            </a:extLst>
          </p:cNvPr>
          <p:cNvSpPr/>
          <p:nvPr/>
        </p:nvSpPr>
        <p:spPr>
          <a:xfrm>
            <a:off x="949331" y="4270120"/>
            <a:ext cx="670852" cy="13628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支給年月日</a:t>
            </a:r>
          </a:p>
        </p:txBody>
      </p:sp>
      <p:sp>
        <p:nvSpPr>
          <p:cNvPr id="45" name="正方形/長方形 44">
            <a:extLst>
              <a:ext uri="{FF2B5EF4-FFF2-40B4-BE49-F238E27FC236}">
                <a16:creationId xmlns:a16="http://schemas.microsoft.com/office/drawing/2014/main" id="{887DDBA3-5567-4859-BBBD-8EFD21395D5F}"/>
              </a:ext>
            </a:extLst>
          </p:cNvPr>
          <p:cNvSpPr/>
          <p:nvPr/>
        </p:nvSpPr>
        <p:spPr>
          <a:xfrm>
            <a:off x="2179971" y="4270120"/>
            <a:ext cx="577396" cy="12858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支給方法</a:t>
            </a:r>
          </a:p>
        </p:txBody>
      </p:sp>
      <p:sp>
        <p:nvSpPr>
          <p:cNvPr id="46" name="正方形/長方形 45">
            <a:extLst>
              <a:ext uri="{FF2B5EF4-FFF2-40B4-BE49-F238E27FC236}">
                <a16:creationId xmlns:a16="http://schemas.microsoft.com/office/drawing/2014/main" id="{94893348-CBFA-459B-95B6-0315E92E127F}"/>
              </a:ext>
            </a:extLst>
          </p:cNvPr>
          <p:cNvSpPr/>
          <p:nvPr/>
        </p:nvSpPr>
        <p:spPr>
          <a:xfrm>
            <a:off x="949331" y="4752545"/>
            <a:ext cx="837136" cy="140699"/>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zh-TW" altLang="en-US" sz="900" dirty="0">
                <a:solidFill>
                  <a:schemeClr val="tx1"/>
                </a:solidFill>
                <a:latin typeface="ＭＳ Ｐゴシック" panose="020B0600070205080204" pitchFamily="50" charset="-128"/>
                <a:ea typeface="ＭＳ Ｐゴシック" panose="020B0600070205080204" pitchFamily="50" charset="-128"/>
              </a:rPr>
              <a:t>決定遅延理由</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nvGrpSpPr>
          <p:cNvPr id="35" name="グループ化 34">
            <a:extLst>
              <a:ext uri="{FF2B5EF4-FFF2-40B4-BE49-F238E27FC236}">
                <a16:creationId xmlns:a16="http://schemas.microsoft.com/office/drawing/2014/main" id="{0B8CDBAB-41C3-4EB3-BBE7-D61AA555171E}"/>
              </a:ext>
            </a:extLst>
          </p:cNvPr>
          <p:cNvGrpSpPr/>
          <p:nvPr/>
        </p:nvGrpSpPr>
        <p:grpSpPr>
          <a:xfrm>
            <a:off x="5205057" y="8485760"/>
            <a:ext cx="1469152" cy="1209186"/>
            <a:chOff x="4410455" y="8217841"/>
            <a:chExt cx="1469152" cy="1209186"/>
          </a:xfrm>
          <a:noFill/>
        </p:grpSpPr>
        <p:sp>
          <p:nvSpPr>
            <p:cNvPr id="47" name="テキスト ボックス 46">
              <a:extLst>
                <a:ext uri="{FF2B5EF4-FFF2-40B4-BE49-F238E27FC236}">
                  <a16:creationId xmlns:a16="http://schemas.microsoft.com/office/drawing/2014/main" id="{5F785540-E3CF-4904-BC87-C7158C3CFE3B}"/>
                </a:ext>
              </a:extLst>
            </p:cNvPr>
            <p:cNvSpPr txBox="1"/>
            <p:nvPr/>
          </p:nvSpPr>
          <p:spPr>
            <a:xfrm>
              <a:off x="4410455" y="8217841"/>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48" name="正方形/長方形 47">
              <a:extLst>
                <a:ext uri="{FF2B5EF4-FFF2-40B4-BE49-F238E27FC236}">
                  <a16:creationId xmlns:a16="http://schemas.microsoft.com/office/drawing/2014/main" id="{30F3F4E0-9536-4938-8934-313B844FCB96}"/>
                </a:ext>
              </a:extLst>
            </p:cNvPr>
            <p:cNvSpPr/>
            <p:nvPr/>
          </p:nvSpPr>
          <p:spPr>
            <a:xfrm>
              <a:off x="4492546" y="8491289"/>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49" name="正方形/長方形 48">
              <a:extLst>
                <a:ext uri="{FF2B5EF4-FFF2-40B4-BE49-F238E27FC236}">
                  <a16:creationId xmlns:a16="http://schemas.microsoft.com/office/drawing/2014/main" id="{6EBB01F9-8A25-4EDB-B282-77D56D99D0A5}"/>
                </a:ext>
              </a:extLst>
            </p:cNvPr>
            <p:cNvSpPr/>
            <p:nvPr/>
          </p:nvSpPr>
          <p:spPr>
            <a:xfrm>
              <a:off x="4492544" y="8694793"/>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0" name="正方形/長方形 49">
              <a:extLst>
                <a:ext uri="{FF2B5EF4-FFF2-40B4-BE49-F238E27FC236}">
                  <a16:creationId xmlns:a16="http://schemas.microsoft.com/office/drawing/2014/main" id="{CB6BE664-8044-4D46-AC05-D7948A28284D}"/>
                </a:ext>
              </a:extLst>
            </p:cNvPr>
            <p:cNvSpPr/>
            <p:nvPr/>
          </p:nvSpPr>
          <p:spPr>
            <a:xfrm>
              <a:off x="4948647" y="8696963"/>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51" name="正方形/長方形 50">
              <a:extLst>
                <a:ext uri="{FF2B5EF4-FFF2-40B4-BE49-F238E27FC236}">
                  <a16:creationId xmlns:a16="http://schemas.microsoft.com/office/drawing/2014/main" id="{FC201464-11CD-4769-A58D-1BF814396FFB}"/>
                </a:ext>
              </a:extLst>
            </p:cNvPr>
            <p:cNvSpPr/>
            <p:nvPr/>
          </p:nvSpPr>
          <p:spPr>
            <a:xfrm>
              <a:off x="5432192" y="8694793"/>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52" name="正方形/長方形 51">
              <a:extLst>
                <a:ext uri="{FF2B5EF4-FFF2-40B4-BE49-F238E27FC236}">
                  <a16:creationId xmlns:a16="http://schemas.microsoft.com/office/drawing/2014/main" id="{1404164B-24AE-4CE9-94A4-38175F51FB95}"/>
                </a:ext>
              </a:extLst>
            </p:cNvPr>
            <p:cNvSpPr/>
            <p:nvPr/>
          </p:nvSpPr>
          <p:spPr>
            <a:xfrm>
              <a:off x="4948647" y="888975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53" name="正方形/長方形 52">
              <a:extLst>
                <a:ext uri="{FF2B5EF4-FFF2-40B4-BE49-F238E27FC236}">
                  <a16:creationId xmlns:a16="http://schemas.microsoft.com/office/drawing/2014/main" id="{43502772-83C4-4F1F-BBDF-E67D56E52CBB}"/>
                </a:ext>
              </a:extLst>
            </p:cNvPr>
            <p:cNvSpPr/>
            <p:nvPr/>
          </p:nvSpPr>
          <p:spPr>
            <a:xfrm>
              <a:off x="4492543" y="9093747"/>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54" name="正方形/長方形 53">
              <a:extLst>
                <a:ext uri="{FF2B5EF4-FFF2-40B4-BE49-F238E27FC236}">
                  <a16:creationId xmlns:a16="http://schemas.microsoft.com/office/drawing/2014/main" id="{AAA5483E-16AD-44B0-88FB-03681E7EABB8}"/>
                </a:ext>
              </a:extLst>
            </p:cNvPr>
            <p:cNvSpPr/>
            <p:nvPr/>
          </p:nvSpPr>
          <p:spPr>
            <a:xfrm>
              <a:off x="4466531" y="888975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CBC7FAA8-68F4-1712-2D61-A8537FB12175}"/>
                </a:ext>
              </a:extLst>
            </p:cNvPr>
            <p:cNvSpPr/>
            <p:nvPr/>
          </p:nvSpPr>
          <p:spPr>
            <a:xfrm>
              <a:off x="4492544" y="9288219"/>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40" name="正方形/長方形 39">
            <a:extLst>
              <a:ext uri="{FF2B5EF4-FFF2-40B4-BE49-F238E27FC236}">
                <a16:creationId xmlns:a16="http://schemas.microsoft.com/office/drawing/2014/main" id="{B47571C7-43E0-4659-BE5B-A721E7FCDE1B}"/>
              </a:ext>
            </a:extLst>
          </p:cNvPr>
          <p:cNvSpPr/>
          <p:nvPr/>
        </p:nvSpPr>
        <p:spPr>
          <a:xfrm>
            <a:off x="4868596" y="2168789"/>
            <a:ext cx="27860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5" name="Rectangle 109">
            <a:extLst>
              <a:ext uri="{FF2B5EF4-FFF2-40B4-BE49-F238E27FC236}">
                <a16:creationId xmlns:a16="http://schemas.microsoft.com/office/drawing/2014/main" id="{63D8A0F4-9969-48D4-B8C3-965C668161BA}"/>
              </a:ext>
            </a:extLst>
          </p:cNvPr>
          <p:cNvSpPr>
            <a:spLocks noChangeArrowheads="1"/>
          </p:cNvSpPr>
          <p:nvPr/>
        </p:nvSpPr>
        <p:spPr bwMode="auto">
          <a:xfrm>
            <a:off x="549000" y="2806294"/>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6" name="Rectangle 109">
            <a:extLst>
              <a:ext uri="{FF2B5EF4-FFF2-40B4-BE49-F238E27FC236}">
                <a16:creationId xmlns:a16="http://schemas.microsoft.com/office/drawing/2014/main" id="{98A1DD68-804D-4FC3-BAC1-47AD08B4D332}"/>
              </a:ext>
            </a:extLst>
          </p:cNvPr>
          <p:cNvSpPr>
            <a:spLocks noChangeArrowheads="1"/>
          </p:cNvSpPr>
          <p:nvPr/>
        </p:nvSpPr>
        <p:spPr bwMode="auto">
          <a:xfrm>
            <a:off x="1261373" y="2423477"/>
            <a:ext cx="5015398"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就労自立給付金を、次のとおり決定したので通知します。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7" name="正方形/長方形 56">
            <a:extLst>
              <a:ext uri="{FF2B5EF4-FFF2-40B4-BE49-F238E27FC236}">
                <a16:creationId xmlns:a16="http://schemas.microsoft.com/office/drawing/2014/main" id="{443F2421-5FC9-49C8-97E3-E1045CF4A52A}"/>
              </a:ext>
            </a:extLst>
          </p:cNvPr>
          <p:cNvSpPr/>
          <p:nvPr/>
        </p:nvSpPr>
        <p:spPr>
          <a:xfrm>
            <a:off x="646582" y="2469029"/>
            <a:ext cx="6381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ＤＦ平成明朝体W3" charset="-128"/>
              </a:rPr>
              <a:t>申請年月日</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58" name="正方形/長方形 57">
            <a:extLst>
              <a:ext uri="{FF2B5EF4-FFF2-40B4-BE49-F238E27FC236}">
                <a16:creationId xmlns:a16="http://schemas.microsoft.com/office/drawing/2014/main" id="{C0DE850C-2D8E-436F-AC1A-F1BC80B7342B}"/>
              </a:ext>
            </a:extLst>
          </p:cNvPr>
          <p:cNvSpPr/>
          <p:nvPr/>
        </p:nvSpPr>
        <p:spPr>
          <a:xfrm>
            <a:off x="1367899" y="2469030"/>
            <a:ext cx="6381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ＤＦ平成明朝体W3" charset="-128"/>
              </a:rPr>
              <a:t>根拠法令</a:t>
            </a:r>
            <a:endPar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ＤＦ平成明朝体W3" charset="-128"/>
            </a:endParaRPr>
          </a:p>
        </p:txBody>
      </p:sp>
    </p:spTree>
    <p:extLst>
      <p:ext uri="{BB962C8B-B14F-4D97-AF65-F5344CB8AC3E}">
        <p14:creationId xmlns:p14="http://schemas.microsoft.com/office/powerpoint/2010/main" val="228091490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90</TotalTime>
  <Words>613</Words>
  <Application>Microsoft Office PowerPoint</Application>
  <PresentationFormat>A4 210 x 297 mm</PresentationFormat>
  <Paragraphs>59</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44</cp:revision>
  <dcterms:created xsi:type="dcterms:W3CDTF">2022-01-20T04:34:58Z</dcterms:created>
  <dcterms:modified xsi:type="dcterms:W3CDTF">2023-03-10T04:49:37Z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4cf28158-55a1-4dfd-b917-c05595df57e3</vt:lpwstr>
  </property>
  <property fmtid="{D5CDD505-2E9C-101B-9397-08002B2CF9AE}" pid="15" name="MSIP_Label_436fffe2-e74d-4f21-833f-6f054a10cb50_ContentBits">
    <vt:lpwstr>0</vt:lpwstr>
  </property>
</Properties>
</file>

<file path=docProps/thumbnail.jpeg>
</file>