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  <p:sldId id="261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144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tags" Target="tags/tag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8E1F2CA9-CDAC-49F1-9EC3-E5655AB33393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8E1F2CA9-CDAC-49F1-9EC3-E5655AB33393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75D78342-F0F2-471C-8B7B-9F4C657E9C0C}"/>
              </a:ext>
            </a:extLst>
          </p:cNvPr>
          <p:cNvSpPr txBox="1"/>
          <p:nvPr/>
        </p:nvSpPr>
        <p:spPr>
          <a:xfrm>
            <a:off x="555208" y="1013588"/>
            <a:ext cx="5759214" cy="1277273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541338" algn="r" defTabSz="541338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住所</a:t>
            </a:r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電話番号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私の収入を次のとおり申告します。　　　　　　　　　　　　　　　　　　　　　　　　　　　　　　　　　　　　　</a:t>
            </a:r>
            <a:endParaRPr lang="en-US" altLang="ja-JP" sz="9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endParaRPr kumimoji="1"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228600" indent="-228600">
              <a:buAutoNum type="arabicPeriod"/>
              <a:tabLst>
                <a:tab pos="4306888" algn="l"/>
              </a:tabLst>
            </a:pP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働いて得た収入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69297" y="9320030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B4DC138-F4C4-4CB0-A162-14433E812761}"/>
              </a:ext>
            </a:extLst>
          </p:cNvPr>
          <p:cNvSpPr/>
          <p:nvPr/>
        </p:nvSpPr>
        <p:spPr>
          <a:xfrm>
            <a:off x="580856" y="9096151"/>
            <a:ext cx="625475" cy="128588"/>
          </a:xfrm>
          <a:prstGeom prst="rect">
            <a:avLst/>
          </a:prstGeom>
          <a:noFill/>
          <a:ln w="12700"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期限年月日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41056" y="65818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571330" y="827279"/>
            <a:ext cx="5735569" cy="261231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収入申告書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E20CCE66-6768-4EB9-BEC6-738774AE9824}"/>
              </a:ext>
            </a:extLst>
          </p:cNvPr>
          <p:cNvSpPr/>
          <p:nvPr/>
        </p:nvSpPr>
        <p:spPr>
          <a:xfrm>
            <a:off x="4373038" y="1132893"/>
            <a:ext cx="116051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年　　　　月　　　日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2C2766F9-A021-4177-8762-08D99F3D1EDF}"/>
              </a:ext>
            </a:extLst>
          </p:cNvPr>
          <p:cNvSpPr txBox="1"/>
          <p:nvPr/>
        </p:nvSpPr>
        <p:spPr>
          <a:xfrm>
            <a:off x="564732" y="8811715"/>
            <a:ext cx="5747583" cy="230832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（注）　</a:t>
            </a:r>
            <a:r>
              <a:rPr kumimoji="1"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1.</a:t>
            </a: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記入に当たっては裏面の記入上の注意をよくお読み下さい。</a:t>
            </a:r>
            <a:endParaRPr kumimoji="1" lang="en-US" altLang="ja-JP" sz="900" dirty="0">
              <a:solidFill>
                <a:srgbClr val="00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1C71BC70-2A6D-4060-A0FF-D88E083A051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49663848"/>
              </p:ext>
            </p:extLst>
          </p:nvPr>
        </p:nvGraphicFramePr>
        <p:xfrm>
          <a:off x="555207" y="2368230"/>
          <a:ext cx="5747587" cy="6284920"/>
        </p:xfrm>
        <a:graphic>
          <a:graphicData uri="http://schemas.openxmlformats.org/drawingml/2006/table">
            <a:tbl>
              <a:tblPr/>
              <a:tblGrid>
                <a:gridCol w="203612">
                  <a:extLst>
                    <a:ext uri="{9D8B030D-6E8A-4147-A177-3AD203B41FA5}">
                      <a16:colId xmlns:a16="http://schemas.microsoft.com/office/drawing/2014/main" val="3921955502"/>
                    </a:ext>
                  </a:extLst>
                </a:gridCol>
                <a:gridCol w="495749">
                  <a:extLst>
                    <a:ext uri="{9D8B030D-6E8A-4147-A177-3AD203B41FA5}">
                      <a16:colId xmlns:a16="http://schemas.microsoft.com/office/drawing/2014/main" val="980976062"/>
                    </a:ext>
                  </a:extLst>
                </a:gridCol>
                <a:gridCol w="159348">
                  <a:extLst>
                    <a:ext uri="{9D8B030D-6E8A-4147-A177-3AD203B41FA5}">
                      <a16:colId xmlns:a16="http://schemas.microsoft.com/office/drawing/2014/main" val="2046432956"/>
                    </a:ext>
                  </a:extLst>
                </a:gridCol>
                <a:gridCol w="743623">
                  <a:extLst>
                    <a:ext uri="{9D8B030D-6E8A-4147-A177-3AD203B41FA5}">
                      <a16:colId xmlns:a16="http://schemas.microsoft.com/office/drawing/2014/main" val="2370711005"/>
                    </a:ext>
                  </a:extLst>
                </a:gridCol>
                <a:gridCol w="637391">
                  <a:extLst>
                    <a:ext uri="{9D8B030D-6E8A-4147-A177-3AD203B41FA5}">
                      <a16:colId xmlns:a16="http://schemas.microsoft.com/office/drawing/2014/main" val="1169078322"/>
                    </a:ext>
                  </a:extLst>
                </a:gridCol>
                <a:gridCol w="637391">
                  <a:extLst>
                    <a:ext uri="{9D8B030D-6E8A-4147-A177-3AD203B41FA5}">
                      <a16:colId xmlns:a16="http://schemas.microsoft.com/office/drawing/2014/main" val="1545745817"/>
                    </a:ext>
                  </a:extLst>
                </a:gridCol>
                <a:gridCol w="70821">
                  <a:extLst>
                    <a:ext uri="{9D8B030D-6E8A-4147-A177-3AD203B41FA5}">
                      <a16:colId xmlns:a16="http://schemas.microsoft.com/office/drawing/2014/main" val="2887965539"/>
                    </a:ext>
                  </a:extLst>
                </a:gridCol>
                <a:gridCol w="203612">
                  <a:extLst>
                    <a:ext uri="{9D8B030D-6E8A-4147-A177-3AD203B41FA5}">
                      <a16:colId xmlns:a16="http://schemas.microsoft.com/office/drawing/2014/main" val="3375579677"/>
                    </a:ext>
                  </a:extLst>
                </a:gridCol>
                <a:gridCol w="497962">
                  <a:extLst>
                    <a:ext uri="{9D8B030D-6E8A-4147-A177-3AD203B41FA5}">
                      <a16:colId xmlns:a16="http://schemas.microsoft.com/office/drawing/2014/main" val="1593865486"/>
                    </a:ext>
                  </a:extLst>
                </a:gridCol>
                <a:gridCol w="225742">
                  <a:extLst>
                    <a:ext uri="{9D8B030D-6E8A-4147-A177-3AD203B41FA5}">
                      <a16:colId xmlns:a16="http://schemas.microsoft.com/office/drawing/2014/main" val="3243512676"/>
                    </a:ext>
                  </a:extLst>
                </a:gridCol>
                <a:gridCol w="597554">
                  <a:extLst>
                    <a:ext uri="{9D8B030D-6E8A-4147-A177-3AD203B41FA5}">
                      <a16:colId xmlns:a16="http://schemas.microsoft.com/office/drawing/2014/main" val="216382644"/>
                    </a:ext>
                  </a:extLst>
                </a:gridCol>
                <a:gridCol w="637391">
                  <a:extLst>
                    <a:ext uri="{9D8B030D-6E8A-4147-A177-3AD203B41FA5}">
                      <a16:colId xmlns:a16="http://schemas.microsoft.com/office/drawing/2014/main" val="1225204537"/>
                    </a:ext>
                  </a:extLst>
                </a:gridCol>
                <a:gridCol w="637391">
                  <a:extLst>
                    <a:ext uri="{9D8B030D-6E8A-4147-A177-3AD203B41FA5}">
                      <a16:colId xmlns:a16="http://schemas.microsoft.com/office/drawing/2014/main" val="1763442625"/>
                    </a:ext>
                  </a:extLst>
                </a:gridCol>
              </a:tblGrid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働いた日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に○印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勤務先（会社名）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収入額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（日当等）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交通費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経費等</a:t>
                      </a:r>
                      <a:r>
                        <a:rPr lang="en-US" altLang="ja-JP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働いた日</a:t>
                      </a:r>
                      <a:b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に○印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勤務先（会社名）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収入額</a:t>
                      </a:r>
                      <a:b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（日当等）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交通費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経費等</a:t>
                      </a:r>
                      <a:r>
                        <a:rPr lang="en-US" altLang="ja-JP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47436518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17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01021092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18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17881984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19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2379882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20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08962436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5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21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29976142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6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22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42404566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7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23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83154319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8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24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67738241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9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25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3789887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10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26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89916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11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27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13797820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12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28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7473764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13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29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86033919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14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30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90539451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15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31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62539435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16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31644681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計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就労日数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8257229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収入額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499839"/>
                  </a:ext>
                </a:extLst>
              </a:tr>
              <a:tr h="31424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7856" marR="7856" marT="7856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必要経費額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856" marR="7856" marT="7856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5538843"/>
                  </a:ext>
                </a:extLst>
              </a:tr>
            </a:tbl>
          </a:graphicData>
        </a:graphic>
      </p:graphicFrame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433BF55E-8592-489F-9F8A-205543B12668}"/>
              </a:ext>
            </a:extLst>
          </p:cNvPr>
          <p:cNvSpPr txBox="1"/>
          <p:nvPr/>
        </p:nvSpPr>
        <p:spPr>
          <a:xfrm>
            <a:off x="3140998" y="605993"/>
            <a:ext cx="576000" cy="230832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（表面）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81B4E625-C114-406A-9963-2B71B0B30D91}"/>
              </a:ext>
            </a:extLst>
          </p:cNvPr>
          <p:cNvGrpSpPr/>
          <p:nvPr/>
        </p:nvGrpSpPr>
        <p:grpSpPr>
          <a:xfrm>
            <a:off x="543578" y="969174"/>
            <a:ext cx="1527587" cy="296099"/>
            <a:chOff x="4074450" y="1176404"/>
            <a:chExt cx="1527587" cy="296099"/>
          </a:xfrm>
          <a:noFill/>
        </p:grpSpPr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EABA560C-3038-464E-9144-906446497159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EEF30535-85B7-4358-B6C1-4AD426DD8774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AD5B4162-8C1E-43A5-99CB-F3B594572322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4E3129AA-801A-41A4-B967-E42DB6905D1F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2675580A-9C2E-4685-B842-B74E6BD7B10E}"/>
              </a:ext>
            </a:extLst>
          </p:cNvPr>
          <p:cNvSpPr/>
          <p:nvPr/>
        </p:nvSpPr>
        <p:spPr>
          <a:xfrm>
            <a:off x="4373038" y="1336147"/>
            <a:ext cx="638175" cy="1301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申告者住所</a:t>
            </a: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EFD4039F-F904-45DA-8CD7-E50377F3635D}"/>
              </a:ext>
            </a:extLst>
          </p:cNvPr>
          <p:cNvGrpSpPr/>
          <p:nvPr/>
        </p:nvGrpSpPr>
        <p:grpSpPr>
          <a:xfrm>
            <a:off x="5085495" y="2030883"/>
            <a:ext cx="1039810" cy="133347"/>
            <a:chOff x="5260283" y="2143757"/>
            <a:chExt cx="1039810" cy="133347"/>
          </a:xfrm>
          <a:noFill/>
        </p:grpSpPr>
        <p:sp>
          <p:nvSpPr>
            <p:cNvPr id="21" name="正方形/長方形 20">
              <a:extLst>
                <a:ext uri="{FF2B5EF4-FFF2-40B4-BE49-F238E27FC236}">
                  <a16:creationId xmlns:a16="http://schemas.microsoft.com/office/drawing/2014/main" id="{73AF4554-59DD-43B8-8D31-E25485F31B97}"/>
                </a:ext>
              </a:extLst>
            </p:cNvPr>
            <p:cNvSpPr/>
            <p:nvPr/>
          </p:nvSpPr>
          <p:spPr>
            <a:xfrm>
              <a:off x="5260283" y="2143757"/>
              <a:ext cx="1039810" cy="129600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（　　　　　　　　　　　）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036D7E37-C2AB-4A03-8281-69852A501D39}"/>
                </a:ext>
              </a:extLst>
            </p:cNvPr>
            <p:cNvSpPr/>
            <p:nvPr/>
          </p:nvSpPr>
          <p:spPr>
            <a:xfrm>
              <a:off x="5504702" y="2147504"/>
              <a:ext cx="540000" cy="129600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0" rIns="3600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申告年月</a:t>
              </a:r>
            </a:p>
          </p:txBody>
        </p:sp>
      </p:grp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F3E3DD0E-B7E1-4931-972D-BD16D10F0BB5}"/>
              </a:ext>
            </a:extLst>
          </p:cNvPr>
          <p:cNvSpPr/>
          <p:nvPr/>
        </p:nvSpPr>
        <p:spPr>
          <a:xfrm>
            <a:off x="4790597" y="9254942"/>
            <a:ext cx="742951" cy="13017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B3D10B07-6A3F-4079-A730-8D3CE9D38629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  <a:noFill/>
        </p:grpSpPr>
        <p:sp>
          <p:nvSpPr>
            <p:cNvPr id="31" name="正方形/長方形 30">
              <a:extLst>
                <a:ext uri="{FF2B5EF4-FFF2-40B4-BE49-F238E27FC236}">
                  <a16:creationId xmlns:a16="http://schemas.microsoft.com/office/drawing/2014/main" id="{AF8B8346-11B3-4CA7-B73F-06350058CFB4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32" name="正方形/長方形 31">
              <a:extLst>
                <a:ext uri="{FF2B5EF4-FFF2-40B4-BE49-F238E27FC236}">
                  <a16:creationId xmlns:a16="http://schemas.microsoft.com/office/drawing/2014/main" id="{1168CA95-A71D-4AB1-94F9-32F35C5DA03E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5E4542F2-FBB2-4388-B675-86FCE8593545}"/>
              </a:ext>
            </a:extLst>
          </p:cNvPr>
          <p:cNvSpPr/>
          <p:nvPr/>
        </p:nvSpPr>
        <p:spPr>
          <a:xfrm>
            <a:off x="541056" y="815822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2230928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D1D924B-3753-49AE-883A-6E36A75ACF32}"/>
              </a:ext>
            </a:extLst>
          </p:cNvPr>
          <p:cNvSpPr txBox="1"/>
          <p:nvPr/>
        </p:nvSpPr>
        <p:spPr>
          <a:xfrm>
            <a:off x="555208" y="4571660"/>
            <a:ext cx="5759214" cy="2349361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0" marR="0" lvl="0" indent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（記入上の注意）</a:t>
            </a:r>
            <a:endParaRPr kumimoji="1" lang="en-US" altLang="ja-JP" sz="9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>
                <a:tab pos="180975" algn="l"/>
              </a:tabLst>
              <a:defRPr/>
            </a:pPr>
            <a:r>
              <a:rPr kumimoji="1" lang="en-US" altLang="ja-JP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1	</a:t>
            </a: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「</a:t>
            </a:r>
            <a:r>
              <a:rPr kumimoji="1" lang="en-US" altLang="ja-JP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1</a:t>
            </a: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　働いて得た収入」のうち、</a:t>
            </a:r>
            <a:endParaRPr kumimoji="1" lang="en-US" altLang="ja-JP" sz="9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endParaRPr>
          </a:p>
          <a:p>
            <a:pPr marL="180975" marR="0" lvl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）働いた日に○印を付け、その右欄に勤務先及びその日の収入を記載して下さい。</a:t>
            </a:r>
            <a:endParaRPr kumimoji="1"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61950" marR="0" lvl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また、</a:t>
            </a:r>
            <a:r>
              <a:rPr kumimoji="1" lang="en-US" altLang="ja-JP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箇月の合計を合計欄に記入して下さい。（ただし、給料が月給の場合、収入額は合計欄のみ記入して下</a:t>
            </a:r>
            <a:endParaRPr kumimoji="1"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61950" marR="0" lvl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さい。）</a:t>
            </a:r>
            <a:endParaRPr kumimoji="1"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marR="0" lvl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）合計欄の必要経費欄には収入を得るために必要な交通費、材料費、仕入代、社会保険料等の経費の総額を記</a:t>
            </a:r>
            <a:endParaRPr kumimoji="1"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61950" marR="0" lvl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入して下さい。</a:t>
            </a:r>
            <a:endParaRPr kumimoji="1"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>
                <a:tab pos="180975" algn="l"/>
              </a:tabLst>
              <a:defRPr/>
            </a:pPr>
            <a:r>
              <a:rPr kumimoji="1" lang="en-US" altLang="ja-JP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	2</a:t>
            </a: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</a:t>
            </a:r>
            <a:r>
              <a:rPr kumimoji="1" lang="en-US" altLang="ja-JP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の収入は、その有無について○で囲んで下さい。有を○で囲んだ収入については、その右欄にも記入して下さ</a:t>
            </a:r>
            <a:endParaRPr kumimoji="1"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marR="0" lvl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>
                <a:tab pos="180975" algn="l"/>
              </a:tabLst>
              <a:defRPr/>
            </a:pP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い。</a:t>
            </a:r>
            <a:endParaRPr kumimoji="1"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>
                <a:tab pos="180975" algn="l"/>
              </a:tabLst>
              <a:defRPr/>
            </a:pPr>
            <a:r>
              <a:rPr kumimoji="1" lang="en-US" altLang="ja-JP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3	</a:t>
            </a: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書ききれない場合は、余白に記入するか又は別紙に記入の上添付して下さい。</a:t>
            </a:r>
            <a:endParaRPr kumimoji="1" lang="en-US" altLang="ja-JP" sz="9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>
                <a:tab pos="180975" algn="l"/>
              </a:tabLst>
              <a:defRPr/>
            </a:pPr>
            <a:r>
              <a:rPr kumimoji="1" lang="en-US" altLang="ja-JP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	</a:t>
            </a: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収入のうち証明書等の取れるもの（例えば勤務先の給与証明書等、各種保険支払通知書等）は、この申告書に必</a:t>
            </a:r>
            <a:endParaRPr kumimoji="1"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180975" marR="0" lvl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>
                <a:tab pos="180975" algn="l"/>
              </a:tabLst>
              <a:defRPr/>
            </a:pPr>
            <a:r>
              <a:rPr kumimoji="1" lang="ja-JP" altLang="en-US" sz="9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ず添付して下さい。</a:t>
            </a:r>
            <a:endParaRPr kumimoji="1" lang="en-US" altLang="ja-JP" sz="900" dirty="0">
              <a:solidFill>
                <a:prstClr val="black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>
                <a:tab pos="180975" algn="l"/>
              </a:tabLst>
              <a:defRPr/>
            </a:pPr>
            <a:r>
              <a:rPr kumimoji="1" lang="en-US" altLang="ja-JP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5	</a:t>
            </a: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不実の申告をして不正に保護を受けた場合、生活保護法第８５条又は刑法の規定によって処罰されることがありま</a:t>
            </a:r>
            <a:endParaRPr kumimoji="1" lang="en-US" altLang="ja-JP" sz="9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endParaRPr>
          </a:p>
          <a:p>
            <a:pPr marL="180975" marR="0" lvl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>
                <a:tab pos="180975" algn="l"/>
              </a:tabLst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n-cs"/>
              </a:rPr>
              <a:t>す。</a:t>
            </a:r>
            <a:endParaRPr kumimoji="1" lang="en-US" altLang="ja-JP" sz="9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l" defTabSz="541338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10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10885CE4-A58F-4CE9-B2FB-2F4F8B200EF9}"/>
              </a:ext>
            </a:extLst>
          </p:cNvPr>
          <p:cNvSpPr txBox="1"/>
          <p:nvPr/>
        </p:nvSpPr>
        <p:spPr>
          <a:xfrm>
            <a:off x="3140998" y="605993"/>
            <a:ext cx="576000" cy="230832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（裏面）</a:t>
            </a:r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0A4BB734-A9BB-47C6-BC7E-BC47D251971E}"/>
              </a:ext>
            </a:extLst>
          </p:cNvPr>
          <p:cNvGraphicFramePr>
            <a:graphicFrameLocks noGrp="1"/>
          </p:cNvGraphicFramePr>
          <p:nvPr/>
        </p:nvGraphicFramePr>
        <p:xfrm>
          <a:off x="555208" y="1067657"/>
          <a:ext cx="5759213" cy="595017"/>
        </p:xfrm>
        <a:graphic>
          <a:graphicData uri="http://schemas.openxmlformats.org/drawingml/2006/table">
            <a:tbl>
              <a:tblPr/>
              <a:tblGrid>
                <a:gridCol w="262171">
                  <a:extLst>
                    <a:ext uri="{9D8B030D-6E8A-4147-A177-3AD203B41FA5}">
                      <a16:colId xmlns:a16="http://schemas.microsoft.com/office/drawing/2014/main" val="1724401906"/>
                    </a:ext>
                  </a:extLst>
                </a:gridCol>
                <a:gridCol w="2963672">
                  <a:extLst>
                    <a:ext uri="{9D8B030D-6E8A-4147-A177-3AD203B41FA5}">
                      <a16:colId xmlns:a16="http://schemas.microsoft.com/office/drawing/2014/main" val="1005566067"/>
                    </a:ext>
                  </a:extLst>
                </a:gridCol>
                <a:gridCol w="641179">
                  <a:extLst>
                    <a:ext uri="{9D8B030D-6E8A-4147-A177-3AD203B41FA5}">
                      <a16:colId xmlns:a16="http://schemas.microsoft.com/office/drawing/2014/main" val="1006918279"/>
                    </a:ext>
                  </a:extLst>
                </a:gridCol>
                <a:gridCol w="1892191">
                  <a:extLst>
                    <a:ext uri="{9D8B030D-6E8A-4147-A177-3AD203B41FA5}">
                      <a16:colId xmlns:a16="http://schemas.microsoft.com/office/drawing/2014/main" val="3712230860"/>
                    </a:ext>
                  </a:extLst>
                </a:gridCol>
              </a:tblGrid>
              <a:tr h="595017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・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児童扶養手当、雇用保険、傷病手当金、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）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　　　円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8479181"/>
                  </a:ext>
                </a:extLst>
              </a:tr>
            </a:tbl>
          </a:graphicData>
        </a:graphic>
      </p:graphicFrame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A2FCC20-124E-47D9-9967-7DAC09A7221A}"/>
              </a:ext>
            </a:extLst>
          </p:cNvPr>
          <p:cNvSpPr txBox="1"/>
          <p:nvPr/>
        </p:nvSpPr>
        <p:spPr>
          <a:xfrm>
            <a:off x="555208" y="836825"/>
            <a:ext cx="5759214" cy="230832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228600" indent="-228600">
              <a:buFont typeface="+mj-lt"/>
              <a:buAutoNum type="arabicPeriod" startAt="2"/>
              <a:tabLst>
                <a:tab pos="4306888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恩給・年金等による収入（受けているものを○で囲んで下さい。）</a:t>
            </a:r>
          </a:p>
        </p:txBody>
      </p:sp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6B429862-B57D-4F1B-9CA9-7F7DED0DEE2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9303206"/>
              </p:ext>
            </p:extLst>
          </p:nvPr>
        </p:nvGraphicFramePr>
        <p:xfrm>
          <a:off x="555208" y="2000491"/>
          <a:ext cx="5759213" cy="933480"/>
        </p:xfrm>
        <a:graphic>
          <a:graphicData uri="http://schemas.openxmlformats.org/drawingml/2006/table">
            <a:tbl>
              <a:tblPr/>
              <a:tblGrid>
                <a:gridCol w="262171">
                  <a:extLst>
                    <a:ext uri="{9D8B030D-6E8A-4147-A177-3AD203B41FA5}">
                      <a16:colId xmlns:a16="http://schemas.microsoft.com/office/drawing/2014/main" val="1724401906"/>
                    </a:ext>
                  </a:extLst>
                </a:gridCol>
                <a:gridCol w="1795302">
                  <a:extLst>
                    <a:ext uri="{9D8B030D-6E8A-4147-A177-3AD203B41FA5}">
                      <a16:colId xmlns:a16="http://schemas.microsoft.com/office/drawing/2014/main" val="1005566067"/>
                    </a:ext>
                  </a:extLst>
                </a:gridCol>
                <a:gridCol w="1809549">
                  <a:extLst>
                    <a:ext uri="{9D8B030D-6E8A-4147-A177-3AD203B41FA5}">
                      <a16:colId xmlns:a16="http://schemas.microsoft.com/office/drawing/2014/main" val="2197453689"/>
                    </a:ext>
                  </a:extLst>
                </a:gridCol>
                <a:gridCol w="1892191">
                  <a:extLst>
                    <a:ext uri="{9D8B030D-6E8A-4147-A177-3AD203B41FA5}">
                      <a16:colId xmlns:a16="http://schemas.microsoft.com/office/drawing/2014/main" val="3712230860"/>
                    </a:ext>
                  </a:extLst>
                </a:gridCol>
              </a:tblGrid>
              <a:tr h="162000"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・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仕送りした者の氏名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1027708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仕送りによる収入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15119021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現物による収入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米、野菜、魚介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（もらったものを○で囲んで下さい。）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Kg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0366846"/>
                  </a:ext>
                </a:extLst>
              </a:tr>
            </a:tbl>
          </a:graphicData>
        </a:graphic>
      </p:graphicFrame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C38AA457-E905-4D75-BF54-8979FC94B1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9433959"/>
              </p:ext>
            </p:extLst>
          </p:nvPr>
        </p:nvGraphicFramePr>
        <p:xfrm>
          <a:off x="555208" y="3220307"/>
          <a:ext cx="5759213" cy="1242000"/>
        </p:xfrm>
        <a:graphic>
          <a:graphicData uri="http://schemas.openxmlformats.org/drawingml/2006/table">
            <a:tbl>
              <a:tblPr/>
              <a:tblGrid>
                <a:gridCol w="262171">
                  <a:extLst>
                    <a:ext uri="{9D8B030D-6E8A-4147-A177-3AD203B41FA5}">
                      <a16:colId xmlns:a16="http://schemas.microsoft.com/office/drawing/2014/main" val="1724401906"/>
                    </a:ext>
                  </a:extLst>
                </a:gridCol>
                <a:gridCol w="1795302">
                  <a:extLst>
                    <a:ext uri="{9D8B030D-6E8A-4147-A177-3AD203B41FA5}">
                      <a16:colId xmlns:a16="http://schemas.microsoft.com/office/drawing/2014/main" val="1005566067"/>
                    </a:ext>
                  </a:extLst>
                </a:gridCol>
                <a:gridCol w="1809549">
                  <a:extLst>
                    <a:ext uri="{9D8B030D-6E8A-4147-A177-3AD203B41FA5}">
                      <a16:colId xmlns:a16="http://schemas.microsoft.com/office/drawing/2014/main" val="2197453689"/>
                    </a:ext>
                  </a:extLst>
                </a:gridCol>
                <a:gridCol w="1892191">
                  <a:extLst>
                    <a:ext uri="{9D8B030D-6E8A-4147-A177-3AD203B41FA5}">
                      <a16:colId xmlns:a16="http://schemas.microsoft.com/office/drawing/2014/main" val="3712230860"/>
                    </a:ext>
                  </a:extLst>
                </a:gridCol>
              </a:tblGrid>
              <a:tr h="162000"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・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3711095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生命保険等の給付金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</a:t>
                      </a:r>
                    </a:p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4830674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財産収入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（土地、家屋の賃貸料等）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85970306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05422200"/>
                  </a:ext>
                </a:extLst>
              </a:tr>
            </a:tbl>
          </a:graphicData>
        </a:graphic>
      </p:graphicFrame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7BD3F9EA-3A06-4529-9249-F3EE9A553088}"/>
              </a:ext>
            </a:extLst>
          </p:cNvPr>
          <p:cNvSpPr txBox="1"/>
          <p:nvPr/>
        </p:nvSpPr>
        <p:spPr>
          <a:xfrm>
            <a:off x="555208" y="1769658"/>
            <a:ext cx="5759214" cy="230832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228600" indent="-228600">
              <a:buFont typeface="+mj-lt"/>
              <a:buAutoNum type="arabicPeriod" startAt="3"/>
              <a:tabLst>
                <a:tab pos="4306888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仕送りによる収入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7EE34585-0F40-46EA-96B2-40F3B61FD021}"/>
              </a:ext>
            </a:extLst>
          </p:cNvPr>
          <p:cNvSpPr txBox="1"/>
          <p:nvPr/>
        </p:nvSpPr>
        <p:spPr>
          <a:xfrm>
            <a:off x="555208" y="2989475"/>
            <a:ext cx="5759214" cy="230832"/>
          </a:xfrm>
          <a:prstGeom prst="rect">
            <a:avLst/>
          </a:prstGeom>
          <a:noFill/>
        </p:spPr>
        <p:txBody>
          <a:bodyPr wrap="square" lIns="0" rtlCol="0">
            <a:spAutoFit/>
          </a:bodyPr>
          <a:lstStyle/>
          <a:p>
            <a:pPr marL="228600" indent="-228600">
              <a:buFont typeface="+mj-lt"/>
              <a:buAutoNum type="arabicPeriod" startAt="4"/>
              <a:tabLst>
                <a:tab pos="4306888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その他の収入</a:t>
            </a:r>
          </a:p>
        </p:txBody>
      </p:sp>
    </p:spTree>
    <p:extLst>
      <p:ext uri="{BB962C8B-B14F-4D97-AF65-F5344CB8AC3E}">
        <p14:creationId xmlns:p14="http://schemas.microsoft.com/office/powerpoint/2010/main" val="194278290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44</TotalTime>
  <Words>685</Words>
  <Application>Microsoft Office PowerPoint</Application>
  <PresentationFormat>A4 210 x 297 mm</PresentationFormat>
  <Paragraphs>256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34</cp:revision>
  <dcterms:created xsi:type="dcterms:W3CDTF">2022-01-20T04:34:58Z</dcterms:created>
  <dcterms:modified xsi:type="dcterms:W3CDTF">2024-03-25T07:16:38Z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2022-04-22T02:11:20Z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e50ae062-31ac-4338-b77f-38a6d17510bc</vt:lpwstr>
  </property>
  <property fmtid="{D5CDD505-2E9C-101B-9397-08002B2CF9AE}" pid="15" name="MSIP_Label_436fffe2-e74d-4f21-833f-6f054a10cb50_ContentBits">
    <vt:lpwstr>0</vt:lpwstr>
  </property>
</Properties>
</file>

<file path=docProps/thumbnail.jpeg>
</file>