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6"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1" clrIdx="0">
    <p:extLst>
      <p:ext uri="{19B8F6BF-5375-455C-9EA6-DF929625EA0E}">
        <p15:presenceInfo xmlns:p15="http://schemas.microsoft.com/office/powerpoint/2012/main" userId="S-1-5-21-4175116151-3849908774-3845857867-619503" providerId="AD"/>
      </p:ext>
    </p:extLst>
  </p:cmAuthor>
  <p:cmAuthor id="2" name="渡部 俊(watabe-shun.ik4)" initials="渡部" lastIdx="2" clrIdx="1">
    <p:extLst>
      <p:ext uri="{19B8F6BF-5375-455C-9EA6-DF929625EA0E}">
        <p15:presenceInfo xmlns:p15="http://schemas.microsoft.com/office/powerpoint/2012/main" userId="S-1-5-21-4175116151-3849908774-3845857867-619606" providerId="AD"/>
      </p:ext>
    </p:extLst>
  </p:cmAuthor>
  <p:cmAuthor id="3" name="Okano, Takumi (JP - AB 岡野 匠)" initials="OT(A岡匠" lastIdx="2"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p:scale>
          <a:sx n="100" d="100"/>
          <a:sy n="100" d="100"/>
        </p:scale>
        <p:origin x="2844" y="72"/>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81471" y="1844394"/>
            <a:ext cx="5760000" cy="2616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kumimoji="0" lang="ja-JP" altLang="en-US"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過払金収入充当通知書</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aphicFrame>
        <p:nvGraphicFramePr>
          <p:cNvPr id="50" name="表 4">
            <a:extLst>
              <a:ext uri="{FF2B5EF4-FFF2-40B4-BE49-F238E27FC236}">
                <a16:creationId xmlns:a16="http://schemas.microsoft.com/office/drawing/2014/main" id="{C453FA3C-974C-4020-9D8B-98A5D37472D4}"/>
              </a:ext>
            </a:extLst>
          </p:cNvPr>
          <p:cNvGraphicFramePr>
            <a:graphicFrameLocks noGrp="1"/>
          </p:cNvGraphicFramePr>
          <p:nvPr>
            <p:extLst>
              <p:ext uri="{D42A27DB-BD31-4B8C-83A1-F6EECF244321}">
                <p14:modId xmlns:p14="http://schemas.microsoft.com/office/powerpoint/2010/main" val="639440512"/>
              </p:ext>
            </p:extLst>
          </p:nvPr>
        </p:nvGraphicFramePr>
        <p:xfrm>
          <a:off x="581471" y="3481092"/>
          <a:ext cx="5772591" cy="3390452"/>
        </p:xfrm>
        <a:graphic>
          <a:graphicData uri="http://schemas.openxmlformats.org/drawingml/2006/table">
            <a:tbl>
              <a:tblPr firstRow="1" bandRow="1">
                <a:tableStyleId>{5C22544A-7EE6-4342-B048-85BDC9FD1C3A}</a:tableStyleId>
              </a:tblPr>
              <a:tblGrid>
                <a:gridCol w="1162271">
                  <a:extLst>
                    <a:ext uri="{9D8B030D-6E8A-4147-A177-3AD203B41FA5}">
                      <a16:colId xmlns:a16="http://schemas.microsoft.com/office/drawing/2014/main" val="2796205569"/>
                    </a:ext>
                  </a:extLst>
                </a:gridCol>
                <a:gridCol w="1019175">
                  <a:extLst>
                    <a:ext uri="{9D8B030D-6E8A-4147-A177-3AD203B41FA5}">
                      <a16:colId xmlns:a16="http://schemas.microsoft.com/office/drawing/2014/main" val="2936752784"/>
                    </a:ext>
                  </a:extLst>
                </a:gridCol>
                <a:gridCol w="1162051">
                  <a:extLst>
                    <a:ext uri="{9D8B030D-6E8A-4147-A177-3AD203B41FA5}">
                      <a16:colId xmlns:a16="http://schemas.microsoft.com/office/drawing/2014/main" val="3860738303"/>
                    </a:ext>
                  </a:extLst>
                </a:gridCol>
                <a:gridCol w="1306060">
                  <a:extLst>
                    <a:ext uri="{9D8B030D-6E8A-4147-A177-3AD203B41FA5}">
                      <a16:colId xmlns:a16="http://schemas.microsoft.com/office/drawing/2014/main" val="2726939747"/>
                    </a:ext>
                  </a:extLst>
                </a:gridCol>
                <a:gridCol w="1123034">
                  <a:extLst>
                    <a:ext uri="{9D8B030D-6E8A-4147-A177-3AD203B41FA5}">
                      <a16:colId xmlns:a16="http://schemas.microsoft.com/office/drawing/2014/main" val="1869916094"/>
                    </a:ext>
                  </a:extLst>
                </a:gridCol>
              </a:tblGrid>
              <a:tr h="216000">
                <a:tc rowSpan="2">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収入充当予定月</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保護決定額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gridSpan="2">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過払金収入充当額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hMerge="1">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rowSpan="2">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差引支給額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279935400"/>
                  </a:ext>
                </a:extLst>
              </a:tr>
              <a:tr h="216000">
                <a:tc vMerge="1">
                  <a:txBody>
                    <a:bodyPr/>
                    <a:lstStyle/>
                    <a:p>
                      <a:endParaRPr kumimoji="1" lang="ja-JP" altLang="en-US"/>
                    </a:p>
                  </a:txBody>
                  <a:tcPr/>
                </a:tc>
                <a:tc vMerge="1">
                  <a:txBody>
                    <a:bodyPr/>
                    <a:lstStyle/>
                    <a:p>
                      <a:endParaRPr kumimoji="1" lang="ja-JP" altLang="en-US"/>
                    </a:p>
                  </a:txBody>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今回決定分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前回以前決定分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vMerge="1">
                  <a:txBody>
                    <a:bodyPr/>
                    <a:lstStyle/>
                    <a:p>
                      <a:endParaRPr kumimoji="1" lang="ja-JP" altLang="en-US"/>
                    </a:p>
                  </a:txBody>
                  <a:tcPr/>
                </a:tc>
                <a:extLst>
                  <a:ext uri="{0D108BD9-81ED-4DB2-BD59-A6C34878D82A}">
                    <a16:rowId xmlns:a16="http://schemas.microsoft.com/office/drawing/2014/main" val="2016348012"/>
                  </a:ext>
                </a:extLst>
              </a:tr>
              <a:tr h="450000">
                <a:tc>
                  <a:txBody>
                    <a:bodyPr/>
                    <a:lstStyle/>
                    <a:p>
                      <a:pPr algn="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月分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en-US" altLang="ja-JP"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110977052"/>
                  </a:ext>
                </a:extLst>
              </a:tr>
              <a:tr h="450000">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月分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99138754"/>
                  </a:ext>
                </a:extLst>
              </a:tr>
              <a:tr h="450000">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月分</a:t>
                      </a:r>
                      <a:endParaRPr kumimoji="1" lang="ja-JP" altLang="en-US" sz="9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318449384"/>
                  </a:ext>
                </a:extLst>
              </a:tr>
              <a:tr h="395813">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月分</a:t>
                      </a:r>
                      <a:endParaRPr kumimoji="1" lang="ja-JP" altLang="en-US" sz="9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208407575"/>
                  </a:ext>
                </a:extLst>
              </a:tr>
              <a:tr h="395813">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月分</a:t>
                      </a:r>
                      <a:endParaRPr kumimoji="1" lang="ja-JP" altLang="en-US" sz="9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948033853"/>
                  </a:ext>
                </a:extLst>
              </a:tr>
              <a:tr h="395813">
                <a:tc>
                  <a:txBody>
                    <a:bodyPr/>
                    <a:lstStyle/>
                    <a:p>
                      <a:pPr marL="0" marR="0" lvl="0" indent="0" algn="r" defTabSz="6858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月分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601669930"/>
                  </a:ext>
                </a:extLst>
              </a:tr>
              <a:tr h="395813">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合　計</a:t>
                      </a:r>
                      <a:endParaRPr kumimoji="1" lang="en-US" altLang="ja-JP"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061802082"/>
                  </a:ext>
                </a:extLst>
              </a:tr>
            </a:tbl>
          </a:graphicData>
        </a:graphic>
      </p:graphicFrame>
      <p:sp>
        <p:nvSpPr>
          <p:cNvPr id="27" name="正方形/長方形 26">
            <a:extLst>
              <a:ext uri="{FF2B5EF4-FFF2-40B4-BE49-F238E27FC236}">
                <a16:creationId xmlns:a16="http://schemas.microsoft.com/office/drawing/2014/main" id="{E3EDF18D-27DA-45BB-9E98-326B7EDD7F11}"/>
              </a:ext>
            </a:extLst>
          </p:cNvPr>
          <p:cNvSpPr/>
          <p:nvPr/>
        </p:nvSpPr>
        <p:spPr>
          <a:xfrm>
            <a:off x="588200" y="4093173"/>
            <a:ext cx="83581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収入充当予定月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8" name="正方形/長方形 27">
            <a:extLst>
              <a:ext uri="{FF2B5EF4-FFF2-40B4-BE49-F238E27FC236}">
                <a16:creationId xmlns:a16="http://schemas.microsoft.com/office/drawing/2014/main" id="{4395C54C-F63E-4D18-BDE1-4CE1A4068D72}"/>
              </a:ext>
            </a:extLst>
          </p:cNvPr>
          <p:cNvSpPr/>
          <p:nvPr/>
        </p:nvSpPr>
        <p:spPr>
          <a:xfrm>
            <a:off x="1909332" y="4093174"/>
            <a:ext cx="707407"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保護決定額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29" name="正方形/長方形 28">
            <a:extLst>
              <a:ext uri="{FF2B5EF4-FFF2-40B4-BE49-F238E27FC236}">
                <a16:creationId xmlns:a16="http://schemas.microsoft.com/office/drawing/2014/main" id="{7673DDC3-1D13-4BD3-ABEC-1FAD627F56C7}"/>
              </a:ext>
            </a:extLst>
          </p:cNvPr>
          <p:cNvSpPr/>
          <p:nvPr/>
        </p:nvSpPr>
        <p:spPr>
          <a:xfrm>
            <a:off x="2988832" y="4093174"/>
            <a:ext cx="66992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今回決定分</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0" name="正方形/長方形 29">
            <a:extLst>
              <a:ext uri="{FF2B5EF4-FFF2-40B4-BE49-F238E27FC236}">
                <a16:creationId xmlns:a16="http://schemas.microsoft.com/office/drawing/2014/main" id="{A5ECF839-7EEC-420C-8760-C62689BA3DF3}"/>
              </a:ext>
            </a:extLst>
          </p:cNvPr>
          <p:cNvSpPr/>
          <p:nvPr/>
        </p:nvSpPr>
        <p:spPr>
          <a:xfrm>
            <a:off x="4139507" y="4093174"/>
            <a:ext cx="83581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前回以前決定分</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1" name="正方形/長方形 30">
            <a:extLst>
              <a:ext uri="{FF2B5EF4-FFF2-40B4-BE49-F238E27FC236}">
                <a16:creationId xmlns:a16="http://schemas.microsoft.com/office/drawing/2014/main" id="{38DE1EC1-E1B5-49FE-8172-8EB3F8EC2C3B}"/>
              </a:ext>
            </a:extLst>
          </p:cNvPr>
          <p:cNvSpPr/>
          <p:nvPr/>
        </p:nvSpPr>
        <p:spPr>
          <a:xfrm>
            <a:off x="5485970" y="4093174"/>
            <a:ext cx="616743"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差引支給額</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3" name="正方形/長方形 32">
            <a:extLst>
              <a:ext uri="{FF2B5EF4-FFF2-40B4-BE49-F238E27FC236}">
                <a16:creationId xmlns:a16="http://schemas.microsoft.com/office/drawing/2014/main" id="{54913101-F7D6-4F52-89E6-EB605D4BEF66}"/>
              </a:ext>
            </a:extLst>
          </p:cNvPr>
          <p:cNvSpPr/>
          <p:nvPr/>
        </p:nvSpPr>
        <p:spPr>
          <a:xfrm>
            <a:off x="1788544" y="6634543"/>
            <a:ext cx="918982"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保護決定額合計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4" name="正方形/長方形 33">
            <a:extLst>
              <a:ext uri="{FF2B5EF4-FFF2-40B4-BE49-F238E27FC236}">
                <a16:creationId xmlns:a16="http://schemas.microsoft.com/office/drawing/2014/main" id="{7483A15F-8231-4EE8-8F5C-71791C879375}"/>
              </a:ext>
            </a:extLst>
          </p:cNvPr>
          <p:cNvSpPr/>
          <p:nvPr/>
        </p:nvSpPr>
        <p:spPr>
          <a:xfrm>
            <a:off x="2926968" y="6634543"/>
            <a:ext cx="838200"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今回決定分合計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9" name="正方形/長方形 48">
            <a:extLst>
              <a:ext uri="{FF2B5EF4-FFF2-40B4-BE49-F238E27FC236}">
                <a16:creationId xmlns:a16="http://schemas.microsoft.com/office/drawing/2014/main" id="{41C5232D-922C-44AE-88DF-C32C913A2377}"/>
              </a:ext>
            </a:extLst>
          </p:cNvPr>
          <p:cNvSpPr/>
          <p:nvPr/>
        </p:nvSpPr>
        <p:spPr>
          <a:xfrm>
            <a:off x="4012454" y="6634543"/>
            <a:ext cx="1066000"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前回以前決定分合計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51" name="正方形/長方形 50">
            <a:extLst>
              <a:ext uri="{FF2B5EF4-FFF2-40B4-BE49-F238E27FC236}">
                <a16:creationId xmlns:a16="http://schemas.microsoft.com/office/drawing/2014/main" id="{A5D33FE8-63DC-45BA-8FA5-C54F6700C554}"/>
              </a:ext>
            </a:extLst>
          </p:cNvPr>
          <p:cNvSpPr/>
          <p:nvPr/>
        </p:nvSpPr>
        <p:spPr>
          <a:xfrm>
            <a:off x="5375464" y="6634543"/>
            <a:ext cx="850605" cy="140327"/>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差引支給額合計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p:txBody>
      </p:sp>
      <p:sp>
        <p:nvSpPr>
          <p:cNvPr id="60" name="正方形/長方形 59">
            <a:extLst>
              <a:ext uri="{FF2B5EF4-FFF2-40B4-BE49-F238E27FC236}">
                <a16:creationId xmlns:a16="http://schemas.microsoft.com/office/drawing/2014/main" id="{D867E84E-4B6D-4C4C-9358-E09FB6A246FB}"/>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61" name="正方形/長方形 60">
            <a:extLst>
              <a:ext uri="{FF2B5EF4-FFF2-40B4-BE49-F238E27FC236}">
                <a16:creationId xmlns:a16="http://schemas.microsoft.com/office/drawing/2014/main" id="{98A79BE3-56B1-4EA3-B7D5-82C96E44596B}"/>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62" name="正方形/長方形 61">
            <a:extLst>
              <a:ext uri="{FF2B5EF4-FFF2-40B4-BE49-F238E27FC236}">
                <a16:creationId xmlns:a16="http://schemas.microsoft.com/office/drawing/2014/main" id="{31691679-2060-406D-AB8F-9BD5CA636303}"/>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63" name="正方形/長方形 62">
            <a:extLst>
              <a:ext uri="{FF2B5EF4-FFF2-40B4-BE49-F238E27FC236}">
                <a16:creationId xmlns:a16="http://schemas.microsoft.com/office/drawing/2014/main" id="{DC9B5811-7BD9-46ED-888F-381B05F059B8}"/>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64" name="正方形/長方形 63">
            <a:extLst>
              <a:ext uri="{FF2B5EF4-FFF2-40B4-BE49-F238E27FC236}">
                <a16:creationId xmlns:a16="http://schemas.microsoft.com/office/drawing/2014/main" id="{7DDA08AD-6ABA-4D0A-B49C-CD434D5067F2}"/>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65" name="正方形/長方形 64">
            <a:extLst>
              <a:ext uri="{FF2B5EF4-FFF2-40B4-BE49-F238E27FC236}">
                <a16:creationId xmlns:a16="http://schemas.microsoft.com/office/drawing/2014/main" id="{5C33226E-D4F4-42CE-A30E-4D2C99ECE445}"/>
              </a:ext>
            </a:extLst>
          </p:cNvPr>
          <p:cNvSpPr/>
          <p:nvPr/>
        </p:nvSpPr>
        <p:spPr>
          <a:xfrm>
            <a:off x="5652591"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66" name="正方形/長方形 65">
            <a:extLst>
              <a:ext uri="{FF2B5EF4-FFF2-40B4-BE49-F238E27FC236}">
                <a16:creationId xmlns:a16="http://schemas.microsoft.com/office/drawing/2014/main" id="{3241E087-4A57-45C2-9E54-2603F8040E17}"/>
              </a:ext>
            </a:extLst>
          </p:cNvPr>
          <p:cNvSpPr/>
          <p:nvPr/>
        </p:nvSpPr>
        <p:spPr>
          <a:xfrm>
            <a:off x="4719141" y="1166334"/>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67" name="正方形/長方形 66">
            <a:extLst>
              <a:ext uri="{FF2B5EF4-FFF2-40B4-BE49-F238E27FC236}">
                <a16:creationId xmlns:a16="http://schemas.microsoft.com/office/drawing/2014/main" id="{D431111C-4BD4-4613-B8D9-6706F248B379}"/>
              </a:ext>
            </a:extLst>
          </p:cNvPr>
          <p:cNvSpPr/>
          <p:nvPr/>
        </p:nvSpPr>
        <p:spPr>
          <a:xfrm>
            <a:off x="5652591" y="1335236"/>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68" name="正方形/長方形 67">
            <a:extLst>
              <a:ext uri="{FF2B5EF4-FFF2-40B4-BE49-F238E27FC236}">
                <a16:creationId xmlns:a16="http://schemas.microsoft.com/office/drawing/2014/main" id="{AD9CC652-7AB9-49A8-AA33-D6E8C79A9D7F}"/>
              </a:ext>
            </a:extLst>
          </p:cNvPr>
          <p:cNvSpPr/>
          <p:nvPr/>
        </p:nvSpPr>
        <p:spPr>
          <a:xfrm>
            <a:off x="5652591" y="1166334"/>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grpSp>
        <p:nvGrpSpPr>
          <p:cNvPr id="70" name="グループ化 69">
            <a:extLst>
              <a:ext uri="{FF2B5EF4-FFF2-40B4-BE49-F238E27FC236}">
                <a16:creationId xmlns:a16="http://schemas.microsoft.com/office/drawing/2014/main" id="{8423B4B9-262A-44B8-8768-5669B1C91267}"/>
              </a:ext>
            </a:extLst>
          </p:cNvPr>
          <p:cNvGrpSpPr/>
          <p:nvPr/>
        </p:nvGrpSpPr>
        <p:grpSpPr>
          <a:xfrm>
            <a:off x="4935057" y="8525987"/>
            <a:ext cx="1469152" cy="1209186"/>
            <a:chOff x="4410455" y="8217841"/>
            <a:chExt cx="1469152" cy="1209186"/>
          </a:xfrm>
        </p:grpSpPr>
        <p:sp>
          <p:nvSpPr>
            <p:cNvPr id="71" name="テキスト ボックス 70">
              <a:extLst>
                <a:ext uri="{FF2B5EF4-FFF2-40B4-BE49-F238E27FC236}">
                  <a16:creationId xmlns:a16="http://schemas.microsoft.com/office/drawing/2014/main" id="{79568630-5E38-4B73-A752-40251722B317}"/>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72" name="正方形/長方形 71">
              <a:extLst>
                <a:ext uri="{FF2B5EF4-FFF2-40B4-BE49-F238E27FC236}">
                  <a16:creationId xmlns:a16="http://schemas.microsoft.com/office/drawing/2014/main" id="{497DEFE5-A046-4A28-98CD-A029FDB2B9C8}"/>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73" name="正方形/長方形 72">
              <a:extLst>
                <a:ext uri="{FF2B5EF4-FFF2-40B4-BE49-F238E27FC236}">
                  <a16:creationId xmlns:a16="http://schemas.microsoft.com/office/drawing/2014/main" id="{617C6AFC-CABE-47DD-9B3D-60CC54958575}"/>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74" name="正方形/長方形 73">
              <a:extLst>
                <a:ext uri="{FF2B5EF4-FFF2-40B4-BE49-F238E27FC236}">
                  <a16:creationId xmlns:a16="http://schemas.microsoft.com/office/drawing/2014/main" id="{C2DC6B8A-93DA-4103-BD67-F2AD81404C85}"/>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75" name="正方形/長方形 74">
              <a:extLst>
                <a:ext uri="{FF2B5EF4-FFF2-40B4-BE49-F238E27FC236}">
                  <a16:creationId xmlns:a16="http://schemas.microsoft.com/office/drawing/2014/main" id="{124416D6-F001-4880-8B70-CF83C9220761}"/>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76" name="正方形/長方形 75">
              <a:extLst>
                <a:ext uri="{FF2B5EF4-FFF2-40B4-BE49-F238E27FC236}">
                  <a16:creationId xmlns:a16="http://schemas.microsoft.com/office/drawing/2014/main" id="{C9B517C3-0B13-4886-BBCC-772BDEEC96F0}"/>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77" name="正方形/長方形 76">
              <a:extLst>
                <a:ext uri="{FF2B5EF4-FFF2-40B4-BE49-F238E27FC236}">
                  <a16:creationId xmlns:a16="http://schemas.microsoft.com/office/drawing/2014/main" id="{C81719D5-55D6-4E93-A664-DE0E31E623F2}"/>
                </a:ext>
              </a:extLst>
            </p:cNvPr>
            <p:cNvSpPr/>
            <p:nvPr/>
          </p:nvSpPr>
          <p:spPr>
            <a:xfrm>
              <a:off x="4492543" y="9093747"/>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78" name="正方形/長方形 77">
              <a:extLst>
                <a:ext uri="{FF2B5EF4-FFF2-40B4-BE49-F238E27FC236}">
                  <a16:creationId xmlns:a16="http://schemas.microsoft.com/office/drawing/2014/main" id="{E62751EA-E239-4F2B-956F-D46DC8B4B9EE}"/>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2" name="正方形/長方形 1">
              <a:extLst>
                <a:ext uri="{FF2B5EF4-FFF2-40B4-BE49-F238E27FC236}">
                  <a16:creationId xmlns:a16="http://schemas.microsoft.com/office/drawing/2014/main" id="{46DBDF6C-5931-C955-ACB8-74DFC7014CC7}"/>
                </a:ext>
              </a:extLst>
            </p:cNvPr>
            <p:cNvSpPr/>
            <p:nvPr/>
          </p:nvSpPr>
          <p:spPr>
            <a:xfrm>
              <a:off x="4496950" y="9288219"/>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79" name="Rectangle 109">
            <a:extLst>
              <a:ext uri="{FF2B5EF4-FFF2-40B4-BE49-F238E27FC236}">
                <a16:creationId xmlns:a16="http://schemas.microsoft.com/office/drawing/2014/main" id="{A4E21641-429D-414C-92A5-F441C6191603}"/>
              </a:ext>
            </a:extLst>
          </p:cNvPr>
          <p:cNvSpPr>
            <a:spLocks noChangeArrowheads="1"/>
          </p:cNvSpPr>
          <p:nvPr/>
        </p:nvSpPr>
        <p:spPr bwMode="auto">
          <a:xfrm>
            <a:off x="578635" y="2431668"/>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保護変更決定により生じたあなたの過払金を下記のとおり収入充当することにしましたので通知します。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80" name="正方形/長方形 79">
            <a:extLst>
              <a:ext uri="{FF2B5EF4-FFF2-40B4-BE49-F238E27FC236}">
                <a16:creationId xmlns:a16="http://schemas.microsoft.com/office/drawing/2014/main" id="{9725CC23-416A-444C-A953-4B7EAFF76BDE}"/>
              </a:ext>
            </a:extLst>
          </p:cNvPr>
          <p:cNvSpPr/>
          <p:nvPr/>
        </p:nvSpPr>
        <p:spPr>
          <a:xfrm>
            <a:off x="588200" y="7070639"/>
            <a:ext cx="5765861" cy="1195202"/>
          </a:xfrm>
          <a:prstGeom prst="rect">
            <a:avLst/>
          </a:prstGeom>
          <a:noFill/>
          <a:ln w="63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36" name="Rectangle 109">
            <a:extLst>
              <a:ext uri="{FF2B5EF4-FFF2-40B4-BE49-F238E27FC236}">
                <a16:creationId xmlns:a16="http://schemas.microsoft.com/office/drawing/2014/main" id="{A6F83323-5539-44DC-A2B9-40B5205907BA}"/>
              </a:ext>
            </a:extLst>
          </p:cNvPr>
          <p:cNvSpPr>
            <a:spLocks noChangeArrowheads="1"/>
          </p:cNvSpPr>
          <p:nvPr/>
        </p:nvSpPr>
        <p:spPr bwMode="auto">
          <a:xfrm>
            <a:off x="578635" y="2898410"/>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40" name="正方形/長方形 39">
            <a:extLst>
              <a:ext uri="{FF2B5EF4-FFF2-40B4-BE49-F238E27FC236}">
                <a16:creationId xmlns:a16="http://schemas.microsoft.com/office/drawing/2014/main" id="{E52301A9-E229-47AB-8D83-C57139F5901F}"/>
              </a:ext>
            </a:extLst>
          </p:cNvPr>
          <p:cNvSpPr/>
          <p:nvPr/>
        </p:nvSpPr>
        <p:spPr>
          <a:xfrm>
            <a:off x="669760" y="7153230"/>
            <a:ext cx="336715" cy="140327"/>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備考</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p:txBody>
      </p:sp>
      <p:sp>
        <p:nvSpPr>
          <p:cNvPr id="38" name="正方形/長方形 37">
            <a:extLst>
              <a:ext uri="{FF2B5EF4-FFF2-40B4-BE49-F238E27FC236}">
                <a16:creationId xmlns:a16="http://schemas.microsoft.com/office/drawing/2014/main" id="{668970D1-76FE-44BD-A814-B533C00CFF16}"/>
              </a:ext>
            </a:extLst>
          </p:cNvPr>
          <p:cNvSpPr/>
          <p:nvPr/>
        </p:nvSpPr>
        <p:spPr>
          <a:xfrm>
            <a:off x="5652591" y="65440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Tree>
    <p:extLst>
      <p:ext uri="{BB962C8B-B14F-4D97-AF65-F5344CB8AC3E}">
        <p14:creationId xmlns:p14="http://schemas.microsoft.com/office/powerpoint/2010/main" val="137363555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617</TotalTime>
  <Words>125</Words>
  <Application>Microsoft Office PowerPoint</Application>
  <PresentationFormat>A4 210 x 297 mm</PresentationFormat>
  <Paragraphs>45</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97</cp:revision>
  <dcterms:created xsi:type="dcterms:W3CDTF">2022-01-20T04:34:58Z</dcterms:created>
  <dcterms:modified xsi:type="dcterms:W3CDTF">2023-03-10T04:28:56Z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ies>
</file>

<file path=docProps/thumbnail.jpeg>
</file>