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ags/tag2.xml" ContentType="application/vnd.openxmlformats-officedocument.presentationml.tags+xml"/>
  <Override PartName="/ppt/tags/tag3.xml" ContentType="application/vnd.openxmlformats-officedocument.presentationml.tags+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1" r:id="rId2"/>
    <p:sldId id="262" r:id="rId3"/>
  </p:sldIdLst>
  <p:sldSz cx="6858000" cy="9906000" type="A4"/>
  <p:notesSz cx="6858000" cy="9144000"/>
  <p:custDataLst>
    <p:tags r:id="rId4"/>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2160"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西田 章恵(nishida-akie.jj1)" initials="西田" lastIdx="4" clrIdx="0">
    <p:extLst>
      <p:ext uri="{19B8F6BF-5375-455C-9EA6-DF929625EA0E}">
        <p15:presenceInfo xmlns:p15="http://schemas.microsoft.com/office/powerpoint/2012/main" userId="S-1-5-21-4175116151-3849908774-3845857867-619503" providerId="AD"/>
      </p:ext>
    </p:extLst>
  </p:cmAuthor>
  <p:cmAuthor id="2" name="Okano, Takumi (JP - AB 岡野 匠)" initials="OT(A岡匠" lastIdx="1" clrIdx="1">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DD755C6D-2901-4FBE-A7FE-5339B518F4C3}" v="1" dt="2022-08-22T00:45:03.618"/>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スタイルなし、表のグリッド線なし">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7143" autoAdjust="0"/>
    <p:restoredTop sz="94660"/>
  </p:normalViewPr>
  <p:slideViewPr>
    <p:cSldViewPr snapToGrid="0" showGuides="1">
      <p:cViewPr varScale="1">
        <p:scale>
          <a:sx n="77" d="100"/>
          <a:sy n="77" d="100"/>
        </p:scale>
        <p:origin x="3558" y="96"/>
      </p:cViewPr>
      <p:guideLst>
        <p:guide orient="horz" pos="3120"/>
        <p:guide pos="216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commentAuthors" Target="commentAuthors.xml"/><Relationship Id="rId10" Type="http://schemas.microsoft.com/office/2015/10/relationships/revisionInfo" Target="revisionInfo.xml"/><Relationship Id="rId4" Type="http://schemas.openxmlformats.org/officeDocument/2006/relationships/tags" Target="tags/tag1.xml"/><Relationship Id="rId9"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41" name="Rectangle 109">
            <a:extLst>
              <a:ext uri="{FF2B5EF4-FFF2-40B4-BE49-F238E27FC236}">
                <a16:creationId xmlns:a16="http://schemas.microsoft.com/office/drawing/2014/main" id="{964D1F19-BA8C-4282-BA8A-73E124FD408D}"/>
              </a:ext>
            </a:extLst>
          </p:cNvPr>
          <p:cNvSpPr>
            <a:spLocks noChangeArrowheads="1"/>
          </p:cNvSpPr>
          <p:nvPr/>
        </p:nvSpPr>
        <p:spPr bwMode="auto">
          <a:xfrm>
            <a:off x="560154" y="1881147"/>
            <a:ext cx="5760000" cy="3262432"/>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1347788" algn="l" defTabSz="914400" rtl="0" eaLnBrk="0" fontAlgn="base" latinLnBrk="0" hangingPunct="0">
              <a:lnSpc>
                <a:spcPct val="100000"/>
              </a:lnSpc>
              <a:spcBef>
                <a:spcPts val="200"/>
              </a:spcBef>
              <a:spcAft>
                <a:spcPct val="0"/>
              </a:spcAft>
              <a:buClrTx/>
              <a:buSzTx/>
              <a:buFontTx/>
              <a:buNone/>
              <a:tabLst/>
            </a:pPr>
            <a:r>
              <a:rPr kumimoji="0" lang="ja-JP" altLang="en-US" sz="900" b="0" i="0" u="none" strike="noStrike" cap="none" normalizeH="0" baseline="0" dirty="0">
                <a:ln>
                  <a:noFill/>
                </a:ln>
                <a:effectLst/>
                <a:latin typeface="ＭＳ Ｐゴシック" panose="020B0600070205080204" pitchFamily="50" charset="-128"/>
                <a:ea typeface="ＭＳ Ｐゴシック" panose="020B0600070205080204" pitchFamily="50" charset="-128"/>
              </a:rPr>
              <a:t>住所</a:t>
            </a:r>
            <a:endParaRPr kumimoji="0" lang="en-US" altLang="ja-JP" sz="900" b="0" i="0" u="none" strike="noStrike" cap="none" normalizeH="0" baseline="0" dirty="0">
              <a:ln>
                <a:noFill/>
              </a:ln>
              <a:effectLst/>
              <a:latin typeface="ＭＳ Ｐゴシック" panose="020B0600070205080204" pitchFamily="50" charset="-128"/>
              <a:ea typeface="ＭＳ Ｐゴシック" panose="020B0600070205080204" pitchFamily="50" charset="-128"/>
            </a:endParaRPr>
          </a:p>
          <a:p>
            <a:pPr marR="0" lvl="0" indent="1347788" algn="l" defTabSz="914400" rtl="0" eaLnBrk="0" fontAlgn="base" latinLnBrk="0" hangingPunct="0">
              <a:lnSpc>
                <a:spcPct val="100000"/>
              </a:lnSpc>
              <a:spcBef>
                <a:spcPts val="200"/>
              </a:spcBef>
              <a:spcAft>
                <a:spcPct val="0"/>
              </a:spcAft>
              <a:buClrTx/>
              <a:buSzTx/>
              <a:buFontTx/>
              <a:buNone/>
              <a:tabLst/>
            </a:pPr>
            <a:endParaRPr lang="en-US" altLang="ja-JP" sz="900" dirty="0">
              <a:latin typeface="ＭＳ Ｐゴシック" panose="020B0600070205080204" pitchFamily="50" charset="-128"/>
              <a:ea typeface="ＭＳ Ｐゴシック" panose="020B0600070205080204" pitchFamily="50" charset="-128"/>
            </a:endParaRPr>
          </a:p>
          <a:p>
            <a:pPr marR="0" lvl="0" indent="1347788" algn="l" defTabSz="914400" rtl="0" eaLnBrk="0" fontAlgn="base" latinLnBrk="0" hangingPunct="0">
              <a:lnSpc>
                <a:spcPct val="100000"/>
              </a:lnSpc>
              <a:spcBef>
                <a:spcPts val="200"/>
              </a:spcBef>
              <a:spcAft>
                <a:spcPct val="0"/>
              </a:spcAft>
              <a:buClrTx/>
              <a:buSzTx/>
              <a:buFontTx/>
              <a:buNone/>
              <a:tabLst/>
            </a:pPr>
            <a:endParaRPr kumimoji="0" lang="en-US" altLang="ja-JP" sz="900" b="0" i="0" u="none" strike="noStrike" cap="none" normalizeH="0" baseline="0" dirty="0">
              <a:ln>
                <a:noFill/>
              </a:ln>
              <a:effectLst/>
              <a:latin typeface="ＭＳ Ｐゴシック" panose="020B0600070205080204" pitchFamily="50" charset="-128"/>
              <a:ea typeface="ＭＳ Ｐゴシック" panose="020B0600070205080204" pitchFamily="50" charset="-128"/>
            </a:endParaRPr>
          </a:p>
          <a:p>
            <a:pPr marR="0" lvl="0" indent="1347788" algn="l" defTabSz="914400" rtl="0" eaLnBrk="0" fontAlgn="base" latinLnBrk="0" hangingPunct="0">
              <a:lnSpc>
                <a:spcPct val="100000"/>
              </a:lnSpc>
              <a:spcBef>
                <a:spcPts val="200"/>
              </a:spcBef>
              <a:spcAft>
                <a:spcPct val="0"/>
              </a:spcAft>
              <a:buClrTx/>
              <a:buSzTx/>
              <a:buFontTx/>
              <a:buNone/>
              <a:tabLst>
                <a:tab pos="4127500" algn="l"/>
              </a:tabLst>
            </a:pPr>
            <a:r>
              <a:rPr kumimoji="0" lang="ja-JP" altLang="en-US" sz="900" b="0" i="0" u="none" strike="noStrike" cap="none" normalizeH="0" baseline="0" dirty="0">
                <a:ln>
                  <a:noFill/>
                </a:ln>
                <a:effectLst/>
                <a:latin typeface="ＭＳ Ｐゴシック" panose="020B0600070205080204" pitchFamily="50" charset="-128"/>
                <a:ea typeface="ＭＳ Ｐゴシック" panose="020B0600070205080204" pitchFamily="50" charset="-128"/>
              </a:rPr>
              <a:t>氏名</a:t>
            </a:r>
            <a:r>
              <a:rPr kumimoji="0" lang="en-US" altLang="ja-JP" sz="900" b="0" i="0" u="none" strike="noStrike" cap="none" normalizeH="0" baseline="0" dirty="0">
                <a:ln>
                  <a:noFill/>
                </a:ln>
                <a:effectLst/>
                <a:latin typeface="ＭＳ Ｐゴシック" panose="020B0600070205080204" pitchFamily="50" charset="-128"/>
                <a:ea typeface="ＭＳ Ｐゴシック" panose="020B0600070205080204" pitchFamily="50" charset="-128"/>
              </a:rPr>
              <a:t>	</a:t>
            </a:r>
            <a:r>
              <a:rPr lang="ja-JP" altLang="en-US" sz="900" dirty="0">
                <a:latin typeface="ＭＳ Ｐゴシック" panose="020B0600070205080204" pitchFamily="50" charset="-128"/>
                <a:ea typeface="ＭＳ Ｐゴシック" panose="020B0600070205080204" pitchFamily="50" charset="-128"/>
              </a:rPr>
              <a:t>　　　</a:t>
            </a:r>
            <a:r>
              <a:rPr kumimoji="0" lang="ja-JP" altLang="en-US" sz="900" b="0" i="0" u="none" strike="noStrike" cap="none" normalizeH="0" baseline="0" dirty="0">
                <a:ln>
                  <a:noFill/>
                </a:ln>
                <a:effectLst/>
                <a:latin typeface="ＭＳ Ｐゴシック" panose="020B0600070205080204" pitchFamily="50" charset="-128"/>
                <a:ea typeface="ＭＳ Ｐゴシック" panose="020B0600070205080204" pitchFamily="50" charset="-128"/>
              </a:rPr>
              <a:t>　（　　　</a:t>
            </a:r>
            <a:r>
              <a:rPr lang="ja-JP" altLang="en-US" sz="900" dirty="0">
                <a:latin typeface="ＭＳ Ｐゴシック" panose="020B0600070205080204" pitchFamily="50" charset="-128"/>
                <a:ea typeface="ＭＳ Ｐゴシック" panose="020B0600070205080204" pitchFamily="50" charset="-128"/>
              </a:rPr>
              <a:t>　　　　　</a:t>
            </a:r>
            <a:r>
              <a:rPr kumimoji="0" lang="ja-JP" altLang="en-US" sz="900" b="0" i="0" u="none" strike="noStrike" cap="none" normalizeH="0" baseline="0" dirty="0">
                <a:ln>
                  <a:noFill/>
                </a:ln>
                <a:effectLst/>
                <a:latin typeface="ＭＳ Ｐゴシック" panose="020B0600070205080204" pitchFamily="50" charset="-128"/>
                <a:ea typeface="ＭＳ Ｐゴシック" panose="020B0600070205080204" pitchFamily="50" charset="-128"/>
              </a:rPr>
              <a:t>　　　生）</a:t>
            </a:r>
          </a:p>
          <a:p>
            <a:pPr marL="0" marR="0" lvl="0" indent="120650" algn="ctr" defTabSz="914400" rtl="0" eaLnBrk="0" fontAlgn="base" latinLnBrk="0" hangingPunct="0">
              <a:lnSpc>
                <a:spcPct val="100000"/>
              </a:lnSpc>
              <a:spcBef>
                <a:spcPct val="0"/>
              </a:spcBef>
              <a:spcAft>
                <a:spcPct val="0"/>
              </a:spcAft>
              <a:buClrTx/>
              <a:buSzTx/>
              <a:buFontTx/>
              <a:buNone/>
              <a:tabLst/>
            </a:pPr>
            <a:endParaRPr kumimoji="0" lang="en-US" altLang="ja-JP" sz="900" b="0" i="0" u="none" strike="noStrike" cap="none" normalizeH="0" baseline="0" dirty="0">
              <a:ln>
                <a:noFill/>
              </a:ln>
              <a:effectLst/>
              <a:latin typeface="ＭＳ Ｐゴシック" panose="020B0600070205080204" pitchFamily="50" charset="-128"/>
              <a:ea typeface="ＭＳ Ｐゴシック" panose="020B0600070205080204" pitchFamily="50" charset="-128"/>
              <a:cs typeface="ＤＦ平成明朝体W3" charset="-128"/>
            </a:endParaRPr>
          </a:p>
          <a:p>
            <a:pPr marL="0" marR="0" lvl="0" indent="120650" algn="ctr" defTabSz="914400" rtl="0" eaLnBrk="0" fontAlgn="base" latinLnBrk="0" hangingPunct="0">
              <a:lnSpc>
                <a:spcPct val="100000"/>
              </a:lnSpc>
              <a:spcBef>
                <a:spcPct val="0"/>
              </a:spcBef>
              <a:spcAft>
                <a:spcPct val="0"/>
              </a:spcAft>
              <a:buClrTx/>
              <a:buSzTx/>
              <a:buFontTx/>
              <a:buNone/>
              <a:tabLst/>
            </a:pPr>
            <a:endParaRPr lang="en-US" altLang="ja-JP" sz="900" dirty="0">
              <a:latin typeface="ＭＳ Ｐゴシック" panose="020B0600070205080204" pitchFamily="50" charset="-128"/>
              <a:ea typeface="ＭＳ Ｐゴシック" panose="020B0600070205080204" pitchFamily="50" charset="-128"/>
              <a:cs typeface="ＤＦ平成明朝体W3" charset="-128"/>
            </a:endParaRPr>
          </a:p>
          <a:p>
            <a:pPr marL="0" marR="0" lvl="0" indent="120650" algn="ctr" defTabSz="914400" rtl="0" eaLnBrk="0" fontAlgn="base" latinLnBrk="0" hangingPunct="0">
              <a:lnSpc>
                <a:spcPct val="100000"/>
              </a:lnSpc>
              <a:spcBef>
                <a:spcPct val="0"/>
              </a:spcBef>
              <a:spcAft>
                <a:spcPct val="0"/>
              </a:spcAft>
              <a:buClrTx/>
              <a:buSzTx/>
              <a:buFontTx/>
              <a:buNone/>
              <a:tabLst/>
            </a:pPr>
            <a:endParaRPr kumimoji="0" lang="ja-JP" altLang="en-US" sz="900" b="0" i="0" u="none" strike="noStrike" cap="none" normalizeH="0" baseline="0" dirty="0">
              <a:ln>
                <a:noFill/>
              </a:ln>
              <a:effectLst/>
              <a:latin typeface="ＭＳ Ｐゴシック" panose="020B0600070205080204" pitchFamily="50" charset="-128"/>
              <a:ea typeface="ＭＳ Ｐゴシック" panose="020B0600070205080204" pitchFamily="50" charset="-128"/>
            </a:endParaRPr>
          </a:p>
          <a:p>
            <a:pPr marR="0" lvl="0" indent="84138" algn="l" defTabSz="914400" rtl="0" eaLnBrk="0" fontAlgn="base" latinLnBrk="0" hangingPunct="0">
              <a:lnSpc>
                <a:spcPct val="100000"/>
              </a:lnSpc>
              <a:spcBef>
                <a:spcPts val="300"/>
              </a:spcBef>
              <a:spcAft>
                <a:spcPct val="0"/>
              </a:spcAft>
              <a:buClrTx/>
              <a:buSzTx/>
              <a:buFontTx/>
              <a:buNone/>
              <a:tabLst/>
            </a:pPr>
            <a:r>
              <a:rPr lang="ja-JP" altLang="en-US" sz="900" dirty="0">
                <a:latin typeface="ＭＳ Ｐゴシック" panose="020B0600070205080204" pitchFamily="50" charset="-128"/>
                <a:ea typeface="ＭＳ Ｐゴシック" panose="020B0600070205080204" pitchFamily="50" charset="-128"/>
                <a:cs typeface="Times New Roman" panose="02020603050405020304" pitchFamily="18" charset="0"/>
              </a:rPr>
              <a:t>上記の者及びその世帯員は、世帯の収入が最低生活費を上回るため、生活保護が　　　　　　　　　　　となりました</a:t>
            </a:r>
            <a:endParaRPr lang="en-US"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R="0" lvl="0" indent="0" algn="l" defTabSz="914400" rtl="0" eaLnBrk="0" fontAlgn="base" latinLnBrk="0" hangingPunct="0">
              <a:lnSpc>
                <a:spcPct val="100000"/>
              </a:lnSpc>
              <a:spcBef>
                <a:spcPts val="300"/>
              </a:spcBef>
              <a:spcAft>
                <a:spcPct val="0"/>
              </a:spcAft>
              <a:buClrTx/>
              <a:buSzTx/>
              <a:buFontTx/>
              <a:buNone/>
              <a:tabLst/>
            </a:pPr>
            <a:r>
              <a:rPr lang="ja-JP" altLang="en-US" sz="900" dirty="0">
                <a:latin typeface="ＭＳ Ｐゴシック" panose="020B0600070205080204" pitchFamily="50" charset="-128"/>
                <a:ea typeface="ＭＳ Ｐゴシック" panose="020B0600070205080204" pitchFamily="50" charset="-128"/>
                <a:cs typeface="Times New Roman" panose="02020603050405020304" pitchFamily="18" charset="0"/>
              </a:rPr>
              <a:t>が、　　　　　　　　　　　　　　　　　　　及び保護を要しない理由は、下記のとおりであることを証明します。</a:t>
            </a:r>
          </a:p>
          <a:p>
            <a:pPr marR="0" lvl="0" indent="0" algn="l" defTabSz="914400" rtl="0" eaLnBrk="0" fontAlgn="base" latinLnBrk="0" hangingPunct="0">
              <a:lnSpc>
                <a:spcPct val="100000"/>
              </a:lnSpc>
              <a:spcBef>
                <a:spcPts val="300"/>
              </a:spcBef>
              <a:spcAft>
                <a:spcPct val="0"/>
              </a:spcAft>
              <a:buClrTx/>
              <a:buSzTx/>
              <a:buFontTx/>
              <a:buNone/>
              <a:tabLst/>
            </a:pPr>
            <a:endParaRPr lang="ja-JP" altLang="en-US" sz="9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R="0" lvl="0" indent="0" algn="ctr" defTabSz="914400" rtl="0" eaLnBrk="0" fontAlgn="base" latinLnBrk="0" hangingPunct="0">
              <a:lnSpc>
                <a:spcPct val="100000"/>
              </a:lnSpc>
              <a:spcBef>
                <a:spcPts val="300"/>
              </a:spcBef>
              <a:spcAft>
                <a:spcPct val="0"/>
              </a:spcAft>
              <a:buClrTx/>
              <a:buSzTx/>
              <a:buFontTx/>
              <a:buNone/>
              <a:tabLst/>
            </a:pPr>
            <a:r>
              <a:rPr lang="ja-JP" altLang="en-US" sz="900" dirty="0">
                <a:latin typeface="ＭＳ Ｐゴシック" panose="020B0600070205080204" pitchFamily="50" charset="-128"/>
                <a:ea typeface="ＭＳ Ｐゴシック" panose="020B0600070205080204" pitchFamily="50" charset="-128"/>
                <a:cs typeface="Times New Roman" panose="02020603050405020304" pitchFamily="18" charset="0"/>
              </a:rPr>
              <a:t>記</a:t>
            </a:r>
          </a:p>
          <a:p>
            <a:pPr marR="0" lvl="0" indent="0" algn="l" defTabSz="914400" rtl="0" eaLnBrk="0" fontAlgn="base" latinLnBrk="0" hangingPunct="0">
              <a:lnSpc>
                <a:spcPct val="100000"/>
              </a:lnSpc>
              <a:spcBef>
                <a:spcPts val="300"/>
              </a:spcBef>
              <a:spcAft>
                <a:spcPct val="0"/>
              </a:spcAft>
              <a:buClrTx/>
              <a:buSzTx/>
              <a:buFontTx/>
              <a:buNone/>
              <a:tabLst/>
            </a:pPr>
            <a:endParaRPr lang="ja-JP" altLang="en-US" sz="9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R="0" lvl="0" indent="0" algn="l" defTabSz="914400" rtl="0" eaLnBrk="0" fontAlgn="base" latinLnBrk="0" hangingPunct="0">
              <a:lnSpc>
                <a:spcPct val="100000"/>
              </a:lnSpc>
              <a:spcBef>
                <a:spcPts val="300"/>
              </a:spcBef>
              <a:spcAft>
                <a:spcPct val="0"/>
              </a:spcAft>
              <a:buClrTx/>
              <a:buSzTx/>
              <a:buFontTx/>
              <a:buNone/>
              <a:tabLst/>
            </a:pPr>
            <a:r>
              <a:rPr lang="ja-JP" altLang="en-US" sz="900" dirty="0">
                <a:latin typeface="ＭＳ Ｐゴシック" panose="020B0600070205080204" pitchFamily="50" charset="-128"/>
                <a:ea typeface="ＭＳ Ｐゴシック" panose="020B0600070205080204" pitchFamily="50" charset="-128"/>
                <a:cs typeface="Times New Roman" panose="02020603050405020304" pitchFamily="18" charset="0"/>
              </a:rPr>
              <a:t>（１）　下</a:t>
            </a:r>
          </a:p>
          <a:p>
            <a:pPr marR="0" lvl="0" indent="0" algn="l" defTabSz="914400" rtl="0" eaLnBrk="0" fontAlgn="base" latinLnBrk="0" hangingPunct="0">
              <a:lnSpc>
                <a:spcPct val="100000"/>
              </a:lnSpc>
              <a:spcBef>
                <a:spcPts val="300"/>
              </a:spcBef>
              <a:spcAft>
                <a:spcPct val="0"/>
              </a:spcAft>
              <a:buClrTx/>
              <a:buSzTx/>
              <a:buFontTx/>
              <a:buNone/>
              <a:tabLst/>
            </a:pPr>
            <a:endParaRPr lang="ja-JP" altLang="en-US" sz="9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R="0" lvl="0" indent="0" algn="l" defTabSz="914400" rtl="0" eaLnBrk="0" fontAlgn="base" latinLnBrk="0" hangingPunct="0">
              <a:lnSpc>
                <a:spcPct val="100000"/>
              </a:lnSpc>
              <a:spcBef>
                <a:spcPts val="300"/>
              </a:spcBef>
              <a:spcAft>
                <a:spcPct val="0"/>
              </a:spcAft>
              <a:buClrTx/>
              <a:buSzTx/>
              <a:buFontTx/>
              <a:buNone/>
              <a:tabLst/>
            </a:pPr>
            <a:endParaRPr lang="ja-JP" altLang="en-US" sz="9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R="0" lvl="0" indent="0" algn="l" defTabSz="914400" rtl="0" eaLnBrk="0" fontAlgn="base" latinLnBrk="0" hangingPunct="0">
              <a:lnSpc>
                <a:spcPct val="100000"/>
              </a:lnSpc>
              <a:spcBef>
                <a:spcPts val="300"/>
              </a:spcBef>
              <a:spcAft>
                <a:spcPct val="0"/>
              </a:spcAft>
              <a:buClrTx/>
              <a:buSzTx/>
              <a:buFontTx/>
              <a:buNone/>
              <a:tabLst/>
            </a:pPr>
            <a:r>
              <a:rPr lang="ja-JP" altLang="en-US" sz="900" dirty="0">
                <a:latin typeface="ＭＳ Ｐゴシック" panose="020B0600070205080204" pitchFamily="50" charset="-128"/>
                <a:ea typeface="ＭＳ Ｐゴシック" panose="020B0600070205080204" pitchFamily="50" charset="-128"/>
                <a:cs typeface="Times New Roman" panose="02020603050405020304" pitchFamily="18" charset="0"/>
              </a:rPr>
              <a:t>（２）　保護を要しない理由　　　　　　　　　</a:t>
            </a:r>
          </a:p>
          <a:p>
            <a:pPr marR="0" lvl="0" indent="0" algn="l" defTabSz="914400" rtl="0" eaLnBrk="0" fontAlgn="base" latinLnBrk="0" hangingPunct="0">
              <a:lnSpc>
                <a:spcPct val="100000"/>
              </a:lnSpc>
              <a:spcBef>
                <a:spcPts val="300"/>
              </a:spcBef>
              <a:spcAft>
                <a:spcPct val="0"/>
              </a:spcAft>
              <a:buClrTx/>
              <a:buSzTx/>
              <a:buFontTx/>
              <a:buNone/>
              <a:tabLst/>
            </a:pPr>
            <a:r>
              <a:rPr lang="ja-JP" altLang="en-US" sz="900" dirty="0">
                <a:latin typeface="ＭＳ Ｐゴシック" panose="020B0600070205080204" pitchFamily="50" charset="-128"/>
                <a:ea typeface="ＭＳ Ｐゴシック" panose="020B0600070205080204" pitchFamily="50" charset="-128"/>
                <a:cs typeface="Times New Roman" panose="02020603050405020304" pitchFamily="18" charset="0"/>
              </a:rPr>
              <a:t>     　 境界層該当措置による　　　　　　円以上の減額を受けることにより、保護を要しないため。</a:t>
            </a:r>
            <a:endParaRPr lang="en-US"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R="0" lvl="0" indent="0" algn="l" defTabSz="914400" rtl="0" eaLnBrk="0" fontAlgn="base" latinLnBrk="0" hangingPunct="0">
              <a:lnSpc>
                <a:spcPct val="100000"/>
              </a:lnSpc>
              <a:spcBef>
                <a:spcPts val="300"/>
              </a:spcBef>
              <a:spcAft>
                <a:spcPct val="0"/>
              </a:spcAft>
              <a:buClrTx/>
              <a:buSzTx/>
              <a:buFontTx/>
              <a:buNone/>
              <a:tabLst/>
            </a:pPr>
            <a:endParaRPr lang="en-US"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R="0" lvl="0" indent="0" algn="l" defTabSz="914400" rtl="0" eaLnBrk="0" fontAlgn="base" latinLnBrk="0" hangingPunct="0">
              <a:lnSpc>
                <a:spcPct val="100000"/>
              </a:lnSpc>
              <a:spcBef>
                <a:spcPts val="300"/>
              </a:spcBef>
              <a:spcAft>
                <a:spcPct val="0"/>
              </a:spcAft>
              <a:buClrTx/>
              <a:buSzTx/>
              <a:buFontTx/>
              <a:buNone/>
              <a:tabLst/>
            </a:pPr>
            <a:r>
              <a:rPr lang="ja-JP" altLang="ja-JP" sz="900" dirty="0">
                <a:latin typeface="ＭＳ Ｐゴシック" panose="020B0600070205080204" pitchFamily="50" charset="-128"/>
                <a:ea typeface="ＭＳ Ｐゴシック" panose="020B0600070205080204" pitchFamily="50" charset="-128"/>
                <a:cs typeface="Times New Roman" panose="02020603050405020304" pitchFamily="18" charset="0"/>
              </a:rPr>
              <a:t>　</a:t>
            </a:r>
          </a:p>
        </p:txBody>
      </p:sp>
      <p:sp>
        <p:nvSpPr>
          <p:cNvPr id="40" name="Rectangle 108">
            <a:extLst>
              <a:ext uri="{FF2B5EF4-FFF2-40B4-BE49-F238E27FC236}">
                <a16:creationId xmlns:a16="http://schemas.microsoft.com/office/drawing/2014/main" id="{C5DD1F39-0A84-4B51-A8C7-3D2C7EE386C7}"/>
              </a:ext>
            </a:extLst>
          </p:cNvPr>
          <p:cNvSpPr>
            <a:spLocks noChangeArrowheads="1"/>
          </p:cNvSpPr>
          <p:nvPr/>
        </p:nvSpPr>
        <p:spPr bwMode="auto">
          <a:xfrm>
            <a:off x="152400" y="196334"/>
            <a:ext cx="184731" cy="369332"/>
          </a:xfrm>
          <a:prstGeom prst="rect">
            <a:avLst/>
          </a:prstGeom>
          <a:noFill/>
          <a:ln>
            <a:noFill/>
          </a:ln>
          <a:effectLst/>
        </p:spPr>
        <p:txBody>
          <a:bodyPr vert="horz" wrap="none" lIns="91440" tIns="45720" rIns="91440" bIns="45720" numCol="1" anchor="ctr" anchorCtr="0" compatLnSpc="1">
            <a:prstTxWarp prst="textNoShape">
              <a:avLst/>
            </a:prstTxWarp>
            <a:spAutoFit/>
          </a:bodyPr>
          <a:lstStyle/>
          <a:p>
            <a:endParaRPr lang="ja-JP" altLang="en-US"/>
          </a:p>
        </p:txBody>
      </p:sp>
      <p:sp>
        <p:nvSpPr>
          <p:cNvPr id="44" name="Rectangle 112">
            <a:extLst>
              <a:ext uri="{FF2B5EF4-FFF2-40B4-BE49-F238E27FC236}">
                <a16:creationId xmlns:a16="http://schemas.microsoft.com/office/drawing/2014/main" id="{71B3A757-E8F9-45B8-BF21-8EB816B8ECE6}"/>
              </a:ext>
            </a:extLst>
          </p:cNvPr>
          <p:cNvSpPr>
            <a:spLocks noChangeArrowheads="1"/>
          </p:cNvSpPr>
          <p:nvPr/>
        </p:nvSpPr>
        <p:spPr bwMode="auto">
          <a:xfrm>
            <a:off x="152400" y="424934"/>
            <a:ext cx="184731" cy="369332"/>
          </a:xfrm>
          <a:prstGeom prst="rect">
            <a:avLst/>
          </a:prstGeom>
          <a:noFill/>
          <a:ln>
            <a:noFill/>
          </a:ln>
          <a:effectLst/>
        </p:spPr>
        <p:txBody>
          <a:bodyPr vert="horz" wrap="none" lIns="91440" tIns="45720" rIns="91440" bIns="45720" numCol="1" anchor="ctr" anchorCtr="0" compatLnSpc="1">
            <a:prstTxWarp prst="textNoShape">
              <a:avLst/>
            </a:prstTxWarp>
            <a:spAutoFit/>
          </a:bodyPr>
          <a:lstStyle/>
          <a:p>
            <a:endParaRPr lang="ja-JP" altLang="en-US"/>
          </a:p>
        </p:txBody>
      </p:sp>
      <p:sp>
        <p:nvSpPr>
          <p:cNvPr id="63" name="正方形/長方形 62">
            <a:extLst>
              <a:ext uri="{FF2B5EF4-FFF2-40B4-BE49-F238E27FC236}">
                <a16:creationId xmlns:a16="http://schemas.microsoft.com/office/drawing/2014/main" id="{A1D2E652-77EF-482C-AFC4-DB2E97B884A9}"/>
              </a:ext>
            </a:extLst>
          </p:cNvPr>
          <p:cNvSpPr/>
          <p:nvPr/>
        </p:nvSpPr>
        <p:spPr>
          <a:xfrm>
            <a:off x="5229560" y="5475597"/>
            <a:ext cx="468000" cy="46800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0" tIns="0" rIns="0" bIns="0" numCol="1" spcCol="0" rtlCol="0" fromWordArt="0" anchor="ctr" anchorCtr="0" forceAA="0" compatLnSpc="1">
            <a:prstTxWarp prst="textNoShape">
              <a:avLst/>
            </a:prstTxWarp>
            <a:noAutofit/>
          </a:bodyPr>
          <a:lstStyle/>
          <a:p>
            <a:pPr algn="ctr"/>
            <a:r>
              <a:rPr lang="ja-JP" sz="900" kern="100">
                <a:solidFill>
                  <a:schemeClr val="tx1"/>
                </a:solidFill>
                <a:effectLst/>
                <a:ea typeface="ＭＳ Ｐゴシック" panose="020B0600070205080204" pitchFamily="50" charset="-128"/>
                <a:cs typeface="Times New Roman" panose="02020603050405020304" pitchFamily="18" charset="0"/>
              </a:rPr>
              <a:t>印</a:t>
            </a:r>
            <a:endParaRPr lang="ja-JP" sz="1050" kern="100">
              <a:solidFill>
                <a:schemeClr val="tx1"/>
              </a:solidFill>
              <a:effectLst/>
              <a:ea typeface="ＭＳ 明朝" panose="02020609040205080304" pitchFamily="17" charset="-128"/>
              <a:cs typeface="Times New Roman" panose="02020603050405020304" pitchFamily="18" charset="0"/>
            </a:endParaRPr>
          </a:p>
        </p:txBody>
      </p:sp>
      <p:sp>
        <p:nvSpPr>
          <p:cNvPr id="15" name="正方形/長方形 14">
            <a:extLst>
              <a:ext uri="{FF2B5EF4-FFF2-40B4-BE49-F238E27FC236}">
                <a16:creationId xmlns:a16="http://schemas.microsoft.com/office/drawing/2014/main" id="{E13730CB-13C5-4F53-939B-16A38429984F}"/>
              </a:ext>
            </a:extLst>
          </p:cNvPr>
          <p:cNvSpPr/>
          <p:nvPr/>
        </p:nvSpPr>
        <p:spPr>
          <a:xfrm>
            <a:off x="556232" y="635132"/>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様式番号</a:t>
            </a:r>
          </a:p>
        </p:txBody>
      </p:sp>
      <p:sp>
        <p:nvSpPr>
          <p:cNvPr id="16" name="Rectangle 109">
            <a:extLst>
              <a:ext uri="{FF2B5EF4-FFF2-40B4-BE49-F238E27FC236}">
                <a16:creationId xmlns:a16="http://schemas.microsoft.com/office/drawing/2014/main" id="{B427BC64-04F2-495F-92FE-D896FCB3CEEC}"/>
              </a:ext>
            </a:extLst>
          </p:cNvPr>
          <p:cNvSpPr>
            <a:spLocks noChangeArrowheads="1"/>
          </p:cNvSpPr>
          <p:nvPr/>
        </p:nvSpPr>
        <p:spPr bwMode="auto">
          <a:xfrm>
            <a:off x="551747" y="973182"/>
            <a:ext cx="5759748" cy="261610"/>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algn="ctr" fontAlgn="ctr"/>
            <a:r>
              <a:rPr lang="ja-JP" altLang="en-US" sz="1100" b="0" i="0" u="none" strike="noStrike" dirty="0">
                <a:effectLst/>
                <a:latin typeface="ＭＳ Ｐゴシック" panose="020B0600070205080204" pitchFamily="50" charset="-128"/>
                <a:ea typeface="ＭＳ Ｐゴシック" panose="020B0600070205080204" pitchFamily="50" charset="-128"/>
              </a:rPr>
              <a:t>境界層該当証明書</a:t>
            </a:r>
          </a:p>
        </p:txBody>
      </p:sp>
      <p:sp>
        <p:nvSpPr>
          <p:cNvPr id="17" name="正方形/長方形 16">
            <a:extLst>
              <a:ext uri="{FF2B5EF4-FFF2-40B4-BE49-F238E27FC236}">
                <a16:creationId xmlns:a16="http://schemas.microsoft.com/office/drawing/2014/main" id="{70D0B956-09A0-47A3-9F5F-936E01F81962}"/>
              </a:ext>
            </a:extLst>
          </p:cNvPr>
          <p:cNvSpPr/>
          <p:nvPr/>
        </p:nvSpPr>
        <p:spPr>
          <a:xfrm>
            <a:off x="5737768" y="635132"/>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18" name="正方形/長方形 17">
            <a:extLst>
              <a:ext uri="{FF2B5EF4-FFF2-40B4-BE49-F238E27FC236}">
                <a16:creationId xmlns:a16="http://schemas.microsoft.com/office/drawing/2014/main" id="{4E1A6E09-B1F2-4DD6-B4A9-B09B4A2F7040}"/>
              </a:ext>
            </a:extLst>
          </p:cNvPr>
          <p:cNvSpPr/>
          <p:nvPr/>
        </p:nvSpPr>
        <p:spPr>
          <a:xfrm>
            <a:off x="4730906" y="2443353"/>
            <a:ext cx="257815" cy="99033"/>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19" name="正方形/長方形 18">
            <a:extLst>
              <a:ext uri="{FF2B5EF4-FFF2-40B4-BE49-F238E27FC236}">
                <a16:creationId xmlns:a16="http://schemas.microsoft.com/office/drawing/2014/main" id="{DFA8CDDB-C41A-4A79-A029-DF326A32585F}"/>
              </a:ext>
            </a:extLst>
          </p:cNvPr>
          <p:cNvSpPr/>
          <p:nvPr/>
        </p:nvSpPr>
        <p:spPr>
          <a:xfrm>
            <a:off x="5329634" y="2443353"/>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生年月日</a:t>
            </a:r>
          </a:p>
        </p:txBody>
      </p:sp>
      <p:sp>
        <p:nvSpPr>
          <p:cNvPr id="20" name="正方形/長方形 19">
            <a:extLst>
              <a:ext uri="{FF2B5EF4-FFF2-40B4-BE49-F238E27FC236}">
                <a16:creationId xmlns:a16="http://schemas.microsoft.com/office/drawing/2014/main" id="{5C249464-DA17-4775-AF0C-28E2759D08A2}"/>
              </a:ext>
            </a:extLst>
          </p:cNvPr>
          <p:cNvSpPr/>
          <p:nvPr/>
        </p:nvSpPr>
        <p:spPr>
          <a:xfrm>
            <a:off x="3390495" y="5713649"/>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21" name="正方形/長方形 20">
            <a:extLst>
              <a:ext uri="{FF2B5EF4-FFF2-40B4-BE49-F238E27FC236}">
                <a16:creationId xmlns:a16="http://schemas.microsoft.com/office/drawing/2014/main" id="{4D8C1B5C-2E98-47AB-9EF1-89798C948895}"/>
              </a:ext>
            </a:extLst>
          </p:cNvPr>
          <p:cNvSpPr/>
          <p:nvPr/>
        </p:nvSpPr>
        <p:spPr>
          <a:xfrm>
            <a:off x="4295974" y="571364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22" name="正方形/長方形 21">
            <a:extLst>
              <a:ext uri="{FF2B5EF4-FFF2-40B4-BE49-F238E27FC236}">
                <a16:creationId xmlns:a16="http://schemas.microsoft.com/office/drawing/2014/main" id="{759B09F7-69A7-4BB2-B40A-ADC408828A9B}"/>
              </a:ext>
            </a:extLst>
          </p:cNvPr>
          <p:cNvSpPr/>
          <p:nvPr/>
        </p:nvSpPr>
        <p:spPr>
          <a:xfrm>
            <a:off x="3571875" y="5534862"/>
            <a:ext cx="612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p>
        </p:txBody>
      </p:sp>
      <p:sp>
        <p:nvSpPr>
          <p:cNvPr id="24" name="正方形/長方形 23">
            <a:extLst>
              <a:ext uri="{FF2B5EF4-FFF2-40B4-BE49-F238E27FC236}">
                <a16:creationId xmlns:a16="http://schemas.microsoft.com/office/drawing/2014/main" id="{ABD9F071-BFBC-4DA1-B34C-5CCB8A64D2D1}"/>
              </a:ext>
            </a:extLst>
          </p:cNvPr>
          <p:cNvSpPr/>
          <p:nvPr/>
        </p:nvSpPr>
        <p:spPr>
          <a:xfrm>
            <a:off x="4295974" y="5892240"/>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23" name="正方形/長方形 22">
            <a:extLst>
              <a:ext uri="{FF2B5EF4-FFF2-40B4-BE49-F238E27FC236}">
                <a16:creationId xmlns:a16="http://schemas.microsoft.com/office/drawing/2014/main" id="{A5BDC5BE-64A7-4FCD-8AF4-3D2E56ECE748}"/>
              </a:ext>
            </a:extLst>
          </p:cNvPr>
          <p:cNvSpPr/>
          <p:nvPr/>
        </p:nvSpPr>
        <p:spPr>
          <a:xfrm>
            <a:off x="2251618" y="1708207"/>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26" name="正方形/長方形 25">
            <a:extLst>
              <a:ext uri="{FF2B5EF4-FFF2-40B4-BE49-F238E27FC236}">
                <a16:creationId xmlns:a16="http://schemas.microsoft.com/office/drawing/2014/main" id="{022B2399-EDA3-4537-A4B7-0A035A42ECC7}"/>
              </a:ext>
            </a:extLst>
          </p:cNvPr>
          <p:cNvSpPr/>
          <p:nvPr/>
        </p:nvSpPr>
        <p:spPr>
          <a:xfrm>
            <a:off x="2251618" y="1947524"/>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27" name="正方形/長方形 26">
            <a:extLst>
              <a:ext uri="{FF2B5EF4-FFF2-40B4-BE49-F238E27FC236}">
                <a16:creationId xmlns:a16="http://schemas.microsoft.com/office/drawing/2014/main" id="{CFA90CD4-F58B-4C9B-92B0-642A48B52DA8}"/>
              </a:ext>
            </a:extLst>
          </p:cNvPr>
          <p:cNvSpPr/>
          <p:nvPr/>
        </p:nvSpPr>
        <p:spPr>
          <a:xfrm>
            <a:off x="2251618" y="2432848"/>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28" name="正方形/長方形 27">
            <a:extLst>
              <a:ext uri="{FF2B5EF4-FFF2-40B4-BE49-F238E27FC236}">
                <a16:creationId xmlns:a16="http://schemas.microsoft.com/office/drawing/2014/main" id="{E62D0F41-16AF-4D47-B798-0918E8D32C6B}"/>
              </a:ext>
            </a:extLst>
          </p:cNvPr>
          <p:cNvSpPr/>
          <p:nvPr/>
        </p:nvSpPr>
        <p:spPr>
          <a:xfrm>
            <a:off x="2480218" y="3905685"/>
            <a:ext cx="131127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申請年月日・廃止年月日</a:t>
            </a:r>
          </a:p>
        </p:txBody>
      </p:sp>
      <p:sp>
        <p:nvSpPr>
          <p:cNvPr id="29" name="正方形/長方形 28">
            <a:extLst>
              <a:ext uri="{FF2B5EF4-FFF2-40B4-BE49-F238E27FC236}">
                <a16:creationId xmlns:a16="http://schemas.microsoft.com/office/drawing/2014/main" id="{21BFD8B5-E631-45E4-B2C4-720C82983A1F}"/>
              </a:ext>
            </a:extLst>
          </p:cNvPr>
          <p:cNvSpPr/>
          <p:nvPr/>
        </p:nvSpPr>
        <p:spPr>
          <a:xfrm>
            <a:off x="2480218" y="4425556"/>
            <a:ext cx="1311276"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理由</a:t>
            </a:r>
          </a:p>
        </p:txBody>
      </p:sp>
      <p:sp>
        <p:nvSpPr>
          <p:cNvPr id="25" name="正方形/長方形 24">
            <a:extLst>
              <a:ext uri="{FF2B5EF4-FFF2-40B4-BE49-F238E27FC236}">
                <a16:creationId xmlns:a16="http://schemas.microsoft.com/office/drawing/2014/main" id="{956769E1-733E-4E85-AA99-694B51082160}"/>
              </a:ext>
            </a:extLst>
          </p:cNvPr>
          <p:cNvSpPr/>
          <p:nvPr/>
        </p:nvSpPr>
        <p:spPr>
          <a:xfrm>
            <a:off x="2093411" y="4598272"/>
            <a:ext cx="386807"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金額</a:t>
            </a:r>
          </a:p>
        </p:txBody>
      </p:sp>
      <p:sp>
        <p:nvSpPr>
          <p:cNvPr id="30" name="正方形/長方形 29">
            <a:extLst>
              <a:ext uri="{FF2B5EF4-FFF2-40B4-BE49-F238E27FC236}">
                <a16:creationId xmlns:a16="http://schemas.microsoft.com/office/drawing/2014/main" id="{BE3DB527-CCA9-4596-A802-95A54F2A2E6A}"/>
              </a:ext>
            </a:extLst>
          </p:cNvPr>
          <p:cNvSpPr/>
          <p:nvPr/>
        </p:nvSpPr>
        <p:spPr>
          <a:xfrm>
            <a:off x="4730906" y="3015801"/>
            <a:ext cx="80788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決定区分</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31" name="正方形/長方形 30">
            <a:extLst>
              <a:ext uri="{FF2B5EF4-FFF2-40B4-BE49-F238E27FC236}">
                <a16:creationId xmlns:a16="http://schemas.microsoft.com/office/drawing/2014/main" id="{72237738-7249-4319-A34A-E2FEF82275DF}"/>
              </a:ext>
            </a:extLst>
          </p:cNvPr>
          <p:cNvSpPr/>
          <p:nvPr/>
        </p:nvSpPr>
        <p:spPr>
          <a:xfrm>
            <a:off x="898045" y="3199633"/>
            <a:ext cx="1316517"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決定区分</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32" name="正方形/長方形 31">
            <a:extLst>
              <a:ext uri="{FF2B5EF4-FFF2-40B4-BE49-F238E27FC236}">
                <a16:creationId xmlns:a16="http://schemas.microsoft.com/office/drawing/2014/main" id="{16A8562D-0FCA-4E90-BF01-5E96BF3EBE60}"/>
              </a:ext>
            </a:extLst>
          </p:cNvPr>
          <p:cNvSpPr/>
          <p:nvPr/>
        </p:nvSpPr>
        <p:spPr>
          <a:xfrm>
            <a:off x="898045" y="3899614"/>
            <a:ext cx="1316517"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決定区分</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2</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Tree>
    <p:extLst>
      <p:ext uri="{BB962C8B-B14F-4D97-AF65-F5344CB8AC3E}">
        <p14:creationId xmlns:p14="http://schemas.microsoft.com/office/powerpoint/2010/main" val="86624607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 name="Rectangle 43">
            <a:extLst>
              <a:ext uri="{FF2B5EF4-FFF2-40B4-BE49-F238E27FC236}">
                <a16:creationId xmlns:a16="http://schemas.microsoft.com/office/drawing/2014/main" id="{4749271B-A4AD-43E6-885D-5BBBCD3753F4}"/>
              </a:ext>
            </a:extLst>
          </p:cNvPr>
          <p:cNvSpPr>
            <a:spLocks noChangeArrowheads="1"/>
          </p:cNvSpPr>
          <p:nvPr/>
        </p:nvSpPr>
        <p:spPr bwMode="auto">
          <a:xfrm>
            <a:off x="556730" y="790799"/>
            <a:ext cx="5760000" cy="2210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3600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tab pos="5118100" algn="l"/>
              </a:tabLst>
            </a:pPr>
            <a:r>
              <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添付書類</a:t>
            </a:r>
            <a:r>
              <a:rPr kumimoji="0" lang="en-US" altLang="ja-JP"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kumimoji="0" lang="ja-JP" altLang="en-US" sz="900" b="0" i="0" u="none" strike="noStrike" cap="none" normalizeH="0" baseline="0" dirty="0">
              <a:ln>
                <a:noFill/>
              </a:ln>
              <a:solidFill>
                <a:schemeClr val="tx1"/>
              </a:solidFill>
              <a:effectLst/>
              <a:latin typeface="ＭＳ Ｐゴシック" panose="020B0600070205080204" pitchFamily="50" charset="-128"/>
              <a:ea typeface="ＭＳ Ｐゴシック" panose="020B0600070205080204" pitchFamily="50" charset="-128"/>
            </a:endParaRPr>
          </a:p>
        </p:txBody>
      </p:sp>
      <p:graphicFrame>
        <p:nvGraphicFramePr>
          <p:cNvPr id="2" name="表 2">
            <a:extLst>
              <a:ext uri="{FF2B5EF4-FFF2-40B4-BE49-F238E27FC236}">
                <a16:creationId xmlns:a16="http://schemas.microsoft.com/office/drawing/2014/main" id="{0D464B50-21EA-498B-BA91-3137BB8E7BDB}"/>
              </a:ext>
            </a:extLst>
          </p:cNvPr>
          <p:cNvGraphicFramePr>
            <a:graphicFrameLocks noGrp="1"/>
          </p:cNvGraphicFramePr>
          <p:nvPr>
            <p:extLst>
              <p:ext uri="{D42A27DB-BD31-4B8C-83A1-F6EECF244321}">
                <p14:modId xmlns:p14="http://schemas.microsoft.com/office/powerpoint/2010/main" val="2291970637"/>
              </p:ext>
            </p:extLst>
          </p:nvPr>
        </p:nvGraphicFramePr>
        <p:xfrm>
          <a:off x="557719" y="1153209"/>
          <a:ext cx="5819430" cy="6381658"/>
        </p:xfrm>
        <a:graphic>
          <a:graphicData uri="http://schemas.openxmlformats.org/drawingml/2006/table">
            <a:tbl>
              <a:tblPr firstRow="1" bandRow="1">
                <a:tableStyleId>{2D5ABB26-0587-4C30-8999-92F81FD0307C}</a:tableStyleId>
              </a:tblPr>
              <a:tblGrid>
                <a:gridCol w="596295">
                  <a:extLst>
                    <a:ext uri="{9D8B030D-6E8A-4147-A177-3AD203B41FA5}">
                      <a16:colId xmlns:a16="http://schemas.microsoft.com/office/drawing/2014/main" val="4157345167"/>
                    </a:ext>
                  </a:extLst>
                </a:gridCol>
                <a:gridCol w="301075">
                  <a:extLst>
                    <a:ext uri="{9D8B030D-6E8A-4147-A177-3AD203B41FA5}">
                      <a16:colId xmlns:a16="http://schemas.microsoft.com/office/drawing/2014/main" val="3921595610"/>
                    </a:ext>
                  </a:extLst>
                </a:gridCol>
                <a:gridCol w="1475588">
                  <a:extLst>
                    <a:ext uri="{9D8B030D-6E8A-4147-A177-3AD203B41FA5}">
                      <a16:colId xmlns:a16="http://schemas.microsoft.com/office/drawing/2014/main" val="4275974983"/>
                    </a:ext>
                  </a:extLst>
                </a:gridCol>
                <a:gridCol w="1965144">
                  <a:extLst>
                    <a:ext uri="{9D8B030D-6E8A-4147-A177-3AD203B41FA5}">
                      <a16:colId xmlns:a16="http://schemas.microsoft.com/office/drawing/2014/main" val="1940483001"/>
                    </a:ext>
                  </a:extLst>
                </a:gridCol>
                <a:gridCol w="347472">
                  <a:extLst>
                    <a:ext uri="{9D8B030D-6E8A-4147-A177-3AD203B41FA5}">
                      <a16:colId xmlns:a16="http://schemas.microsoft.com/office/drawing/2014/main" val="3877268486"/>
                    </a:ext>
                  </a:extLst>
                </a:gridCol>
                <a:gridCol w="1133856">
                  <a:extLst>
                    <a:ext uri="{9D8B030D-6E8A-4147-A177-3AD203B41FA5}">
                      <a16:colId xmlns:a16="http://schemas.microsoft.com/office/drawing/2014/main" val="2248797837"/>
                    </a:ext>
                  </a:extLst>
                </a:gridCol>
              </a:tblGrid>
              <a:tr h="467287">
                <a:tc gridSpan="5">
                  <a:txBody>
                    <a:bodyPr/>
                    <a:lstStyle/>
                    <a:p>
                      <a:pPr algn="ctr">
                        <a:lnSpc>
                          <a:spcPct val="150000"/>
                        </a:lnSpc>
                      </a:pPr>
                      <a:r>
                        <a:rPr kumimoji="1" lang="ja-JP" altLang="en-US" sz="900" dirty="0">
                          <a:latin typeface="ＭＳ Ｐゴシック" panose="020B0600070205080204" pitchFamily="50" charset="-128"/>
                          <a:ea typeface="ＭＳ Ｐゴシック" panose="020B0600070205080204" pitchFamily="50" charset="-128"/>
                        </a:rPr>
                        <a:t>境　界　層　該　当　措　置　　の　内　容</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endParaRPr kumimoji="1" lang="ja-JP" alt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endParaRPr kumimoji="1" lang="ja-JP" alt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lnSpc>
                          <a:spcPct val="150000"/>
                        </a:lnSpc>
                      </a:pPr>
                      <a:r>
                        <a:rPr kumimoji="1" lang="ja-JP" altLang="en-US" sz="900" dirty="0">
                          <a:latin typeface="ＭＳ Ｐゴシック" panose="020B0600070205080204" pitchFamily="50" charset="-128"/>
                          <a:ea typeface="ＭＳ Ｐゴシック" panose="020B0600070205080204" pitchFamily="50" charset="-128"/>
                        </a:rPr>
                        <a:t>減額される自己負担（月額）</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270456890"/>
                  </a:ext>
                </a:extLst>
              </a:tr>
              <a:tr h="467287">
                <a:tc>
                  <a:txBody>
                    <a:bodyPr/>
                    <a:lstStyle/>
                    <a:p>
                      <a:pPr algn="ctr">
                        <a:lnSpc>
                          <a:spcPct val="150000"/>
                        </a:lnSpc>
                      </a:pPr>
                      <a:r>
                        <a:rPr kumimoji="1" lang="ja-JP" altLang="en-US" sz="900" dirty="0">
                          <a:latin typeface="ＭＳ Ｐゴシック" panose="020B0600070205080204" pitchFamily="50" charset="-128"/>
                          <a:ea typeface="ＭＳ Ｐゴシック" panose="020B0600070205080204" pitchFamily="50" charset="-128"/>
                        </a:rPr>
                        <a:t>（１）</a:t>
                      </a:r>
                      <a:endParaRPr kumimoji="1" lang="en-US" altLang="ja-JP" sz="900" dirty="0">
                        <a:latin typeface="ＭＳ Ｐゴシック" panose="020B0600070205080204" pitchFamily="50" charset="-128"/>
                        <a:ea typeface="ＭＳ Ｐゴシック" panose="020B060007020508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gridSpan="4">
                  <a:txBody>
                    <a:bodyPr/>
                    <a:lstStyle/>
                    <a:p>
                      <a:pPr algn="l">
                        <a:lnSpc>
                          <a:spcPct val="150000"/>
                        </a:lnSpc>
                      </a:pPr>
                      <a:r>
                        <a:rPr kumimoji="1" lang="ja-JP" altLang="en-US" sz="900" dirty="0">
                          <a:latin typeface="ＭＳ Ｐゴシック" panose="020B0600070205080204" pitchFamily="50" charset="-128"/>
                          <a:ea typeface="ＭＳ Ｐゴシック" panose="020B0600070205080204" pitchFamily="50" charset="-128"/>
                        </a:rPr>
                        <a:t>給付額減額の記載（介護保険法第</a:t>
                      </a:r>
                      <a:r>
                        <a:rPr kumimoji="1" lang="en-US" altLang="ja-JP" sz="900" dirty="0">
                          <a:latin typeface="ＭＳ Ｐゴシック" panose="020B0600070205080204" pitchFamily="50" charset="-128"/>
                          <a:ea typeface="ＭＳ Ｐゴシック" panose="020B0600070205080204" pitchFamily="50" charset="-128"/>
                        </a:rPr>
                        <a:t>69</a:t>
                      </a:r>
                      <a:r>
                        <a:rPr kumimoji="1" lang="ja-JP" altLang="en-US" sz="900" dirty="0">
                          <a:latin typeface="ＭＳ Ｐゴシック" panose="020B0600070205080204" pitchFamily="50" charset="-128"/>
                          <a:ea typeface="ＭＳ Ｐゴシック" panose="020B0600070205080204" pitchFamily="50" charset="-128"/>
                        </a:rPr>
                        <a:t>条第</a:t>
                      </a:r>
                      <a:r>
                        <a:rPr kumimoji="1" lang="en-US" altLang="ja-JP" sz="900" dirty="0">
                          <a:latin typeface="ＭＳ Ｐゴシック" panose="020B0600070205080204" pitchFamily="50" charset="-128"/>
                          <a:ea typeface="ＭＳ Ｐゴシック" panose="020B0600070205080204" pitchFamily="50" charset="-128"/>
                        </a:rPr>
                        <a:t>1</a:t>
                      </a:r>
                      <a:r>
                        <a:rPr kumimoji="1" lang="ja-JP" altLang="en-US" sz="900" dirty="0">
                          <a:latin typeface="ＭＳ Ｐゴシック" panose="020B0600070205080204" pitchFamily="50" charset="-128"/>
                          <a:ea typeface="ＭＳ Ｐゴシック" panose="020B0600070205080204" pitchFamily="50" charset="-128"/>
                        </a:rPr>
                        <a:t>項に規定する給付額減額等の記載をいう。）が行われない。</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endParaRPr kumimoji="1" lang="ja-JP" alt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383557828"/>
                  </a:ext>
                </a:extLst>
              </a:tr>
              <a:tr h="467287">
                <a:tc rowSpan="8">
                  <a:txBody>
                    <a:bodyPr/>
                    <a:lstStyle/>
                    <a:p>
                      <a:pPr algn="ctr">
                        <a:lnSpc>
                          <a:spcPct val="150000"/>
                        </a:lnSpc>
                      </a:pPr>
                      <a:r>
                        <a:rPr kumimoji="1" lang="ja-JP" altLang="en-US" sz="900" dirty="0">
                          <a:latin typeface="ＭＳ Ｐゴシック" panose="020B0600070205080204" pitchFamily="50" charset="-128"/>
                          <a:ea typeface="ＭＳ Ｐゴシック" panose="020B0600070205080204" pitchFamily="50" charset="-128"/>
                        </a:rPr>
                        <a:t>（２）</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gridSpan="4">
                  <a:txBody>
                    <a:bodyPr/>
                    <a:lstStyle/>
                    <a:p>
                      <a:pPr algn="l">
                        <a:lnSpc>
                          <a:spcPct val="150000"/>
                        </a:lnSpc>
                      </a:pPr>
                      <a:r>
                        <a:rPr kumimoji="1" lang="ja-JP" altLang="en-US" sz="900" dirty="0">
                          <a:latin typeface="ＭＳ Ｐゴシック" panose="020B0600070205080204" pitchFamily="50" charset="-128"/>
                          <a:ea typeface="ＭＳ Ｐゴシック" panose="020B0600070205080204" pitchFamily="50" charset="-128"/>
                        </a:rPr>
                        <a:t>特定介護サービス等に係る居住費等の負担限度額又は特定負担限度額について保護を必要としなくなるまで、以下の額が段階的に適用される</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no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endParaRPr kumimoji="1" lang="ja-JP" altLang="en-US"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rowSpan="8">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502469385"/>
                  </a:ext>
                </a:extLst>
              </a:tr>
              <a:tr h="263078">
                <a:tc vMerge="1">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rowSpan="6">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a:txBody>
                    <a:bodyPr/>
                    <a:lstStyle/>
                    <a:p>
                      <a:pPr algn="ctr"/>
                      <a:r>
                        <a:rPr kumimoji="1" lang="ja-JP" altLang="en-US" sz="900" dirty="0">
                          <a:latin typeface="ＭＳ Ｐゴシック" panose="020B0600070205080204" pitchFamily="50" charset="-128"/>
                          <a:ea typeface="ＭＳ Ｐゴシック" panose="020B0600070205080204" pitchFamily="50" charset="-128"/>
                        </a:rPr>
                        <a:t>居室の種類</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lnSpc>
                          <a:spcPct val="150000"/>
                        </a:lnSpc>
                      </a:pPr>
                      <a:r>
                        <a:rPr kumimoji="1" lang="ja-JP" altLang="en-US" sz="900" dirty="0">
                          <a:latin typeface="ＭＳ Ｐゴシック" panose="020B0600070205080204" pitchFamily="50" charset="-128"/>
                          <a:ea typeface="ＭＳ Ｐゴシック" panose="020B0600070205080204" pitchFamily="50" charset="-128"/>
                        </a:rPr>
                        <a:t>適用された後の額</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rowSpan="6">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tcPr>
                </a:tc>
                <a:tc vMerge="1">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8075224"/>
                  </a:ext>
                </a:extLst>
              </a:tr>
              <a:tr h="246530">
                <a:tc vMerge="1">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vMerge="1">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r>
                        <a:rPr kumimoji="1" lang="ja-JP" altLang="en-US" sz="900" dirty="0">
                          <a:latin typeface="ＭＳ Ｐゴシック" panose="020B0600070205080204" pitchFamily="50" charset="-128"/>
                          <a:ea typeface="ＭＳ Ｐゴシック" panose="020B0600070205080204" pitchFamily="50" charset="-128"/>
                        </a:rPr>
                        <a:t>ユニット型個室</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lnSpc>
                          <a:spcPct val="150000"/>
                        </a:lnSpc>
                      </a:pPr>
                      <a:r>
                        <a:rPr kumimoji="1" lang="en-US" altLang="ja-JP" sz="900" dirty="0">
                          <a:latin typeface="ＭＳ Ｐゴシック" panose="020B0600070205080204" pitchFamily="50" charset="-128"/>
                          <a:ea typeface="ＭＳ Ｐゴシック" panose="020B0600070205080204" pitchFamily="50" charset="-128"/>
                        </a:rPr>
                        <a:t>1</a:t>
                      </a:r>
                      <a:r>
                        <a:rPr kumimoji="1" lang="ja-JP" altLang="en-US" sz="900" dirty="0">
                          <a:latin typeface="ＭＳ Ｐゴシック" panose="020B0600070205080204" pitchFamily="50" charset="-128"/>
                          <a:ea typeface="ＭＳ Ｐゴシック" panose="020B0600070205080204" pitchFamily="50" charset="-128"/>
                        </a:rPr>
                        <a:t>日につき「</a:t>
                      </a:r>
                      <a:r>
                        <a:rPr kumimoji="1" lang="en-US" altLang="ja-JP" sz="900" dirty="0">
                          <a:latin typeface="ＭＳ Ｐゴシック" panose="020B0600070205080204" pitchFamily="50" charset="-128"/>
                          <a:ea typeface="ＭＳ Ｐゴシック" panose="020B0600070205080204" pitchFamily="50" charset="-128"/>
                        </a:rPr>
                        <a:t>1310</a:t>
                      </a:r>
                      <a:r>
                        <a:rPr kumimoji="1" lang="ja-JP" altLang="en-US" sz="900" dirty="0">
                          <a:latin typeface="ＭＳ Ｐゴシック" panose="020B0600070205080204" pitchFamily="50" charset="-128"/>
                          <a:ea typeface="ＭＳ Ｐゴシック" panose="020B0600070205080204" pitchFamily="50" charset="-128"/>
                        </a:rPr>
                        <a:t>円」又は「</a:t>
                      </a:r>
                      <a:r>
                        <a:rPr kumimoji="1" lang="en-US" altLang="ja-JP" sz="900" dirty="0">
                          <a:latin typeface="ＭＳ Ｐゴシック" panose="020B0600070205080204" pitchFamily="50" charset="-128"/>
                          <a:ea typeface="ＭＳ Ｐゴシック" panose="020B0600070205080204" pitchFamily="50" charset="-128"/>
                        </a:rPr>
                        <a:t>820</a:t>
                      </a:r>
                      <a:r>
                        <a:rPr kumimoji="1" lang="ja-JP" altLang="en-US" sz="900" dirty="0">
                          <a:latin typeface="ＭＳ Ｐゴシック" panose="020B0600070205080204" pitchFamily="50" charset="-128"/>
                          <a:ea typeface="ＭＳ Ｐゴシック" panose="020B0600070205080204" pitchFamily="50" charset="-128"/>
                        </a:rPr>
                        <a:t>円」</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vMerge="1">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vMerge="1">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293591"/>
                  </a:ext>
                </a:extLst>
              </a:tr>
              <a:tr h="367007">
                <a:tc vMerge="1">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vMerge="1">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r>
                        <a:rPr kumimoji="1" lang="ja-JP" altLang="en-US" sz="900" dirty="0">
                          <a:latin typeface="ＭＳ Ｐゴシック" panose="020B0600070205080204" pitchFamily="50" charset="-128"/>
                          <a:ea typeface="ＭＳ Ｐゴシック" panose="020B0600070205080204" pitchFamily="50" charset="-128"/>
                        </a:rPr>
                        <a:t>ユニット型準個室</a:t>
                      </a:r>
                      <a:endParaRPr kumimoji="1" lang="en-US" altLang="ja-JP" sz="900" dirty="0">
                        <a:latin typeface="ＭＳ Ｐゴシック" panose="020B0600070205080204" pitchFamily="50" charset="-128"/>
                        <a:ea typeface="ＭＳ Ｐゴシック" panose="020B060007020508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lnSpc>
                          <a:spcPct val="150000"/>
                        </a:lnSpc>
                      </a:pPr>
                      <a:r>
                        <a:rPr kumimoji="1" lang="en-US" altLang="ja-JP" sz="900" dirty="0">
                          <a:latin typeface="ＭＳ Ｐゴシック" panose="020B0600070205080204" pitchFamily="50" charset="-128"/>
                          <a:ea typeface="ＭＳ Ｐゴシック" panose="020B0600070205080204" pitchFamily="50" charset="-128"/>
                        </a:rPr>
                        <a:t>1</a:t>
                      </a:r>
                      <a:r>
                        <a:rPr kumimoji="1" lang="ja-JP" altLang="en-US" sz="900" dirty="0">
                          <a:latin typeface="ＭＳ Ｐゴシック" panose="020B0600070205080204" pitchFamily="50" charset="-128"/>
                          <a:ea typeface="ＭＳ Ｐゴシック" panose="020B0600070205080204" pitchFamily="50" charset="-128"/>
                        </a:rPr>
                        <a:t>日につき「</a:t>
                      </a:r>
                      <a:r>
                        <a:rPr kumimoji="1" lang="en-US" altLang="ja-JP" sz="900" dirty="0">
                          <a:latin typeface="ＭＳ Ｐゴシック" panose="020B0600070205080204" pitchFamily="50" charset="-128"/>
                          <a:ea typeface="ＭＳ Ｐゴシック" panose="020B0600070205080204" pitchFamily="50" charset="-128"/>
                        </a:rPr>
                        <a:t>1310</a:t>
                      </a:r>
                      <a:r>
                        <a:rPr kumimoji="1" lang="ja-JP" altLang="en-US" sz="900" dirty="0">
                          <a:latin typeface="ＭＳ Ｐゴシック" panose="020B0600070205080204" pitchFamily="50" charset="-128"/>
                          <a:ea typeface="ＭＳ Ｐゴシック" panose="020B0600070205080204" pitchFamily="50" charset="-128"/>
                        </a:rPr>
                        <a:t>円」、「</a:t>
                      </a:r>
                      <a:r>
                        <a:rPr kumimoji="1" lang="en-US" altLang="ja-JP" sz="900" dirty="0">
                          <a:latin typeface="ＭＳ Ｐゴシック" panose="020B0600070205080204" pitchFamily="50" charset="-128"/>
                          <a:ea typeface="ＭＳ Ｐゴシック" panose="020B0600070205080204" pitchFamily="50" charset="-128"/>
                        </a:rPr>
                        <a:t>490</a:t>
                      </a:r>
                      <a:r>
                        <a:rPr kumimoji="1" lang="ja-JP" altLang="en-US" sz="900" dirty="0">
                          <a:latin typeface="ＭＳ Ｐゴシック" panose="020B0600070205080204" pitchFamily="50" charset="-128"/>
                          <a:ea typeface="ＭＳ Ｐゴシック" panose="020B0600070205080204" pitchFamily="50" charset="-128"/>
                        </a:rPr>
                        <a:t>円」又は「零円」</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vMerge="1">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vMerge="1">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8153607"/>
                  </a:ext>
                </a:extLst>
              </a:tr>
              <a:tr h="367007">
                <a:tc vMerge="1">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vMerge="1">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r>
                        <a:rPr kumimoji="1" lang="ja-JP" altLang="en-US" sz="900" dirty="0">
                          <a:latin typeface="ＭＳ Ｐゴシック" panose="020B0600070205080204" pitchFamily="50" charset="-128"/>
                          <a:ea typeface="ＭＳ Ｐゴシック" panose="020B0600070205080204" pitchFamily="50" charset="-128"/>
                        </a:rPr>
                        <a:t>従来型個室</a:t>
                      </a:r>
                      <a:endParaRPr kumimoji="1" lang="en-US" altLang="ja-JP" sz="900" dirty="0">
                        <a:latin typeface="ＭＳ Ｐゴシック" panose="020B0600070205080204" pitchFamily="50" charset="-128"/>
                        <a:ea typeface="ＭＳ Ｐゴシック" panose="020B0600070205080204" pitchFamily="50" charset="-128"/>
                      </a:endParaRPr>
                    </a:p>
                    <a:p>
                      <a:pPr algn="l"/>
                      <a:r>
                        <a:rPr kumimoji="1" lang="ja-JP" altLang="en-US" sz="900" dirty="0">
                          <a:latin typeface="ＭＳ Ｐゴシック" panose="020B0600070205080204" pitchFamily="50" charset="-128"/>
                          <a:ea typeface="ＭＳ Ｐゴシック" panose="020B0600070205080204" pitchFamily="50" charset="-128"/>
                        </a:rPr>
                        <a:t>（特養等）</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lnSpc>
                          <a:spcPct val="150000"/>
                        </a:lnSpc>
                      </a:pPr>
                      <a:r>
                        <a:rPr kumimoji="1" lang="en-US" altLang="ja-JP" sz="900" dirty="0">
                          <a:latin typeface="ＭＳ Ｐゴシック" panose="020B0600070205080204" pitchFamily="50" charset="-128"/>
                          <a:ea typeface="ＭＳ Ｐゴシック" panose="020B0600070205080204" pitchFamily="50" charset="-128"/>
                        </a:rPr>
                        <a:t>1</a:t>
                      </a:r>
                      <a:r>
                        <a:rPr kumimoji="1" lang="ja-JP" altLang="en-US" sz="900" dirty="0">
                          <a:latin typeface="ＭＳ Ｐゴシック" panose="020B0600070205080204" pitchFamily="50" charset="-128"/>
                          <a:ea typeface="ＭＳ Ｐゴシック" panose="020B0600070205080204" pitchFamily="50" charset="-128"/>
                        </a:rPr>
                        <a:t>日につき「</a:t>
                      </a:r>
                      <a:r>
                        <a:rPr kumimoji="1" lang="en-US" altLang="ja-JP" sz="900" dirty="0">
                          <a:latin typeface="ＭＳ Ｐゴシック" panose="020B0600070205080204" pitchFamily="50" charset="-128"/>
                          <a:ea typeface="ＭＳ Ｐゴシック" panose="020B0600070205080204" pitchFamily="50" charset="-128"/>
                        </a:rPr>
                        <a:t>820</a:t>
                      </a:r>
                      <a:r>
                        <a:rPr kumimoji="1" lang="ja-JP" altLang="en-US" sz="900" dirty="0">
                          <a:latin typeface="ＭＳ Ｐゴシック" panose="020B0600070205080204" pitchFamily="50" charset="-128"/>
                          <a:ea typeface="ＭＳ Ｐゴシック" panose="020B0600070205080204" pitchFamily="50" charset="-128"/>
                        </a:rPr>
                        <a:t>円」、「</a:t>
                      </a:r>
                      <a:r>
                        <a:rPr kumimoji="1" lang="en-US" altLang="ja-JP" sz="900" dirty="0">
                          <a:latin typeface="ＭＳ Ｐゴシック" panose="020B0600070205080204" pitchFamily="50" charset="-128"/>
                          <a:ea typeface="ＭＳ Ｐゴシック" panose="020B0600070205080204" pitchFamily="50" charset="-128"/>
                        </a:rPr>
                        <a:t>420</a:t>
                      </a:r>
                      <a:r>
                        <a:rPr kumimoji="1" lang="ja-JP" altLang="en-US" sz="900" dirty="0">
                          <a:latin typeface="ＭＳ Ｐゴシック" panose="020B0600070205080204" pitchFamily="50" charset="-128"/>
                          <a:ea typeface="ＭＳ Ｐゴシック" panose="020B0600070205080204" pitchFamily="50" charset="-128"/>
                        </a:rPr>
                        <a:t>円」、「</a:t>
                      </a:r>
                      <a:r>
                        <a:rPr kumimoji="1" lang="en-US" altLang="ja-JP" sz="900" dirty="0">
                          <a:latin typeface="ＭＳ Ｐゴシック" panose="020B0600070205080204" pitchFamily="50" charset="-128"/>
                          <a:ea typeface="ＭＳ Ｐゴシック" panose="020B0600070205080204" pitchFamily="50" charset="-128"/>
                        </a:rPr>
                        <a:t>320</a:t>
                      </a:r>
                      <a:r>
                        <a:rPr kumimoji="1" lang="ja-JP" altLang="en-US" sz="900" dirty="0">
                          <a:latin typeface="ＭＳ Ｐゴシック" panose="020B0600070205080204" pitchFamily="50" charset="-128"/>
                          <a:ea typeface="ＭＳ Ｐゴシック" panose="020B0600070205080204" pitchFamily="50" charset="-128"/>
                        </a:rPr>
                        <a:t>円」又は「零円」</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vMerge="1">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vMerge="1">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371074251"/>
                  </a:ext>
                </a:extLst>
              </a:tr>
              <a:tr h="367007">
                <a:tc vMerge="1">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vMerge="1">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r>
                        <a:rPr kumimoji="1" lang="ja-JP" altLang="en-US" sz="900" dirty="0">
                          <a:latin typeface="ＭＳ Ｐゴシック" panose="020B0600070205080204" pitchFamily="50" charset="-128"/>
                          <a:ea typeface="ＭＳ Ｐゴシック" panose="020B0600070205080204" pitchFamily="50" charset="-128"/>
                        </a:rPr>
                        <a:t>従来型個室</a:t>
                      </a:r>
                      <a:endParaRPr kumimoji="1" lang="en-US" altLang="ja-JP" sz="900" dirty="0">
                        <a:latin typeface="ＭＳ Ｐゴシック" panose="020B0600070205080204" pitchFamily="50" charset="-128"/>
                        <a:ea typeface="ＭＳ Ｐゴシック" panose="020B0600070205080204" pitchFamily="50" charset="-128"/>
                      </a:endParaRPr>
                    </a:p>
                    <a:p>
                      <a:pPr algn="l"/>
                      <a:r>
                        <a:rPr kumimoji="1" lang="ja-JP" altLang="en-US" sz="900" dirty="0">
                          <a:latin typeface="ＭＳ Ｐゴシック" panose="020B0600070205080204" pitchFamily="50" charset="-128"/>
                          <a:ea typeface="ＭＳ Ｐゴシック" panose="020B0600070205080204" pitchFamily="50" charset="-128"/>
                        </a:rPr>
                        <a:t>（老健・療養等）</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lnSpc>
                          <a:spcPct val="150000"/>
                        </a:lnSpc>
                      </a:pPr>
                      <a:r>
                        <a:rPr kumimoji="1" lang="en-US" altLang="ja-JP" sz="900" dirty="0">
                          <a:latin typeface="ＭＳ Ｐゴシック" panose="020B0600070205080204" pitchFamily="50" charset="-128"/>
                          <a:ea typeface="ＭＳ Ｐゴシック" panose="020B0600070205080204" pitchFamily="50" charset="-128"/>
                        </a:rPr>
                        <a:t>1</a:t>
                      </a:r>
                      <a:r>
                        <a:rPr kumimoji="1" lang="ja-JP" altLang="en-US" sz="900" dirty="0">
                          <a:latin typeface="ＭＳ Ｐゴシック" panose="020B0600070205080204" pitchFamily="50" charset="-128"/>
                          <a:ea typeface="ＭＳ Ｐゴシック" panose="020B0600070205080204" pitchFamily="50" charset="-128"/>
                        </a:rPr>
                        <a:t>日につき「</a:t>
                      </a:r>
                      <a:r>
                        <a:rPr kumimoji="1" lang="en-US" altLang="ja-JP" sz="900" dirty="0">
                          <a:latin typeface="ＭＳ Ｐゴシック" panose="020B0600070205080204" pitchFamily="50" charset="-128"/>
                          <a:ea typeface="ＭＳ Ｐゴシック" panose="020B0600070205080204" pitchFamily="50" charset="-128"/>
                        </a:rPr>
                        <a:t>1310</a:t>
                      </a:r>
                      <a:r>
                        <a:rPr kumimoji="1" lang="ja-JP" altLang="en-US" sz="900" dirty="0">
                          <a:latin typeface="ＭＳ Ｐゴシック" panose="020B0600070205080204" pitchFamily="50" charset="-128"/>
                          <a:ea typeface="ＭＳ Ｐゴシック" panose="020B0600070205080204" pitchFamily="50" charset="-128"/>
                        </a:rPr>
                        <a:t>円」、「</a:t>
                      </a:r>
                      <a:r>
                        <a:rPr kumimoji="1" lang="en-US" altLang="ja-JP" sz="900" dirty="0">
                          <a:latin typeface="ＭＳ Ｐゴシック" panose="020B0600070205080204" pitchFamily="50" charset="-128"/>
                          <a:ea typeface="ＭＳ Ｐゴシック" panose="020B0600070205080204" pitchFamily="50" charset="-128"/>
                        </a:rPr>
                        <a:t>490</a:t>
                      </a:r>
                      <a:r>
                        <a:rPr kumimoji="1" lang="ja-JP" altLang="en-US" sz="900" dirty="0">
                          <a:latin typeface="ＭＳ Ｐゴシック" panose="020B0600070205080204" pitchFamily="50" charset="-128"/>
                          <a:ea typeface="ＭＳ Ｐゴシック" panose="020B0600070205080204" pitchFamily="50" charset="-128"/>
                        </a:rPr>
                        <a:t>円」</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vMerge="1">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vMerge="1">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138315191"/>
                  </a:ext>
                </a:extLst>
              </a:tr>
              <a:tr h="367007">
                <a:tc vMerge="1">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vMerge="1">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r>
                        <a:rPr kumimoji="1" lang="ja-JP" altLang="en-US" sz="900" dirty="0">
                          <a:latin typeface="ＭＳ Ｐゴシック" panose="020B0600070205080204" pitchFamily="50" charset="-128"/>
                          <a:ea typeface="ＭＳ Ｐゴシック" panose="020B0600070205080204" pitchFamily="50" charset="-128"/>
                        </a:rPr>
                        <a:t>多床室</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a:lnSpc>
                          <a:spcPct val="150000"/>
                        </a:lnSpc>
                      </a:pPr>
                      <a:r>
                        <a:rPr kumimoji="1" lang="en-US" altLang="ja-JP" sz="900" dirty="0">
                          <a:latin typeface="ＭＳ Ｐゴシック" panose="020B0600070205080204" pitchFamily="50" charset="-128"/>
                          <a:ea typeface="ＭＳ Ｐゴシック" panose="020B0600070205080204" pitchFamily="50" charset="-128"/>
                        </a:rPr>
                        <a:t>1</a:t>
                      </a:r>
                      <a:r>
                        <a:rPr kumimoji="1" lang="ja-JP" altLang="en-US" sz="900" dirty="0">
                          <a:latin typeface="ＭＳ Ｐゴシック" panose="020B0600070205080204" pitchFamily="50" charset="-128"/>
                          <a:ea typeface="ＭＳ Ｐゴシック" panose="020B0600070205080204" pitchFamily="50" charset="-128"/>
                        </a:rPr>
                        <a:t>日につき「零円」</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vMerge="1">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vMerge="1">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626008404"/>
                  </a:ext>
                </a:extLst>
              </a:tr>
              <a:tr h="367007">
                <a:tc vMerge="1">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gridSpan="4">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no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pPr algn="ctr">
                        <a:lnSpc>
                          <a:spcPct val="150000"/>
                        </a:lnSpc>
                      </a:pPr>
                      <a:endParaRPr kumimoji="1" lang="ja-JP" altLang="en-US" sz="90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vMerge="1">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19614340"/>
                  </a:ext>
                </a:extLst>
              </a:tr>
              <a:tr h="367007">
                <a:tc>
                  <a:txBody>
                    <a:bodyPr/>
                    <a:lstStyle/>
                    <a:p>
                      <a:pPr algn="ctr">
                        <a:lnSpc>
                          <a:spcPct val="150000"/>
                        </a:lnSpc>
                      </a:pPr>
                      <a:r>
                        <a:rPr kumimoji="1" lang="ja-JP" altLang="en-US" sz="900" dirty="0">
                          <a:latin typeface="ＭＳ Ｐゴシック" panose="020B0600070205080204" pitchFamily="50" charset="-128"/>
                          <a:ea typeface="ＭＳ Ｐゴシック" panose="020B0600070205080204" pitchFamily="50" charset="-128"/>
                        </a:rPr>
                        <a:t>（３）</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gridSpan="4">
                  <a:txBody>
                    <a:bodyPr/>
                    <a:lstStyle/>
                    <a:p>
                      <a:pPr algn="l">
                        <a:lnSpc>
                          <a:spcPct val="150000"/>
                        </a:lnSpc>
                      </a:pPr>
                      <a:r>
                        <a:rPr kumimoji="1" lang="ja-JP" altLang="en-US" sz="900" dirty="0">
                          <a:latin typeface="ＭＳ Ｐゴシック" panose="020B0600070205080204" pitchFamily="50" charset="-128"/>
                          <a:ea typeface="ＭＳ Ｐゴシック" panose="020B0600070205080204" pitchFamily="50" charset="-128"/>
                        </a:rPr>
                        <a:t>特定介護サービス等に係る食費の負担限度額又は特定負担限度額が保護を必要としなくなるまで、</a:t>
                      </a:r>
                      <a:r>
                        <a:rPr kumimoji="1" lang="en-US" altLang="ja-JP" sz="900" dirty="0">
                          <a:latin typeface="ＭＳ Ｐゴシック" panose="020B0600070205080204" pitchFamily="50" charset="-128"/>
                          <a:ea typeface="ＭＳ Ｐゴシック" panose="020B0600070205080204" pitchFamily="50" charset="-128"/>
                        </a:rPr>
                        <a:t>1</a:t>
                      </a:r>
                      <a:r>
                        <a:rPr kumimoji="1" lang="ja-JP" altLang="en-US" sz="900" dirty="0">
                          <a:latin typeface="ＭＳ Ｐゴシック" panose="020B0600070205080204" pitchFamily="50" charset="-128"/>
                          <a:ea typeface="ＭＳ Ｐゴシック" panose="020B0600070205080204" pitchFamily="50" charset="-128"/>
                        </a:rPr>
                        <a:t>日につき「</a:t>
                      </a:r>
                      <a:r>
                        <a:rPr kumimoji="1" lang="en-US" altLang="ja-JP" sz="900" dirty="0">
                          <a:latin typeface="ＭＳ Ｐゴシック" panose="020B0600070205080204" pitchFamily="50" charset="-128"/>
                          <a:ea typeface="ＭＳ Ｐゴシック" panose="020B0600070205080204" pitchFamily="50" charset="-128"/>
                        </a:rPr>
                        <a:t>650</a:t>
                      </a:r>
                      <a:r>
                        <a:rPr kumimoji="1" lang="ja-JP" altLang="en-US" sz="900" dirty="0">
                          <a:latin typeface="ＭＳ Ｐゴシック" panose="020B0600070205080204" pitchFamily="50" charset="-128"/>
                          <a:ea typeface="ＭＳ Ｐゴシック" panose="020B0600070205080204" pitchFamily="50" charset="-128"/>
                        </a:rPr>
                        <a:t>円」、「</a:t>
                      </a:r>
                      <a:r>
                        <a:rPr kumimoji="1" lang="en-US" altLang="ja-JP" sz="900" dirty="0">
                          <a:latin typeface="ＭＳ Ｐゴシック" panose="020B0600070205080204" pitchFamily="50" charset="-128"/>
                          <a:ea typeface="ＭＳ Ｐゴシック" panose="020B0600070205080204" pitchFamily="50" charset="-128"/>
                        </a:rPr>
                        <a:t>390</a:t>
                      </a:r>
                      <a:r>
                        <a:rPr kumimoji="1" lang="ja-JP" altLang="en-US" sz="900" dirty="0">
                          <a:latin typeface="ＭＳ Ｐゴシック" panose="020B0600070205080204" pitchFamily="50" charset="-128"/>
                          <a:ea typeface="ＭＳ Ｐゴシック" panose="020B0600070205080204" pitchFamily="50" charset="-128"/>
                        </a:rPr>
                        <a:t>円」又は「</a:t>
                      </a:r>
                      <a:r>
                        <a:rPr kumimoji="1" lang="en-US" altLang="ja-JP" sz="900" dirty="0">
                          <a:latin typeface="ＭＳ Ｐゴシック" panose="020B0600070205080204" pitchFamily="50" charset="-128"/>
                          <a:ea typeface="ＭＳ Ｐゴシック" panose="020B0600070205080204" pitchFamily="50" charset="-128"/>
                        </a:rPr>
                        <a:t>300</a:t>
                      </a:r>
                      <a:r>
                        <a:rPr kumimoji="1" lang="ja-JP" altLang="en-US" sz="900" dirty="0">
                          <a:latin typeface="ＭＳ Ｐゴシック" panose="020B0600070205080204" pitchFamily="50" charset="-128"/>
                          <a:ea typeface="ＭＳ Ｐゴシック" panose="020B0600070205080204" pitchFamily="50" charset="-128"/>
                        </a:rPr>
                        <a:t>円（平成</a:t>
                      </a:r>
                      <a:r>
                        <a:rPr kumimoji="1" lang="en-US" altLang="ja-JP" sz="900" dirty="0">
                          <a:latin typeface="ＭＳ Ｐゴシック" panose="020B0600070205080204" pitchFamily="50" charset="-128"/>
                          <a:ea typeface="ＭＳ Ｐゴシック" panose="020B0600070205080204" pitchFamily="50" charset="-128"/>
                        </a:rPr>
                        <a:t>17</a:t>
                      </a:r>
                      <a:r>
                        <a:rPr kumimoji="1" lang="ja-JP" altLang="en-US" sz="900" dirty="0">
                          <a:latin typeface="ＭＳ Ｐゴシック" panose="020B0600070205080204" pitchFamily="50" charset="-128"/>
                          <a:ea typeface="ＭＳ Ｐゴシック" panose="020B0600070205080204" pitchFamily="50" charset="-128"/>
                        </a:rPr>
                        <a:t>年厚生労働省告示第</a:t>
                      </a:r>
                      <a:r>
                        <a:rPr kumimoji="1" lang="en-US" altLang="ja-JP" sz="900" dirty="0">
                          <a:latin typeface="ＭＳ Ｐゴシック" panose="020B0600070205080204" pitchFamily="50" charset="-128"/>
                          <a:ea typeface="ＭＳ Ｐゴシック" panose="020B0600070205080204" pitchFamily="50" charset="-128"/>
                        </a:rPr>
                        <a:t>417</a:t>
                      </a:r>
                      <a:r>
                        <a:rPr kumimoji="1" lang="ja-JP" altLang="en-US" sz="900" dirty="0">
                          <a:latin typeface="ＭＳ Ｐゴシック" panose="020B0600070205080204" pitchFamily="50" charset="-128"/>
                          <a:ea typeface="ＭＳ Ｐゴシック" panose="020B0600070205080204" pitchFamily="50" charset="-128"/>
                        </a:rPr>
                        <a:t>号に規定する</a:t>
                      </a:r>
                      <a:r>
                        <a:rPr kumimoji="1" lang="en-US" altLang="ja-JP" sz="900" dirty="0">
                          <a:latin typeface="ＭＳ Ｐゴシック" panose="020B0600070205080204" pitchFamily="50" charset="-128"/>
                          <a:ea typeface="ＭＳ Ｐゴシック" panose="020B0600070205080204" pitchFamily="50" charset="-128"/>
                        </a:rPr>
                        <a:t>300</a:t>
                      </a:r>
                      <a:r>
                        <a:rPr kumimoji="1" lang="ja-JP" altLang="en-US" sz="900" dirty="0">
                          <a:latin typeface="ＭＳ Ｐゴシック" panose="020B0600070205080204" pitchFamily="50" charset="-128"/>
                          <a:ea typeface="ＭＳ Ｐゴシック" panose="020B0600070205080204" pitchFamily="50" charset="-128"/>
                        </a:rPr>
                        <a:t>円未満の額にあっては、当該額）」が段階的に適用される。</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pPr algn="ctr">
                        <a:lnSpc>
                          <a:spcPct val="150000"/>
                        </a:lnSpc>
                      </a:pPr>
                      <a:endParaRPr kumimoji="1" lang="ja-JP" altLang="en-US" sz="90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04799008"/>
                  </a:ext>
                </a:extLst>
              </a:tr>
              <a:tr h="367007">
                <a:tc>
                  <a:txBody>
                    <a:bodyPr/>
                    <a:lstStyle/>
                    <a:p>
                      <a:pPr algn="ctr">
                        <a:lnSpc>
                          <a:spcPct val="150000"/>
                        </a:lnSpc>
                      </a:pPr>
                      <a:r>
                        <a:rPr kumimoji="1" lang="en-US" altLang="ja-JP" sz="900" dirty="0">
                          <a:latin typeface="ＭＳ Ｐゴシック" panose="020B0600070205080204" pitchFamily="50" charset="-128"/>
                          <a:ea typeface="ＭＳ Ｐゴシック" panose="020B0600070205080204" pitchFamily="50" charset="-128"/>
                        </a:rPr>
                        <a:t>(</a:t>
                      </a:r>
                      <a:r>
                        <a:rPr kumimoji="1" lang="ja-JP" altLang="en-US" sz="900" dirty="0">
                          <a:latin typeface="ＭＳ Ｐゴシック" panose="020B0600070205080204" pitchFamily="50" charset="-128"/>
                          <a:ea typeface="ＭＳ Ｐゴシック" panose="020B0600070205080204" pitchFamily="50" charset="-128"/>
                        </a:rPr>
                        <a:t>４）</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gridSpan="4">
                  <a:txBody>
                    <a:bodyPr/>
                    <a:lstStyle/>
                    <a:p>
                      <a:pPr algn="l">
                        <a:lnSpc>
                          <a:spcPct val="150000"/>
                        </a:lnSpc>
                      </a:pPr>
                      <a:r>
                        <a:rPr kumimoji="1" lang="ja-JP" altLang="en-US" sz="900" dirty="0">
                          <a:latin typeface="ＭＳ Ｐゴシック" panose="020B0600070205080204" pitchFamily="50" charset="-128"/>
                          <a:ea typeface="ＭＳ Ｐゴシック" panose="020B0600070205080204" pitchFamily="50" charset="-128"/>
                        </a:rPr>
                        <a:t>利用者負担世帯合算額（介護保険法施行令第</a:t>
                      </a:r>
                      <a:r>
                        <a:rPr kumimoji="1" lang="en-US" altLang="ja-JP" sz="900" dirty="0">
                          <a:latin typeface="ＭＳ Ｐゴシック" panose="020B0600070205080204" pitchFamily="50" charset="-128"/>
                          <a:ea typeface="ＭＳ Ｐゴシック" panose="020B0600070205080204" pitchFamily="50" charset="-128"/>
                        </a:rPr>
                        <a:t>22</a:t>
                      </a:r>
                      <a:r>
                        <a:rPr kumimoji="1" lang="ja-JP" altLang="en-US" sz="900" dirty="0">
                          <a:latin typeface="ＭＳ Ｐゴシック" panose="020B0600070205080204" pitchFamily="50" charset="-128"/>
                          <a:ea typeface="ＭＳ Ｐゴシック" panose="020B0600070205080204" pitchFamily="50" charset="-128"/>
                        </a:rPr>
                        <a:t>条の</a:t>
                      </a:r>
                      <a:r>
                        <a:rPr kumimoji="1" lang="en-US" altLang="ja-JP" sz="900" dirty="0">
                          <a:latin typeface="ＭＳ Ｐゴシック" panose="020B0600070205080204" pitchFamily="50" charset="-128"/>
                          <a:ea typeface="ＭＳ Ｐゴシック" panose="020B0600070205080204" pitchFamily="50" charset="-128"/>
                        </a:rPr>
                        <a:t>2</a:t>
                      </a:r>
                      <a:r>
                        <a:rPr kumimoji="1" lang="ja-JP" altLang="en-US" sz="900" dirty="0">
                          <a:latin typeface="ＭＳ Ｐゴシック" panose="020B0600070205080204" pitchFamily="50" charset="-128"/>
                          <a:ea typeface="ＭＳ Ｐゴシック" panose="020B0600070205080204" pitchFamily="50" charset="-128"/>
                        </a:rPr>
                        <a:t>の</a:t>
                      </a:r>
                      <a:r>
                        <a:rPr kumimoji="1" lang="en-US" altLang="ja-JP" sz="900" dirty="0">
                          <a:latin typeface="ＭＳ Ｐゴシック" panose="020B0600070205080204" pitchFamily="50" charset="-128"/>
                          <a:ea typeface="ＭＳ Ｐゴシック" panose="020B0600070205080204" pitchFamily="50" charset="-128"/>
                        </a:rPr>
                        <a:t>2</a:t>
                      </a:r>
                      <a:r>
                        <a:rPr kumimoji="1" lang="ja-JP" altLang="en-US" sz="900" dirty="0">
                          <a:latin typeface="ＭＳ Ｐゴシック" panose="020B0600070205080204" pitchFamily="50" charset="-128"/>
                          <a:ea typeface="ＭＳ Ｐゴシック" panose="020B0600070205080204" pitchFamily="50" charset="-128"/>
                        </a:rPr>
                        <a:t>第</a:t>
                      </a:r>
                      <a:r>
                        <a:rPr kumimoji="1" lang="en-US" altLang="ja-JP" sz="900" dirty="0">
                          <a:latin typeface="ＭＳ Ｐゴシック" panose="020B0600070205080204" pitchFamily="50" charset="-128"/>
                          <a:ea typeface="ＭＳ Ｐゴシック" panose="020B0600070205080204" pitchFamily="50" charset="-128"/>
                        </a:rPr>
                        <a:t>2</a:t>
                      </a:r>
                      <a:r>
                        <a:rPr kumimoji="1" lang="ja-JP" altLang="en-US" sz="900" dirty="0">
                          <a:latin typeface="ＭＳ Ｐゴシック" panose="020B0600070205080204" pitchFamily="50" charset="-128"/>
                          <a:ea typeface="ＭＳ Ｐゴシック" panose="020B0600070205080204" pitchFamily="50" charset="-128"/>
                        </a:rPr>
                        <a:t>項に規定する利用者負担世帯合算額をいう。）を「</a:t>
                      </a:r>
                      <a:r>
                        <a:rPr kumimoji="1" lang="en-US" altLang="ja-JP" sz="900" dirty="0">
                          <a:latin typeface="ＭＳ Ｐゴシック" panose="020B0600070205080204" pitchFamily="50" charset="-128"/>
                          <a:ea typeface="ＭＳ Ｐゴシック" panose="020B0600070205080204" pitchFamily="50" charset="-128"/>
                        </a:rPr>
                        <a:t>2</a:t>
                      </a:r>
                      <a:r>
                        <a:rPr kumimoji="1" lang="ja-JP" altLang="en-US" sz="900" dirty="0">
                          <a:latin typeface="ＭＳ Ｐゴシック" panose="020B0600070205080204" pitchFamily="50" charset="-128"/>
                          <a:ea typeface="ＭＳ Ｐゴシック" panose="020B0600070205080204" pitchFamily="50" charset="-128"/>
                        </a:rPr>
                        <a:t>万</a:t>
                      </a:r>
                      <a:r>
                        <a:rPr kumimoji="1" lang="en-US" altLang="ja-JP" sz="900" dirty="0">
                          <a:latin typeface="ＭＳ Ｐゴシック" panose="020B0600070205080204" pitchFamily="50" charset="-128"/>
                          <a:ea typeface="ＭＳ Ｐゴシック" panose="020B0600070205080204" pitchFamily="50" charset="-128"/>
                        </a:rPr>
                        <a:t>4600</a:t>
                      </a:r>
                      <a:r>
                        <a:rPr kumimoji="1" lang="ja-JP" altLang="en-US" sz="900" dirty="0">
                          <a:latin typeface="ＭＳ Ｐゴシック" panose="020B0600070205080204" pitchFamily="50" charset="-128"/>
                          <a:ea typeface="ＭＳ Ｐゴシック" panose="020B0600070205080204" pitchFamily="50" charset="-128"/>
                        </a:rPr>
                        <a:t>円」又は「</a:t>
                      </a:r>
                      <a:r>
                        <a:rPr kumimoji="1" lang="en-US" altLang="ja-JP" sz="900" dirty="0">
                          <a:latin typeface="ＭＳ Ｐゴシック" panose="020B0600070205080204" pitchFamily="50" charset="-128"/>
                          <a:ea typeface="ＭＳ Ｐゴシック" panose="020B0600070205080204" pitchFamily="50" charset="-128"/>
                        </a:rPr>
                        <a:t>1</a:t>
                      </a:r>
                      <a:r>
                        <a:rPr kumimoji="1" lang="ja-JP" altLang="en-US" sz="900" dirty="0">
                          <a:latin typeface="ＭＳ Ｐゴシック" panose="020B0600070205080204" pitchFamily="50" charset="-128"/>
                          <a:ea typeface="ＭＳ Ｐゴシック" panose="020B0600070205080204" pitchFamily="50" charset="-128"/>
                        </a:rPr>
                        <a:t>万</a:t>
                      </a:r>
                      <a:r>
                        <a:rPr kumimoji="1" lang="en-US" altLang="ja-JP" sz="900" dirty="0">
                          <a:latin typeface="ＭＳ Ｐゴシック" panose="020B0600070205080204" pitchFamily="50" charset="-128"/>
                          <a:ea typeface="ＭＳ Ｐゴシック" panose="020B0600070205080204" pitchFamily="50" charset="-128"/>
                        </a:rPr>
                        <a:t>5000</a:t>
                      </a:r>
                      <a:r>
                        <a:rPr kumimoji="1" lang="ja-JP" altLang="en-US" sz="900" dirty="0">
                          <a:latin typeface="ＭＳ Ｐゴシック" panose="020B0600070205080204" pitchFamily="50" charset="-128"/>
                          <a:ea typeface="ＭＳ Ｐゴシック" panose="020B0600070205080204" pitchFamily="50" charset="-128"/>
                        </a:rPr>
                        <a:t>円」と読み替えて高額介護サービス費をいう。</a:t>
                      </a:r>
                      <a:r>
                        <a:rPr kumimoji="1" lang="en-US" altLang="ja-JP" sz="900" dirty="0">
                          <a:latin typeface="ＭＳ Ｐゴシック" panose="020B0600070205080204" pitchFamily="50" charset="-128"/>
                          <a:ea typeface="ＭＳ Ｐゴシック" panose="020B0600070205080204" pitchFamily="50" charset="-128"/>
                        </a:rPr>
                        <a:t>)</a:t>
                      </a:r>
                      <a:r>
                        <a:rPr kumimoji="1" lang="ja-JP" altLang="en-US" sz="900" dirty="0">
                          <a:latin typeface="ＭＳ Ｐゴシック" panose="020B0600070205080204" pitchFamily="50" charset="-128"/>
                          <a:ea typeface="ＭＳ Ｐゴシック" panose="020B0600070205080204" pitchFamily="50" charset="-128"/>
                        </a:rPr>
                        <a:t>又は高額介護予防サービス費をいう。）が適用される。</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pPr algn="ctr">
                        <a:lnSpc>
                          <a:spcPct val="150000"/>
                        </a:lnSpc>
                      </a:pPr>
                      <a:endParaRPr kumimoji="1" lang="ja-JP" altLang="en-US" sz="90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332310261"/>
                  </a:ext>
                </a:extLst>
              </a:tr>
              <a:tr h="367007">
                <a:tc>
                  <a:txBody>
                    <a:bodyPr/>
                    <a:lstStyle/>
                    <a:p>
                      <a:pPr algn="ctr">
                        <a:lnSpc>
                          <a:spcPct val="150000"/>
                        </a:lnSpc>
                      </a:pPr>
                      <a:r>
                        <a:rPr kumimoji="1" lang="ja-JP" altLang="en-US" sz="900" dirty="0">
                          <a:latin typeface="ＭＳ Ｐゴシック" panose="020B0600070205080204" pitchFamily="50" charset="-128"/>
                          <a:ea typeface="ＭＳ Ｐゴシック" panose="020B0600070205080204" pitchFamily="50" charset="-128"/>
                        </a:rPr>
                        <a:t>（５）</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gridSpan="4">
                  <a:txBody>
                    <a:bodyPr/>
                    <a:lstStyle/>
                    <a:p>
                      <a:pPr algn="l">
                        <a:lnSpc>
                          <a:spcPct val="150000"/>
                        </a:lnSpc>
                      </a:pPr>
                      <a:r>
                        <a:rPr kumimoji="1" lang="ja-JP" altLang="en-US" sz="900" dirty="0">
                          <a:latin typeface="ＭＳ Ｐゴシック" panose="020B0600070205080204" pitchFamily="50" charset="-128"/>
                          <a:ea typeface="ＭＳ Ｐゴシック" panose="020B0600070205080204" pitchFamily="50" charset="-128"/>
                        </a:rPr>
                        <a:t>保険料額が、保護を必要としなくなるまで、市町村が条例で定めるより低い標準割合を乗じて得た額に減額する。</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pPr algn="ctr">
                        <a:lnSpc>
                          <a:spcPct val="150000"/>
                        </a:lnSpc>
                      </a:pPr>
                      <a:endParaRPr kumimoji="1" lang="ja-JP" altLang="en-US" sz="90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762321238"/>
                  </a:ext>
                </a:extLst>
              </a:tr>
              <a:tr h="367007">
                <a:tc gridSpan="5">
                  <a:txBody>
                    <a:bodyPr/>
                    <a:lstStyle/>
                    <a:p>
                      <a:pPr marL="0" marR="0" lvl="0" indent="0" algn="ctr" defTabSz="685800" rtl="0" eaLnBrk="1" fontAlgn="auto" latinLnBrk="0" hangingPunct="1">
                        <a:lnSpc>
                          <a:spcPct val="150000"/>
                        </a:lnSpc>
                        <a:spcBef>
                          <a:spcPts val="0"/>
                        </a:spcBef>
                        <a:spcAft>
                          <a:spcPts val="0"/>
                        </a:spcAft>
                        <a:buClrTx/>
                        <a:buSzTx/>
                        <a:buFontTx/>
                        <a:buNone/>
                        <a:tabLst/>
                        <a:defRPr/>
                      </a:pPr>
                      <a:r>
                        <a:rPr kumimoji="1" lang="ja-JP" altLang="en-US" sz="900" dirty="0">
                          <a:latin typeface="ＭＳ Ｐゴシック" panose="020B0600070205080204" pitchFamily="50" charset="-128"/>
                          <a:ea typeface="ＭＳ Ｐゴシック" panose="020B0600070205080204" pitchFamily="50" charset="-128"/>
                        </a:rPr>
                        <a:t>減額される自己負担額（月額）の合計額</a:t>
                      </a:r>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pPr algn="l">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a:txBody>
                    <a:bodyPr/>
                    <a:lstStyle/>
                    <a:p>
                      <a:pPr algn="ctr">
                        <a:lnSpc>
                          <a:spcPct val="150000"/>
                        </a:lnSpc>
                      </a:pPr>
                      <a:endParaRPr kumimoji="1" lang="ja-JP" altLang="en-US" sz="900" dirty="0">
                        <a:latin typeface="ＭＳ Ｐゴシック" panose="020B0600070205080204" pitchFamily="50" charset="-128"/>
                        <a:ea typeface="ＭＳ Ｐゴシック" panose="020B0600070205080204" pitchFamily="50" charset="-128"/>
                      </a:endParaRPr>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524030752"/>
                  </a:ext>
                </a:extLst>
              </a:tr>
            </a:tbl>
          </a:graphicData>
        </a:graphic>
      </p:graphicFrame>
      <p:sp>
        <p:nvSpPr>
          <p:cNvPr id="3" name="テキスト ボックス 2">
            <a:extLst>
              <a:ext uri="{FF2B5EF4-FFF2-40B4-BE49-F238E27FC236}">
                <a16:creationId xmlns:a16="http://schemas.microsoft.com/office/drawing/2014/main" id="{181A3D86-231F-4C1E-8583-F76801648862}"/>
              </a:ext>
            </a:extLst>
          </p:cNvPr>
          <p:cNvSpPr txBox="1"/>
          <p:nvPr/>
        </p:nvSpPr>
        <p:spPr>
          <a:xfrm>
            <a:off x="498364" y="7597951"/>
            <a:ext cx="5760000" cy="646331"/>
          </a:xfrm>
          <a:prstGeom prst="rect">
            <a:avLst/>
          </a:prstGeom>
          <a:noFill/>
        </p:spPr>
        <p:txBody>
          <a:bodyPr wrap="square" rtlCol="0">
            <a:spAutoFit/>
          </a:bodyPr>
          <a:lstStyle/>
          <a:p>
            <a:pPr marL="182563" indent="-182563"/>
            <a:r>
              <a:rPr kumimoji="1" lang="ja-JP" altLang="en-US" sz="900" dirty="0">
                <a:latin typeface="ＭＳ Ｐゴシック" panose="020B0600070205080204" pitchFamily="50" charset="-128"/>
                <a:ea typeface="ＭＳ Ｐゴシック" panose="020B0600070205080204" pitchFamily="50" charset="-128"/>
              </a:rPr>
              <a:t>注　　（</a:t>
            </a:r>
            <a:r>
              <a:rPr kumimoji="1" lang="en-US" altLang="ja-JP" sz="900" dirty="0">
                <a:latin typeface="ＭＳ Ｐゴシック" panose="020B0600070205080204" pitchFamily="50" charset="-128"/>
                <a:ea typeface="ＭＳ Ｐゴシック" panose="020B0600070205080204" pitchFamily="50" charset="-128"/>
              </a:rPr>
              <a:t>2</a:t>
            </a:r>
            <a:r>
              <a:rPr kumimoji="1" lang="ja-JP" altLang="en-US" sz="900" dirty="0">
                <a:latin typeface="ＭＳ Ｐゴシック" panose="020B0600070205080204" pitchFamily="50" charset="-128"/>
                <a:ea typeface="ＭＳ Ｐゴシック" panose="020B0600070205080204" pitchFamily="50" charset="-128"/>
              </a:rPr>
              <a:t>）については、金額の記載の他に、算定に使用した居室の種類及び境界層措置により適用されることとなる居住費等の負担限度額の段階を「減額される自己負担（月額）」欄に記載すること。</a:t>
            </a:r>
            <a:endParaRPr kumimoji="1" lang="en-US" altLang="ja-JP" sz="900" dirty="0">
              <a:latin typeface="ＭＳ Ｐゴシック" panose="020B0600070205080204" pitchFamily="50" charset="-128"/>
              <a:ea typeface="ＭＳ Ｐゴシック" panose="020B0600070205080204" pitchFamily="50" charset="-128"/>
            </a:endParaRPr>
          </a:p>
          <a:p>
            <a:pPr marL="182563"/>
            <a:r>
              <a:rPr kumimoji="1" lang="ja-JP" altLang="en-US" sz="900" dirty="0">
                <a:latin typeface="ＭＳ Ｐゴシック" panose="020B0600070205080204" pitchFamily="50" charset="-128"/>
                <a:ea typeface="ＭＳ Ｐゴシック" panose="020B0600070205080204" pitchFamily="50" charset="-128"/>
              </a:rPr>
              <a:t>　（</a:t>
            </a:r>
            <a:r>
              <a:rPr kumimoji="1" lang="en-US" altLang="ja-JP" sz="900" dirty="0">
                <a:latin typeface="ＭＳ Ｐゴシック" panose="020B0600070205080204" pitchFamily="50" charset="-128"/>
                <a:ea typeface="ＭＳ Ｐゴシック" panose="020B0600070205080204" pitchFamily="50" charset="-128"/>
              </a:rPr>
              <a:t>3</a:t>
            </a:r>
            <a:r>
              <a:rPr kumimoji="1" lang="ja-JP" altLang="en-US" sz="900" dirty="0">
                <a:latin typeface="ＭＳ Ｐゴシック" panose="020B0600070205080204" pitchFamily="50" charset="-128"/>
                <a:ea typeface="ＭＳ Ｐゴシック" panose="020B0600070205080204" pitchFamily="50" charset="-128"/>
              </a:rPr>
              <a:t>）については、金額の他に、境界措置により適用されることとなる食費の負担限度額の段階を「減額される自己負担（月額）」欄に記載すること。</a:t>
            </a:r>
          </a:p>
        </p:txBody>
      </p:sp>
    </p:spTree>
    <p:extLst>
      <p:ext uri="{BB962C8B-B14F-4D97-AF65-F5344CB8AC3E}">
        <p14:creationId xmlns:p14="http://schemas.microsoft.com/office/powerpoint/2010/main" val="1083230140"/>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173</TotalTime>
  <Words>619</Words>
  <Application>Microsoft Office PowerPoint</Application>
  <PresentationFormat>A4 210 x 297 mm</PresentationFormat>
  <Paragraphs>68</Paragraphs>
  <Slides>2</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2</vt:i4>
      </vt:variant>
    </vt:vector>
  </HeadingPairs>
  <TitlesOfParts>
    <vt:vector size="8" baseType="lpstr">
      <vt:lpstr>ＭＳ Ｐゴシック</vt:lpstr>
      <vt:lpstr>Arial</vt:lpstr>
      <vt:lpstr>Calibri</vt:lpstr>
      <vt:lpstr>Calibri Light</vt:lpstr>
      <vt:lpstr>Office テーマ</vt:lpstr>
      <vt:lpstr>think-cell スライド</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Hayakawa, Minami</dc:creator>
  <cp:lastModifiedBy>Okano, Takumi (JP - AB 岡野 匠)</cp:lastModifiedBy>
  <cp:revision>67</cp:revision>
  <dcterms:created xsi:type="dcterms:W3CDTF">2022-01-20T04:34:58Z</dcterms:created>
  <dcterms:modified xsi:type="dcterms:W3CDTF">2023-03-10T04:13:56Z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2022-04-22T02:11:12Z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945b89f3-bb3e-409f-8c3b-aeee203f1644</vt:lpwstr>
  </property>
  <property fmtid="{D5CDD505-2E9C-101B-9397-08002B2CF9AE}" pid="15" name="MSIP_Label_436fffe2-e74d-4f21-833f-6f054a10cb50_ContentBits">
    <vt:lpwstr>0</vt:lpwstr>
  </property>
</Properties>
</file>

<file path=docProps/thumbnail.jpeg>
</file>