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8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37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2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2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7143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912" y="60"/>
      </p:cViewPr>
      <p:guideLst>
        <p:guide orient="horz" pos="3120"/>
        <p:guide pos="213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  <p:extLst>
              <p:ext uri="{D42A27DB-BD31-4B8C-83A1-F6EECF244321}">
                <p14:modId xmlns:p14="http://schemas.microsoft.com/office/powerpoint/2010/main" val="1264797334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F559BA1A-5564-4921-BAA4-E698C22D075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21577900"/>
              </p:ext>
            </p:extLst>
          </p:nvPr>
        </p:nvGraphicFramePr>
        <p:xfrm>
          <a:off x="551747" y="2030095"/>
          <a:ext cx="5764867" cy="6727541"/>
        </p:xfrm>
        <a:graphic>
          <a:graphicData uri="http://schemas.openxmlformats.org/drawingml/2006/table">
            <a:tbl>
              <a:tblPr/>
              <a:tblGrid>
                <a:gridCol w="182131">
                  <a:extLst>
                    <a:ext uri="{9D8B030D-6E8A-4147-A177-3AD203B41FA5}">
                      <a16:colId xmlns:a16="http://schemas.microsoft.com/office/drawing/2014/main" val="3582051451"/>
                    </a:ext>
                  </a:extLst>
                </a:gridCol>
                <a:gridCol w="308425">
                  <a:extLst>
                    <a:ext uri="{9D8B030D-6E8A-4147-A177-3AD203B41FA5}">
                      <a16:colId xmlns:a16="http://schemas.microsoft.com/office/drawing/2014/main" val="755181181"/>
                    </a:ext>
                  </a:extLst>
                </a:gridCol>
                <a:gridCol w="437247">
                  <a:extLst>
                    <a:ext uri="{9D8B030D-6E8A-4147-A177-3AD203B41FA5}">
                      <a16:colId xmlns:a16="http://schemas.microsoft.com/office/drawing/2014/main" val="1038151460"/>
                    </a:ext>
                  </a:extLst>
                </a:gridCol>
                <a:gridCol w="956772">
                  <a:extLst>
                    <a:ext uri="{9D8B030D-6E8A-4147-A177-3AD203B41FA5}">
                      <a16:colId xmlns:a16="http://schemas.microsoft.com/office/drawing/2014/main" val="952163691"/>
                    </a:ext>
                  </a:extLst>
                </a:gridCol>
                <a:gridCol w="1142222">
                  <a:extLst>
                    <a:ext uri="{9D8B030D-6E8A-4147-A177-3AD203B41FA5}">
                      <a16:colId xmlns:a16="http://schemas.microsoft.com/office/drawing/2014/main" val="4217304164"/>
                    </a:ext>
                  </a:extLst>
                </a:gridCol>
                <a:gridCol w="869524">
                  <a:extLst>
                    <a:ext uri="{9D8B030D-6E8A-4147-A177-3AD203B41FA5}">
                      <a16:colId xmlns:a16="http://schemas.microsoft.com/office/drawing/2014/main" val="2070836317"/>
                    </a:ext>
                  </a:extLst>
                </a:gridCol>
                <a:gridCol w="912576">
                  <a:extLst>
                    <a:ext uri="{9D8B030D-6E8A-4147-A177-3AD203B41FA5}">
                      <a16:colId xmlns:a16="http://schemas.microsoft.com/office/drawing/2014/main" val="1719815902"/>
                    </a:ext>
                  </a:extLst>
                </a:gridCol>
                <a:gridCol w="955970">
                  <a:extLst>
                    <a:ext uri="{9D8B030D-6E8A-4147-A177-3AD203B41FA5}">
                      <a16:colId xmlns:a16="http://schemas.microsoft.com/office/drawing/2014/main" val="2334837632"/>
                    </a:ext>
                  </a:extLst>
                </a:gridCol>
              </a:tblGrid>
              <a:tr h="360000">
                <a:tc gridSpan="2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回答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年月日</a:t>
                      </a:r>
                    </a:p>
                  </a:txBody>
                  <a:tcPr marL="18000" marR="1800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30558005"/>
                  </a:ext>
                </a:extLst>
              </a:tr>
              <a:tr h="136800">
                <a:tc rowSpan="2" gridSpan="2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調査先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名称</a:t>
                      </a:r>
                    </a:p>
                  </a:txBody>
                  <a:tcPr marL="18000" marR="1800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rowSpan="2"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rowSpan="2"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フリガナ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4124147"/>
                  </a:ext>
                </a:extLst>
              </a:tr>
              <a:tr h="223200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世帯主氏名</a:t>
                      </a:r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28095771"/>
                  </a:ext>
                </a:extLst>
              </a:tr>
              <a:tr h="360000">
                <a:tc gridSpan="2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住所</a:t>
                      </a:r>
                    </a:p>
                  </a:txBody>
                  <a:tcPr marL="18000" marR="1800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居住地</a:t>
                      </a:r>
                      <a:endParaRPr lang="en-US" altLang="zh-TW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（現住所）</a:t>
                      </a:r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r"/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36000" marT="0" marB="36000" anchor="b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調査対象世帯電話番号</a:t>
                      </a:r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36000" marT="0" marB="36000" anchor="b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486793516"/>
                  </a:ext>
                </a:extLst>
              </a:tr>
              <a:tr h="846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員番号</a:t>
                      </a:r>
                    </a:p>
                  </a:txBody>
                  <a:tcPr marL="0" marR="0" marT="0" marB="0" vert="eaVert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dis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フリガナ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dis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氏名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dis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続柄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dis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</a:t>
                      </a:r>
                      <a:endParaRPr kumimoji="1" lang="ja-JP" altLang="en-US" dirty="0"/>
                    </a:p>
                  </a:txBody>
                  <a:tcPr marL="72000" marR="72000" marT="0" marB="0" anchor="ctr" anchorCtr="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11321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marL="113210" marR="0" marT="0" marB="0" anchor="ctr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dis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年度　年収</a:t>
                      </a:r>
                      <a:endParaRPr lang="en-US" altLang="ja-JP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dis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所得の種類と金額（控除後）</a:t>
                      </a:r>
                      <a:endParaRPr lang="en-US" altLang="ja-JP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dis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長期・短期譲渡</a:t>
                      </a:r>
                      <a:endParaRPr lang="en-US" altLang="ja-JP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dis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市県民税</a:t>
                      </a:r>
                      <a:endParaRPr lang="en-US" altLang="ja-JP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dist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扶養親族の数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72000" marR="7200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gridSpan="2">
                  <a:txBody>
                    <a:bodyPr/>
                    <a:lstStyle/>
                    <a:p>
                      <a:pPr algn="dist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社会保険料控除の額</a:t>
                      </a:r>
                      <a:endParaRPr kumimoji="1" lang="en-US" altLang="ja-JP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dist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生命保険料控除の額</a:t>
                      </a:r>
                      <a:endParaRPr kumimoji="1" lang="en-US" altLang="ja-JP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dist"/>
                      <a:endParaRPr kumimoji="1" lang="en-US" altLang="ja-JP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dist"/>
                      <a:r>
                        <a:rPr kumimoji="1" lang="ja-JP" altLang="en-US" sz="900" dirty="0"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</a:p>
                  </a:txBody>
                  <a:tcPr marL="216000" marR="21600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</a:t>
                      </a:r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96234" marR="396234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868294290"/>
                  </a:ext>
                </a:extLst>
              </a:tr>
              <a:tr h="846000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marL="283025" marR="28302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/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283025" marR="28302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marL="283025" marR="283025" marT="0" marB="0" anchor="ctr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/>
                      <a:endParaRPr kumimoji="1" lang="ja-JP" altLang="en-US" dirty="0"/>
                    </a:p>
                  </a:txBody>
                  <a:tcPr marL="509444" marR="509444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2">
                  <a:txBody>
                    <a:bodyPr/>
                    <a:lstStyle/>
                    <a:p>
                      <a:pPr algn="l" fontAlgn="t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509444" marR="509444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marL="509444" marR="5094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682288884"/>
                  </a:ext>
                </a:extLst>
              </a:tr>
              <a:tr h="846000">
                <a:tc>
                  <a:txBody>
                    <a:bodyPr/>
                    <a:lstStyle/>
                    <a:p>
                      <a:pPr algn="ctr" fontAlgn="ctr"/>
                      <a:endParaRPr kumimoji="1" lang="ja-JP" altLang="en-US" sz="900" b="0" i="0" u="none" strike="noStrike" kern="1200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  <a:cs typeface="+mn-cs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marL="283025" marR="28302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/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283025" marR="28302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marL="283025" marR="283025" marT="0" marB="0" anchor="ctr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kumimoji="1" lang="ja-JP" altLang="en-US" dirty="0"/>
                    </a:p>
                  </a:txBody>
                  <a:tcPr marL="509444" marR="509444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2">
                  <a:txBody>
                    <a:bodyPr/>
                    <a:lstStyle/>
                    <a:p>
                      <a:pPr algn="l" fontAlgn="t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509444" marR="509444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marL="509444" marR="5094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777569755"/>
                  </a:ext>
                </a:extLst>
              </a:tr>
              <a:tr h="846000">
                <a:tc>
                  <a:txBody>
                    <a:bodyPr/>
                    <a:lstStyle/>
                    <a:p>
                      <a:pPr algn="ctr" fontAlgn="ctr"/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marL="283025" marR="28302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/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283025" marR="28302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marL="283025" marR="283025" marT="0" marB="0" anchor="ctr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kumimoji="1" lang="ja-JP" altLang="en-US" dirty="0"/>
                    </a:p>
                  </a:txBody>
                  <a:tcPr marL="509444" marR="509444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2">
                  <a:txBody>
                    <a:bodyPr/>
                    <a:lstStyle/>
                    <a:p>
                      <a:pPr algn="l" fontAlgn="t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509444" marR="509444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marL="509444" marR="5094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29684637"/>
                  </a:ext>
                </a:extLst>
              </a:tr>
              <a:tr h="846000"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marL="283025" marR="28302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/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283025" marR="28302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marL="283025" marR="283025" marT="0" marB="0" anchor="ctr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509444" marR="509444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2">
                  <a:txBody>
                    <a:bodyPr/>
                    <a:lstStyle/>
                    <a:p>
                      <a:pPr algn="l" fontAlgn="t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509444" marR="509444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marL="509444" marR="5094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3574267447"/>
                  </a:ext>
                </a:extLst>
              </a:tr>
              <a:tr h="846000">
                <a:tc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marL="283025" marR="283025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/>
                      <a:endParaRPr kumimoji="1" lang="ja-JP" altLang="en-US" sz="900" dirty="0"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283025" marR="283025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marL="283025" marR="283025" marT="0" marB="0" anchor="ctr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marL="509444" marR="509444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2">
                  <a:txBody>
                    <a:bodyPr/>
                    <a:lstStyle/>
                    <a:p>
                      <a:pPr algn="l" fontAlgn="t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509444" marR="509444" marT="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marL="509444" marR="509444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4039777648"/>
                  </a:ext>
                </a:extLst>
              </a:tr>
              <a:tr h="571181">
                <a:tc gridSpan="8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備考　</a:t>
                      </a:r>
                    </a:p>
                  </a:txBody>
                  <a:tcPr marL="36000" marR="0" marT="3600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2880130"/>
                  </a:ext>
                </a:extLst>
              </a:tr>
            </a:tbl>
          </a:graphicData>
        </a:graphic>
      </p:graphicFrame>
      <p:sp>
        <p:nvSpPr>
          <p:cNvPr id="77" name="正方形/長方形 76">
            <a:extLst>
              <a:ext uri="{FF2B5EF4-FFF2-40B4-BE49-F238E27FC236}">
                <a16:creationId xmlns:a16="http://schemas.microsoft.com/office/drawing/2014/main" id="{F7AC7732-B235-4B02-8236-3984D6716E30}"/>
              </a:ext>
            </a:extLst>
          </p:cNvPr>
          <p:cNvSpPr/>
          <p:nvPr/>
        </p:nvSpPr>
        <p:spPr>
          <a:xfrm>
            <a:off x="545629" y="8816212"/>
            <a:ext cx="1336386" cy="1793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C052DEC0-9DE0-4361-93AE-D7E8F7827098}"/>
              </a:ext>
            </a:extLst>
          </p:cNvPr>
          <p:cNvSpPr/>
          <p:nvPr/>
        </p:nvSpPr>
        <p:spPr>
          <a:xfrm>
            <a:off x="584807" y="826440"/>
            <a:ext cx="75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宛先郵便番号</a:t>
            </a: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2CA8739B-8233-48F5-8EF4-5BDE5D8B8D8E}"/>
              </a:ext>
            </a:extLst>
          </p:cNvPr>
          <p:cNvSpPr/>
          <p:nvPr/>
        </p:nvSpPr>
        <p:spPr>
          <a:xfrm>
            <a:off x="584807" y="989174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宛先住所</a:t>
            </a: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E1F2A06A-A57D-437D-AC30-8607DE013F85}"/>
              </a:ext>
            </a:extLst>
          </p:cNvPr>
          <p:cNvSpPr/>
          <p:nvPr/>
        </p:nvSpPr>
        <p:spPr>
          <a:xfrm>
            <a:off x="584807" y="1151908"/>
            <a:ext cx="86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宛先自治体名称</a:t>
            </a: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24CAA6E3-22DE-4A75-A643-FEAB0CF1388C}"/>
              </a:ext>
            </a:extLst>
          </p:cNvPr>
          <p:cNvSpPr/>
          <p:nvPr/>
        </p:nvSpPr>
        <p:spPr>
          <a:xfrm>
            <a:off x="584807" y="663707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A6D9F8C7-7C07-4109-8B71-443432890920}"/>
              </a:ext>
            </a:extLst>
          </p:cNvPr>
          <p:cNvSpPr/>
          <p:nvPr/>
        </p:nvSpPr>
        <p:spPr>
          <a:xfrm>
            <a:off x="1533561" y="1151908"/>
            <a:ext cx="64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宛先役職名</a:t>
            </a:r>
          </a:p>
        </p:txBody>
      </p:sp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B280D39F-69D3-451C-BBA7-A9E996E825C3}"/>
              </a:ext>
            </a:extLst>
          </p:cNvPr>
          <p:cNvSpPr/>
          <p:nvPr/>
        </p:nvSpPr>
        <p:spPr>
          <a:xfrm>
            <a:off x="584807" y="1314761"/>
            <a:ext cx="540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E873C33A-C26B-406C-9EBB-5AF10A508810}"/>
              </a:ext>
            </a:extLst>
          </p:cNvPr>
          <p:cNvSpPr/>
          <p:nvPr/>
        </p:nvSpPr>
        <p:spPr>
          <a:xfrm>
            <a:off x="2186146" y="1314761"/>
            <a:ext cx="32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62" name="Rectangle 109">
            <a:extLst>
              <a:ext uri="{FF2B5EF4-FFF2-40B4-BE49-F238E27FC236}">
                <a16:creationId xmlns:a16="http://schemas.microsoft.com/office/drawing/2014/main" id="{E5AB723B-EBDF-43F8-82C9-8532E893388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1747" y="1681593"/>
            <a:ext cx="5759748" cy="26161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fontAlgn="ctr"/>
            <a:r>
              <a:rPr lang="en-US" altLang="ja-JP" sz="11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29</a:t>
            </a:r>
            <a:r>
              <a:rPr lang="ja-JP" altLang="en-US" sz="11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条調査回答書（課税）</a:t>
            </a:r>
          </a:p>
        </p:txBody>
      </p:sp>
      <p:sp>
        <p:nvSpPr>
          <p:cNvPr id="67" name="正方形/長方形 66">
            <a:extLst>
              <a:ext uri="{FF2B5EF4-FFF2-40B4-BE49-F238E27FC236}">
                <a16:creationId xmlns:a16="http://schemas.microsoft.com/office/drawing/2014/main" id="{98396B69-1318-4D8B-97F1-DFBCEDB61BBC}"/>
              </a:ext>
            </a:extLst>
          </p:cNvPr>
          <p:cNvSpPr/>
          <p:nvPr/>
        </p:nvSpPr>
        <p:spPr>
          <a:xfrm>
            <a:off x="3063558" y="8959377"/>
            <a:ext cx="86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調査時点年月日</a:t>
            </a:r>
          </a:p>
        </p:txBody>
      </p: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63EF0156-D85C-4343-8025-F719E2B4E968}"/>
              </a:ext>
            </a:extLst>
          </p:cNvPr>
          <p:cNvSpPr/>
          <p:nvPr/>
        </p:nvSpPr>
        <p:spPr>
          <a:xfrm>
            <a:off x="3063557" y="9120481"/>
            <a:ext cx="825817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</a:p>
        </p:txBody>
      </p:sp>
      <p:sp>
        <p:nvSpPr>
          <p:cNvPr id="75" name="正方形/長方形 74">
            <a:extLst>
              <a:ext uri="{FF2B5EF4-FFF2-40B4-BE49-F238E27FC236}">
                <a16:creationId xmlns:a16="http://schemas.microsoft.com/office/drawing/2014/main" id="{FC82A307-2C9E-4FDB-9E92-BD1BF99D428A}"/>
              </a:ext>
            </a:extLst>
          </p:cNvPr>
          <p:cNvSpPr/>
          <p:nvPr/>
        </p:nvSpPr>
        <p:spPr>
          <a:xfrm>
            <a:off x="3063557" y="8810470"/>
            <a:ext cx="612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76" name="正方形/長方形 75">
            <a:extLst>
              <a:ext uri="{FF2B5EF4-FFF2-40B4-BE49-F238E27FC236}">
                <a16:creationId xmlns:a16="http://schemas.microsoft.com/office/drawing/2014/main" id="{8B98EFC0-3ECF-4D01-B499-FC2B031716B3}"/>
              </a:ext>
            </a:extLst>
          </p:cNvPr>
          <p:cNvSpPr/>
          <p:nvPr/>
        </p:nvSpPr>
        <p:spPr>
          <a:xfrm>
            <a:off x="4134051" y="8959377"/>
            <a:ext cx="612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発行年月日</a:t>
            </a:r>
          </a:p>
        </p:txBody>
      </p:sp>
      <p:sp>
        <p:nvSpPr>
          <p:cNvPr id="78" name="正方形/長方形 77">
            <a:extLst>
              <a:ext uri="{FF2B5EF4-FFF2-40B4-BE49-F238E27FC236}">
                <a16:creationId xmlns:a16="http://schemas.microsoft.com/office/drawing/2014/main" id="{D64230AE-B032-4AC9-87D4-7EF264A367B8}"/>
              </a:ext>
            </a:extLst>
          </p:cNvPr>
          <p:cNvSpPr/>
          <p:nvPr/>
        </p:nvSpPr>
        <p:spPr>
          <a:xfrm>
            <a:off x="4134051" y="9120481"/>
            <a:ext cx="612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起案年月日</a:t>
            </a:r>
          </a:p>
        </p:txBody>
      </p:sp>
      <p:sp>
        <p:nvSpPr>
          <p:cNvPr id="80" name="正方形/長方形 79">
            <a:extLst>
              <a:ext uri="{FF2B5EF4-FFF2-40B4-BE49-F238E27FC236}">
                <a16:creationId xmlns:a16="http://schemas.microsoft.com/office/drawing/2014/main" id="{8C646E5F-45DD-4D0F-9FC0-D4FC6F08753A}"/>
              </a:ext>
            </a:extLst>
          </p:cNvPr>
          <p:cNvSpPr/>
          <p:nvPr/>
        </p:nvSpPr>
        <p:spPr>
          <a:xfrm>
            <a:off x="4944251" y="8959377"/>
            <a:ext cx="32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</a:t>
            </a:r>
          </a:p>
        </p:txBody>
      </p:sp>
      <p:sp>
        <p:nvSpPr>
          <p:cNvPr id="82" name="正方形/長方形 81">
            <a:extLst>
              <a:ext uri="{FF2B5EF4-FFF2-40B4-BE49-F238E27FC236}">
                <a16:creationId xmlns:a16="http://schemas.microsoft.com/office/drawing/2014/main" id="{A986AA8B-1727-4DB6-BFC5-98B068CFEC3B}"/>
              </a:ext>
            </a:extLst>
          </p:cNvPr>
          <p:cNvSpPr/>
          <p:nvPr/>
        </p:nvSpPr>
        <p:spPr>
          <a:xfrm>
            <a:off x="1065648" y="2783234"/>
            <a:ext cx="86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18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調査先郵便番号</a:t>
            </a:r>
          </a:p>
        </p:txBody>
      </p:sp>
      <p:sp>
        <p:nvSpPr>
          <p:cNvPr id="83" name="正方形/長方形 82">
            <a:extLst>
              <a:ext uri="{FF2B5EF4-FFF2-40B4-BE49-F238E27FC236}">
                <a16:creationId xmlns:a16="http://schemas.microsoft.com/office/drawing/2014/main" id="{B2F7F682-13E3-4273-8455-BBE769E48A37}"/>
              </a:ext>
            </a:extLst>
          </p:cNvPr>
          <p:cNvSpPr/>
          <p:nvPr/>
        </p:nvSpPr>
        <p:spPr>
          <a:xfrm>
            <a:off x="5105591" y="2941551"/>
            <a:ext cx="1188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18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調査対象世帯電話番号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C230A597-CB9D-494F-9BE2-A241435AC3A9}"/>
              </a:ext>
            </a:extLst>
          </p:cNvPr>
          <p:cNvSpPr/>
          <p:nvPr/>
        </p:nvSpPr>
        <p:spPr>
          <a:xfrm>
            <a:off x="5520251" y="1314761"/>
            <a:ext cx="76818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調査先名称</a:t>
            </a:r>
          </a:p>
        </p:txBody>
      </p:sp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BE091C51-AC1E-4A77-B391-57242278A590}"/>
              </a:ext>
            </a:extLst>
          </p:cNvPr>
          <p:cNvSpPr/>
          <p:nvPr/>
        </p:nvSpPr>
        <p:spPr>
          <a:xfrm>
            <a:off x="1089379" y="2517199"/>
            <a:ext cx="76818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調査先名称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CA5815DE-8B09-424D-89E6-F35CAF02804B}"/>
              </a:ext>
            </a:extLst>
          </p:cNvPr>
          <p:cNvSpPr/>
          <p:nvPr/>
        </p:nvSpPr>
        <p:spPr>
          <a:xfrm>
            <a:off x="1065648" y="2941551"/>
            <a:ext cx="86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18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調査先住所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04E58B77-B8F6-41EE-865A-B47588C8DBC9}"/>
              </a:ext>
            </a:extLst>
          </p:cNvPr>
          <p:cNvSpPr/>
          <p:nvPr/>
        </p:nvSpPr>
        <p:spPr>
          <a:xfrm>
            <a:off x="4512250" y="2391210"/>
            <a:ext cx="1256371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18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調査対象世帯主カナ氏名</a:t>
            </a: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4BDFA681-D1A6-496C-82E4-68E036980351}"/>
              </a:ext>
            </a:extLst>
          </p:cNvPr>
          <p:cNvSpPr/>
          <p:nvPr/>
        </p:nvSpPr>
        <p:spPr>
          <a:xfrm>
            <a:off x="4512250" y="2567247"/>
            <a:ext cx="115829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18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調査対象世帯主氏名</a:t>
            </a:r>
          </a:p>
        </p:txBody>
      </p: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3CEA5276-2351-438B-A95B-DB7DA40BEA3D}"/>
              </a:ext>
            </a:extLst>
          </p:cNvPr>
          <p:cNvSpPr/>
          <p:nvPr/>
        </p:nvSpPr>
        <p:spPr>
          <a:xfrm>
            <a:off x="4512249" y="2783234"/>
            <a:ext cx="1158299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18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調査対象世帯現住所</a:t>
            </a: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C73F954C-AD3E-4A73-9B66-60A04B2E9BAC}"/>
              </a:ext>
            </a:extLst>
          </p:cNvPr>
          <p:cNvSpPr/>
          <p:nvPr/>
        </p:nvSpPr>
        <p:spPr>
          <a:xfrm>
            <a:off x="584807" y="4102604"/>
            <a:ext cx="116074" cy="62036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wrap="none" lIns="18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5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調査対象世帯員番号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F848B400-3662-4378-BEF8-2E1E26BB29D6}"/>
              </a:ext>
            </a:extLst>
          </p:cNvPr>
          <p:cNvSpPr/>
          <p:nvPr/>
        </p:nvSpPr>
        <p:spPr>
          <a:xfrm>
            <a:off x="752279" y="3998049"/>
            <a:ext cx="1066995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18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調査対象者カナ氏名</a:t>
            </a: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ABC62E0D-1486-4C59-A14B-05D2B5329F33}"/>
              </a:ext>
            </a:extLst>
          </p:cNvPr>
          <p:cNvSpPr/>
          <p:nvPr/>
        </p:nvSpPr>
        <p:spPr>
          <a:xfrm>
            <a:off x="752278" y="4153471"/>
            <a:ext cx="1066995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18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調査対象者氏名</a:t>
            </a: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01899EFB-7052-4DC0-A1E9-134AA9F818A5}"/>
              </a:ext>
            </a:extLst>
          </p:cNvPr>
          <p:cNvSpPr/>
          <p:nvPr/>
        </p:nvSpPr>
        <p:spPr>
          <a:xfrm>
            <a:off x="752278" y="4321646"/>
            <a:ext cx="1066995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18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調査対象者続柄</a:t>
            </a: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EC0B2E4C-4B4B-4CA1-974F-2EA210FF6E7E}"/>
              </a:ext>
            </a:extLst>
          </p:cNvPr>
          <p:cNvSpPr/>
          <p:nvPr/>
        </p:nvSpPr>
        <p:spPr>
          <a:xfrm>
            <a:off x="752277" y="4485375"/>
            <a:ext cx="1066995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18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調査対象者生年月日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9A3A577F-9267-4949-A8DD-929BFD66DB5D}"/>
              </a:ext>
            </a:extLst>
          </p:cNvPr>
          <p:cNvSpPr/>
          <p:nvPr/>
        </p:nvSpPr>
        <p:spPr>
          <a:xfrm>
            <a:off x="752277" y="4648204"/>
            <a:ext cx="1066995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18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調査対象者性別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DFE963EA-8350-4591-810F-ECCDCA377E85}"/>
              </a:ext>
            </a:extLst>
          </p:cNvPr>
          <p:cNvSpPr/>
          <p:nvPr/>
        </p:nvSpPr>
        <p:spPr>
          <a:xfrm>
            <a:off x="4944251" y="9091906"/>
            <a:ext cx="57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民生委員</a:t>
            </a:r>
          </a:p>
        </p:txBody>
      </p:sp>
    </p:spTree>
    <p:extLst>
      <p:ext uri="{BB962C8B-B14F-4D97-AF65-F5344CB8AC3E}">
        <p14:creationId xmlns:p14="http://schemas.microsoft.com/office/powerpoint/2010/main" val="4181557691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29</TotalTime>
  <Words>149</Words>
  <Application>Microsoft Office PowerPoint</Application>
  <PresentationFormat>A4 210 x 297 mm</PresentationFormat>
  <Paragraphs>61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99</cp:revision>
  <dcterms:created xsi:type="dcterms:W3CDTF">2022-01-20T04:34:58Z</dcterms:created>
  <dcterms:modified xsi:type="dcterms:W3CDTF">2024-03-25T07:02:26Z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2022-04-22T02:11:12Z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80f083b3-3815-403c-a545-e18698519af1</vt:lpwstr>
  </property>
  <property fmtid="{D5CDD505-2E9C-101B-9397-08002B2CF9AE}" pid="15" name="MSIP_Label_436fffe2-e74d-4f21-833f-6f054a10cb50_ContentBits">
    <vt:lpwstr>0</vt:lpwstr>
  </property>
</Properties>
</file>

<file path=docProps/thumbnail.jpeg>
</file>