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tags/tag1.xml" ContentType="application/vnd.openxmlformats-officedocument.presentationml.tags+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ags/tag2.xml" ContentType="application/vnd.openxmlformats-officedocument.presentationml.tags+xml"/>
  <Override PartName="/ppt/tags/tag3.xml" ContentType="application/vnd.openxmlformats-officedocument.presentationml.tags+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67" r:id="rId2"/>
  </p:sldIdLst>
  <p:sldSz cx="6858000" cy="9906000" type="A4"/>
  <p:notesSz cx="6858000" cy="9144000"/>
  <p:custDataLst>
    <p:tags r:id="rId3"/>
  </p:custDataLst>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120" userDrawn="1">
          <p15:clr>
            <a:srgbClr val="A4A3A4"/>
          </p15:clr>
        </p15:guide>
        <p15:guide id="2" pos="1275"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西田 章恵(nishida-akie.jj1)" initials="西田" lastIdx="6" clrIdx="0">
    <p:extLst>
      <p:ext uri="{19B8F6BF-5375-455C-9EA6-DF929625EA0E}">
        <p15:presenceInfo xmlns:p15="http://schemas.microsoft.com/office/powerpoint/2012/main" userId="S-1-5-21-4175116151-3849908774-3845857867-619503" providerId="AD"/>
      </p:ext>
    </p:extLst>
  </p:cmAuthor>
  <p:cmAuthor id="2" name="渡部 俊(watabe-shun.ik4)" initials="渡部" lastIdx="3" clrIdx="1">
    <p:extLst>
      <p:ext uri="{19B8F6BF-5375-455C-9EA6-DF929625EA0E}">
        <p15:presenceInfo xmlns:p15="http://schemas.microsoft.com/office/powerpoint/2012/main" userId="S-1-5-21-4175116151-3849908774-3845857867-619606" providerId="AD"/>
      </p:ext>
    </p:extLst>
  </p:cmAuthor>
  <p:cmAuthor id="3" name="Okano, Takumi (JP - AB 岡野 匠)" initials="OT(A岡匠" lastIdx="4" clrIdx="2">
    <p:extLst>
      <p:ext uri="{19B8F6BF-5375-455C-9EA6-DF929625EA0E}">
        <p15:presenceInfo xmlns:p15="http://schemas.microsoft.com/office/powerpoint/2012/main" userId="S::takokano@abeam.com::5e6993cd-c762-4216-9694-73f272f7dbd8"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D3E0A2D0-6D9F-42FE-A917-A4C1786DF5B5}" v="38" dt="2022-12-22T07:45:32.154"/>
  </p1510:revLst>
</p1510:revInfo>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0606" autoAdjust="0"/>
    <p:restoredTop sz="94660"/>
  </p:normalViewPr>
  <p:slideViewPr>
    <p:cSldViewPr snapToGrid="0" showGuides="1">
      <p:cViewPr varScale="1">
        <p:scale>
          <a:sx n="77" d="100"/>
          <a:sy n="77" d="100"/>
        </p:scale>
        <p:origin x="3360" y="96"/>
      </p:cViewPr>
      <p:guideLst>
        <p:guide orient="horz" pos="3120"/>
        <p:guide pos="1275"/>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tags" Target="tags/tag1.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commentAuthors" Target="commentAuthors.xml"/><Relationship Id="rId9" Type="http://schemas.microsoft.com/office/2015/10/relationships/revisionInfo" Target="revisionInfo.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14350" y="1621191"/>
            <a:ext cx="5829300" cy="3448756"/>
          </a:xfrm>
        </p:spPr>
        <p:txBody>
          <a:bodyPr anchor="b"/>
          <a:lstStyle>
            <a:lvl1pPr algn="ctr">
              <a:defRPr sz="4500"/>
            </a:lvl1pPr>
          </a:lstStyle>
          <a:p>
            <a:r>
              <a:rPr lang="ja-JP" altLang="en-US"/>
              <a:t>マスター タイトルの書式設定</a:t>
            </a:r>
            <a:endParaRPr lang="en-US" dirty="0"/>
          </a:p>
        </p:txBody>
      </p:sp>
      <p:sp>
        <p:nvSpPr>
          <p:cNvPr id="3" name="Subtitle 2"/>
          <p:cNvSpPr>
            <a:spLocks noGrp="1"/>
          </p:cNvSpPr>
          <p:nvPr>
            <p:ph type="subTitle" idx="1"/>
          </p:nvPr>
        </p:nvSpPr>
        <p:spPr>
          <a:xfrm>
            <a:off x="857250" y="5202944"/>
            <a:ext cx="5143500" cy="2391656"/>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878546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0231536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07757" y="527403"/>
            <a:ext cx="1478756" cy="8394877"/>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471488" y="527403"/>
            <a:ext cx="4350544" cy="8394877"/>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22910201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417232641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467916" y="2469624"/>
            <a:ext cx="5915025" cy="4120620"/>
          </a:xfrm>
        </p:spPr>
        <p:txBody>
          <a:bodyPr anchor="b"/>
          <a:lstStyle>
            <a:lvl1pPr>
              <a:defRPr sz="45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467916" y="6629226"/>
            <a:ext cx="5915025" cy="2166937"/>
          </a:xfrm>
        </p:spPr>
        <p:txBody>
          <a:bodyPr/>
          <a:lstStyle>
            <a:lvl1pPr marL="0" indent="0">
              <a:buNone/>
              <a:defRPr sz="1800">
                <a:solidFill>
                  <a:schemeClr val="tx1"/>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365974566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471488"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471863"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11816790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472381" y="527405"/>
            <a:ext cx="5915025" cy="1914702"/>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2381" y="2428347"/>
            <a:ext cx="2901255"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4" name="Content Placeholder 3"/>
          <p:cNvSpPr>
            <a:spLocks noGrp="1"/>
          </p:cNvSpPr>
          <p:nvPr>
            <p:ph sz="half" idx="2"/>
          </p:nvPr>
        </p:nvSpPr>
        <p:spPr>
          <a:xfrm>
            <a:off x="472381" y="3618442"/>
            <a:ext cx="2901255"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471863" y="2428347"/>
            <a:ext cx="2915543"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6" name="Content Placeholder 5"/>
          <p:cNvSpPr>
            <a:spLocks noGrp="1"/>
          </p:cNvSpPr>
          <p:nvPr>
            <p:ph sz="quarter" idx="4"/>
          </p:nvPr>
        </p:nvSpPr>
        <p:spPr>
          <a:xfrm>
            <a:off x="3471863" y="3618442"/>
            <a:ext cx="2915543"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75008056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64957069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65161237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Content Placeholder 2"/>
          <p:cNvSpPr>
            <a:spLocks noGrp="1"/>
          </p:cNvSpPr>
          <p:nvPr>
            <p:ph idx="1"/>
          </p:nvPr>
        </p:nvSpPr>
        <p:spPr>
          <a:xfrm>
            <a:off x="2915543" y="1426283"/>
            <a:ext cx="3471863" cy="7039681"/>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57124308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2915543" y="1426283"/>
            <a:ext cx="3471863" cy="7039681"/>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71279542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ags" Target="../tags/tag2.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image" Target="../media/image1.emf"/><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oleObject" Target="../embeddings/oleObject1.bin"/></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aphicFrame>
        <p:nvGraphicFramePr>
          <p:cNvPr id="8" name="オブジェクト 7" hidden="1">
            <a:extLst>
              <a:ext uri="{FF2B5EF4-FFF2-40B4-BE49-F238E27FC236}">
                <a16:creationId xmlns:a16="http://schemas.microsoft.com/office/drawing/2014/main" id="{F2D9DD64-B90B-4D93-A656-59005640EDA7}"/>
              </a:ext>
            </a:extLst>
          </p:cNvPr>
          <p:cNvGraphicFramePr>
            <a:graphicFrameLocks noChangeAspect="1"/>
          </p:cNvGraphicFramePr>
          <p:nvPr userDrawn="1">
            <p:custDataLst>
              <p:tags r:id="rId13"/>
            </p:custDataLst>
            <p:extLst>
              <p:ext uri="{D42A27DB-BD31-4B8C-83A1-F6EECF244321}">
                <p14:modId xmlns:p14="http://schemas.microsoft.com/office/powerpoint/2010/main" val="2946036170"/>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14" imgW="353" imgH="318" progId="TCLayout.ActiveDocument.1">
                  <p:embed/>
                </p:oleObj>
              </mc:Choice>
              <mc:Fallback>
                <p:oleObj name="think-cell スライド" r:id="rId14" imgW="353" imgH="318" progId="TCLayout.ActiveDocument.1">
                  <p:embed/>
                  <p:pic>
                    <p:nvPicPr>
                      <p:cNvPr id="8" name="オブジェクト 7" hidden="1">
                        <a:extLst>
                          <a:ext uri="{FF2B5EF4-FFF2-40B4-BE49-F238E27FC236}">
                            <a16:creationId xmlns:a16="http://schemas.microsoft.com/office/drawing/2014/main" id="{F2D9DD64-B90B-4D93-A656-59005640EDA7}"/>
                          </a:ext>
                        </a:extLst>
                      </p:cNvPr>
                      <p:cNvPicPr/>
                      <p:nvPr/>
                    </p:nvPicPr>
                    <p:blipFill>
                      <a:blip r:embed="rId15"/>
                      <a:stretch>
                        <a:fillRect/>
                      </a:stretch>
                    </p:blipFill>
                    <p:spPr>
                      <a:xfrm>
                        <a:off x="1588" y="1588"/>
                        <a:ext cx="1588" cy="1588"/>
                      </a:xfrm>
                      <a:prstGeom prst="rect">
                        <a:avLst/>
                      </a:prstGeom>
                    </p:spPr>
                  </p:pic>
                </p:oleObj>
              </mc:Fallback>
            </mc:AlternateContent>
          </a:graphicData>
        </a:graphic>
      </p:graphicFrame>
      <p:sp>
        <p:nvSpPr>
          <p:cNvPr id="2" name="Title Placeholder 1"/>
          <p:cNvSpPr>
            <a:spLocks noGrp="1"/>
          </p:cNvSpPr>
          <p:nvPr>
            <p:ph type="title"/>
          </p:nvPr>
        </p:nvSpPr>
        <p:spPr>
          <a:xfrm>
            <a:off x="471488" y="527405"/>
            <a:ext cx="5915025" cy="1914702"/>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1488" y="2637014"/>
            <a:ext cx="5915025" cy="6285266"/>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471488" y="9181397"/>
            <a:ext cx="1543050" cy="527403"/>
          </a:xfrm>
          <a:prstGeom prst="rect">
            <a:avLst/>
          </a:prstGeom>
        </p:spPr>
        <p:txBody>
          <a:bodyPr vert="horz" lIns="91440" tIns="45720" rIns="91440" bIns="45720" rtlCol="0" anchor="ctr"/>
          <a:lstStyle>
            <a:lvl1pPr algn="l">
              <a:defRPr sz="900">
                <a:solidFill>
                  <a:schemeClr val="tx1">
                    <a:tint val="75000"/>
                  </a:schemeClr>
                </a:solidFill>
              </a:defRPr>
            </a:lvl1p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3"/>
          </p:nvPr>
        </p:nvSpPr>
        <p:spPr>
          <a:xfrm>
            <a:off x="2271713" y="9181397"/>
            <a:ext cx="2314575" cy="527403"/>
          </a:xfrm>
          <a:prstGeom prst="rect">
            <a:avLst/>
          </a:prstGeom>
        </p:spPr>
        <p:txBody>
          <a:bodyPr vert="horz" lIns="91440" tIns="45720" rIns="91440" bIns="45720" rtlCol="0" anchor="ctr"/>
          <a:lstStyle>
            <a:lvl1pPr algn="ctr">
              <a:defRPr sz="9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4843463" y="9181397"/>
            <a:ext cx="1543050" cy="527403"/>
          </a:xfrm>
          <a:prstGeom prst="rect">
            <a:avLst/>
          </a:prstGeom>
        </p:spPr>
        <p:txBody>
          <a:bodyPr vert="horz" lIns="91440" tIns="45720" rIns="91440" bIns="45720" rtlCol="0" anchor="ctr"/>
          <a:lstStyle>
            <a:lvl1pPr algn="r">
              <a:defRPr sz="900">
                <a:solidFill>
                  <a:schemeClr val="tx1">
                    <a:tint val="75000"/>
                  </a:schemeClr>
                </a:solidFill>
              </a:defRPr>
            </a:lvl1p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67690364"/>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685800" rtl="0" eaLnBrk="1" latinLnBrk="0" hangingPunct="1">
        <a:lnSpc>
          <a:spcPct val="90000"/>
        </a:lnSpc>
        <a:spcBef>
          <a:spcPct val="0"/>
        </a:spcBef>
        <a:buNone/>
        <a:defRPr kumimoji="1"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kumimoji="1"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kumimoji="1"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kumimoji="1"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9pPr>
    </p:bodyStyle>
    <p:otherStyle>
      <a:defPPr>
        <a:defRPr lang="en-US"/>
      </a:defPPr>
      <a:lvl1pPr marL="0" algn="l" defTabSz="685800" rtl="0" eaLnBrk="1" latinLnBrk="0" hangingPunct="1">
        <a:defRPr kumimoji="1" sz="1350" kern="1200">
          <a:solidFill>
            <a:schemeClr val="tx1"/>
          </a:solidFill>
          <a:latin typeface="+mn-lt"/>
          <a:ea typeface="+mn-ea"/>
          <a:cs typeface="+mn-cs"/>
        </a:defRPr>
      </a:lvl1pPr>
      <a:lvl2pPr marL="342900" algn="l" defTabSz="685800" rtl="0" eaLnBrk="1" latinLnBrk="0" hangingPunct="1">
        <a:defRPr kumimoji="1" sz="1350" kern="1200">
          <a:solidFill>
            <a:schemeClr val="tx1"/>
          </a:solidFill>
          <a:latin typeface="+mn-lt"/>
          <a:ea typeface="+mn-ea"/>
          <a:cs typeface="+mn-cs"/>
        </a:defRPr>
      </a:lvl2pPr>
      <a:lvl3pPr marL="685800" algn="l" defTabSz="685800" rtl="0" eaLnBrk="1" latinLnBrk="0" hangingPunct="1">
        <a:defRPr kumimoji="1" sz="1350" kern="1200">
          <a:solidFill>
            <a:schemeClr val="tx1"/>
          </a:solidFill>
          <a:latin typeface="+mn-lt"/>
          <a:ea typeface="+mn-ea"/>
          <a:cs typeface="+mn-cs"/>
        </a:defRPr>
      </a:lvl3pPr>
      <a:lvl4pPr marL="1028700" algn="l" defTabSz="685800" rtl="0" eaLnBrk="1" latinLnBrk="0" hangingPunct="1">
        <a:defRPr kumimoji="1" sz="1350" kern="1200">
          <a:solidFill>
            <a:schemeClr val="tx1"/>
          </a:solidFill>
          <a:latin typeface="+mn-lt"/>
          <a:ea typeface="+mn-ea"/>
          <a:cs typeface="+mn-cs"/>
        </a:defRPr>
      </a:lvl4pPr>
      <a:lvl5pPr marL="1371600" algn="l" defTabSz="685800" rtl="0" eaLnBrk="1" latinLnBrk="0" hangingPunct="1">
        <a:defRPr kumimoji="1" sz="1350" kern="1200">
          <a:solidFill>
            <a:schemeClr val="tx1"/>
          </a:solidFill>
          <a:latin typeface="+mn-lt"/>
          <a:ea typeface="+mn-ea"/>
          <a:cs typeface="+mn-cs"/>
        </a:defRPr>
      </a:lvl5pPr>
      <a:lvl6pPr marL="1714500" algn="l" defTabSz="685800" rtl="0" eaLnBrk="1" latinLnBrk="0" hangingPunct="1">
        <a:defRPr kumimoji="1" sz="1350" kern="1200">
          <a:solidFill>
            <a:schemeClr val="tx1"/>
          </a:solidFill>
          <a:latin typeface="+mn-lt"/>
          <a:ea typeface="+mn-ea"/>
          <a:cs typeface="+mn-cs"/>
        </a:defRPr>
      </a:lvl6pPr>
      <a:lvl7pPr marL="2057400" algn="l" defTabSz="685800" rtl="0" eaLnBrk="1" latinLnBrk="0" hangingPunct="1">
        <a:defRPr kumimoji="1" sz="1350" kern="1200">
          <a:solidFill>
            <a:schemeClr val="tx1"/>
          </a:solidFill>
          <a:latin typeface="+mn-lt"/>
          <a:ea typeface="+mn-ea"/>
          <a:cs typeface="+mn-cs"/>
        </a:defRPr>
      </a:lvl7pPr>
      <a:lvl8pPr marL="2400300" algn="l" defTabSz="685800" rtl="0" eaLnBrk="1" latinLnBrk="0" hangingPunct="1">
        <a:defRPr kumimoji="1" sz="1350" kern="1200">
          <a:solidFill>
            <a:schemeClr val="tx1"/>
          </a:solidFill>
          <a:latin typeface="+mn-lt"/>
          <a:ea typeface="+mn-ea"/>
          <a:cs typeface="+mn-cs"/>
        </a:defRPr>
      </a:lvl8pPr>
      <a:lvl9pPr marL="2743200" algn="l" defTabSz="685800" rtl="0" eaLnBrk="1" latinLnBrk="0" hangingPunct="1">
        <a:defRPr kumimoji="1"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Layout" Target="../slideLayouts/slideLayout7.xml"/><Relationship Id="rId1" Type="http://schemas.openxmlformats.org/officeDocument/2006/relationships/tags" Target="../tags/tag3.xml"/><Relationship Id="rId4" Type="http://schemas.openxmlformats.org/officeDocument/2006/relationships/image" Target="../media/image1.emf"/></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7" name="オブジェクト 36" hidden="1">
            <a:extLst>
              <a:ext uri="{FF2B5EF4-FFF2-40B4-BE49-F238E27FC236}">
                <a16:creationId xmlns:a16="http://schemas.microsoft.com/office/drawing/2014/main" id="{939B1ECE-4AE4-4AAA-9DD3-F7DC4BCE2D90}"/>
              </a:ext>
            </a:extLst>
          </p:cNvPr>
          <p:cNvGraphicFramePr>
            <a:graphicFrameLocks noChangeAspect="1"/>
          </p:cNvGraphicFramePr>
          <p:nvPr>
            <p:custDataLst>
              <p:tags r:id="rId1"/>
            </p:custData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53" imgH="318" progId="TCLayout.ActiveDocument.1">
                  <p:embed/>
                </p:oleObj>
              </mc:Choice>
              <mc:Fallback>
                <p:oleObj name="think-cell スライド" r:id="rId3" imgW="353" imgH="318" progId="TCLayout.ActiveDocument.1">
                  <p:embed/>
                  <p:pic>
                    <p:nvPicPr>
                      <p:cNvPr id="37" name="オブジェクト 36" hidden="1">
                        <a:extLst>
                          <a:ext uri="{FF2B5EF4-FFF2-40B4-BE49-F238E27FC236}">
                            <a16:creationId xmlns:a16="http://schemas.microsoft.com/office/drawing/2014/main" id="{939B1ECE-4AE4-4AAA-9DD3-F7DC4BCE2D90}"/>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sp>
        <p:nvSpPr>
          <p:cNvPr id="41" name="Rectangle 109">
            <a:extLst>
              <a:ext uri="{FF2B5EF4-FFF2-40B4-BE49-F238E27FC236}">
                <a16:creationId xmlns:a16="http://schemas.microsoft.com/office/drawing/2014/main" id="{964D1F19-BA8C-4282-BA8A-73E124FD408D}"/>
              </a:ext>
            </a:extLst>
          </p:cNvPr>
          <p:cNvSpPr>
            <a:spLocks noChangeArrowheads="1"/>
          </p:cNvSpPr>
          <p:nvPr/>
        </p:nvSpPr>
        <p:spPr bwMode="auto">
          <a:xfrm>
            <a:off x="549000" y="1182018"/>
            <a:ext cx="5760000" cy="560474"/>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algn="ctr" defTabSz="914400" rtl="0" eaLnBrk="0" fontAlgn="base" latinLnBrk="0" hangingPunct="0">
              <a:lnSpc>
                <a:spcPct val="150000"/>
              </a:lnSpc>
              <a:spcBef>
                <a:spcPct val="0"/>
              </a:spcBef>
              <a:spcAft>
                <a:spcPct val="0"/>
              </a:spcAft>
              <a:buClrTx/>
              <a:buSzTx/>
              <a:buFontTx/>
              <a:buNone/>
              <a:tabLst>
                <a:tab pos="2057400" algn="l"/>
              </a:tabLst>
            </a:pPr>
            <a:r>
              <a:rPr lang="ja-JP" altLang="en-US" sz="1100" dirty="0">
                <a:latin typeface="ＭＳ Ｐゴシック" panose="020B0600070205080204" pitchFamily="50" charset="-128"/>
                <a:ea typeface="ＭＳ Ｐゴシック" panose="020B0600070205080204" pitchFamily="50" charset="-128"/>
              </a:rPr>
              <a:t>生活保護法第</a:t>
            </a:r>
            <a:r>
              <a:rPr lang="en-US" altLang="ja-JP" sz="1100" dirty="0">
                <a:latin typeface="ＭＳ Ｐゴシック" panose="020B0600070205080204" pitchFamily="50" charset="-128"/>
                <a:ea typeface="ＭＳ Ｐゴシック" panose="020B0600070205080204" pitchFamily="50" charset="-128"/>
              </a:rPr>
              <a:t>78</a:t>
            </a:r>
            <a:r>
              <a:rPr lang="ja-JP" altLang="en-US" sz="1100" dirty="0">
                <a:latin typeface="ＭＳ Ｐゴシック" panose="020B0600070205080204" pitchFamily="50" charset="-128"/>
                <a:ea typeface="ＭＳ Ｐゴシック" panose="020B0600070205080204" pitchFamily="50" charset="-128"/>
              </a:rPr>
              <a:t>条の</a:t>
            </a:r>
            <a:r>
              <a:rPr lang="en-US" altLang="ja-JP" sz="1100" dirty="0">
                <a:latin typeface="ＭＳ Ｐゴシック" panose="020B0600070205080204" pitchFamily="50" charset="-128"/>
                <a:ea typeface="ＭＳ Ｐゴシック" panose="020B0600070205080204" pitchFamily="50" charset="-128"/>
              </a:rPr>
              <a:t>2</a:t>
            </a:r>
            <a:r>
              <a:rPr lang="ja-JP" altLang="en-US" sz="1100" dirty="0">
                <a:latin typeface="ＭＳ Ｐゴシック" panose="020B0600070205080204" pitchFamily="50" charset="-128"/>
                <a:ea typeface="ＭＳ Ｐゴシック" panose="020B0600070205080204" pitchFamily="50" charset="-128"/>
              </a:rPr>
              <a:t>の規定による保護金品等を徴収金の納入に充てる旨の申出書</a:t>
            </a:r>
            <a:endParaRPr lang="en-US" altLang="ja-JP" sz="1100" dirty="0">
              <a:latin typeface="ＭＳ Ｐゴシック" panose="020B0600070205080204" pitchFamily="50" charset="-128"/>
              <a:ea typeface="ＭＳ Ｐゴシック" panose="020B0600070205080204" pitchFamily="50" charset="-128"/>
            </a:endParaRPr>
          </a:p>
          <a:p>
            <a:pPr marR="0" lvl="0" indent="0" algn="ctr" defTabSz="914400" rtl="0" eaLnBrk="0" fontAlgn="base" latinLnBrk="0" hangingPunct="0">
              <a:lnSpc>
                <a:spcPct val="150000"/>
              </a:lnSpc>
              <a:spcBef>
                <a:spcPct val="0"/>
              </a:spcBef>
              <a:spcAft>
                <a:spcPct val="0"/>
              </a:spcAft>
              <a:buClrTx/>
              <a:buSzTx/>
              <a:buFontTx/>
              <a:buNone/>
              <a:tabLst>
                <a:tab pos="2057400" algn="l"/>
              </a:tabLst>
            </a:pPr>
            <a:r>
              <a:rPr kumimoji="0" lang="ja-JP" altLang="en-US" sz="11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（生活保護法第</a:t>
            </a:r>
            <a:r>
              <a:rPr kumimoji="0" lang="en-US" altLang="ja-JP" sz="11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78</a:t>
            </a:r>
            <a:r>
              <a:rPr kumimoji="0" lang="ja-JP" altLang="en-US" sz="11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条第</a:t>
            </a:r>
            <a:r>
              <a:rPr kumimoji="0" lang="en-US" altLang="ja-JP" sz="11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1</a:t>
            </a:r>
            <a:r>
              <a:rPr kumimoji="0" lang="ja-JP" altLang="en-US" sz="11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項に基づく徴収金の場合）</a:t>
            </a:r>
            <a:endParaRPr kumimoji="0" lang="en-US" altLang="ja-JP" sz="11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grpSp>
        <p:nvGrpSpPr>
          <p:cNvPr id="10" name="グループ化 9">
            <a:extLst>
              <a:ext uri="{FF2B5EF4-FFF2-40B4-BE49-F238E27FC236}">
                <a16:creationId xmlns:a16="http://schemas.microsoft.com/office/drawing/2014/main" id="{842CED9F-D8DA-4854-9A19-CD6189E924CC}"/>
              </a:ext>
            </a:extLst>
          </p:cNvPr>
          <p:cNvGrpSpPr/>
          <p:nvPr/>
        </p:nvGrpSpPr>
        <p:grpSpPr>
          <a:xfrm>
            <a:off x="4097040" y="193166"/>
            <a:ext cx="2234607" cy="365760"/>
            <a:chOff x="3645000" y="1370007"/>
            <a:chExt cx="2234607" cy="365760"/>
          </a:xfrm>
        </p:grpSpPr>
        <p:sp>
          <p:nvSpPr>
            <p:cNvPr id="44" name="正方形/長方形 43">
              <a:extLst>
                <a:ext uri="{FF2B5EF4-FFF2-40B4-BE49-F238E27FC236}">
                  <a16:creationId xmlns:a16="http://schemas.microsoft.com/office/drawing/2014/main" id="{87E4E52B-DEAC-4D82-B39A-87D4110517A4}"/>
                </a:ext>
              </a:extLst>
            </p:cNvPr>
            <p:cNvSpPr/>
            <p:nvPr/>
          </p:nvSpPr>
          <p:spPr>
            <a:xfrm>
              <a:off x="3645000" y="1370007"/>
              <a:ext cx="765455" cy="365760"/>
            </a:xfrm>
            <a:prstGeom prst="rect">
              <a:avLst/>
            </a:prstGeom>
            <a:noFill/>
            <a:ln w="1270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福祉事務所</a:t>
              </a:r>
              <a:endParaRPr kumimoji="1" lang="en-US" altLang="ja-JP" sz="900" dirty="0">
                <a:solidFill>
                  <a:schemeClr val="accent1"/>
                </a:solidFill>
                <a:latin typeface="ＭＳ Ｐゴシック" panose="020B0600070205080204" pitchFamily="50" charset="-128"/>
                <a:ea typeface="ＭＳ Ｐゴシック" panose="020B0600070205080204" pitchFamily="50" charset="-128"/>
              </a:endParaRPr>
            </a:p>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受付日</a:t>
              </a:r>
            </a:p>
          </p:txBody>
        </p:sp>
        <p:sp>
          <p:nvSpPr>
            <p:cNvPr id="49" name="正方形/長方形 48">
              <a:extLst>
                <a:ext uri="{FF2B5EF4-FFF2-40B4-BE49-F238E27FC236}">
                  <a16:creationId xmlns:a16="http://schemas.microsoft.com/office/drawing/2014/main" id="{2B7FBE1C-B7EF-48FC-A89D-6108978ACA7A}"/>
                </a:ext>
              </a:extLst>
            </p:cNvPr>
            <p:cNvSpPr/>
            <p:nvPr/>
          </p:nvSpPr>
          <p:spPr>
            <a:xfrm>
              <a:off x="4410455" y="1370007"/>
              <a:ext cx="1469152" cy="365760"/>
            </a:xfrm>
            <a:prstGeom prst="rect">
              <a:avLst/>
            </a:prstGeom>
            <a:noFill/>
            <a:ln w="1270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月</a:t>
              </a:r>
              <a:r>
                <a:rPr kumimoji="1" lang="en-US" altLang="ja-JP" sz="900" dirty="0">
                  <a:solidFill>
                    <a:schemeClr val="accent1"/>
                  </a:solidFill>
                  <a:latin typeface="ＭＳ Ｐゴシック" panose="020B0600070205080204" pitchFamily="50" charset="-128"/>
                  <a:ea typeface="ＭＳ Ｐゴシック" panose="020B0600070205080204" pitchFamily="50" charset="-128"/>
                </a:rPr>
                <a:t>	</a:t>
              </a: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日</a:t>
              </a:r>
            </a:p>
          </p:txBody>
        </p:sp>
      </p:grpSp>
      <p:grpSp>
        <p:nvGrpSpPr>
          <p:cNvPr id="11" name="グループ化 10">
            <a:extLst>
              <a:ext uri="{FF2B5EF4-FFF2-40B4-BE49-F238E27FC236}">
                <a16:creationId xmlns:a16="http://schemas.microsoft.com/office/drawing/2014/main" id="{F6FE3F2D-77CF-41A1-BEEF-021E52A512E8}"/>
              </a:ext>
            </a:extLst>
          </p:cNvPr>
          <p:cNvGrpSpPr/>
          <p:nvPr/>
        </p:nvGrpSpPr>
        <p:grpSpPr>
          <a:xfrm>
            <a:off x="4484783" y="6965668"/>
            <a:ext cx="765456" cy="652404"/>
            <a:chOff x="3819525" y="1413115"/>
            <a:chExt cx="765456" cy="652404"/>
          </a:xfrm>
        </p:grpSpPr>
        <p:sp>
          <p:nvSpPr>
            <p:cNvPr id="50" name="正方形/長方形 49">
              <a:extLst>
                <a:ext uri="{FF2B5EF4-FFF2-40B4-BE49-F238E27FC236}">
                  <a16:creationId xmlns:a16="http://schemas.microsoft.com/office/drawing/2014/main" id="{3D8A4717-EC8E-443C-9626-044645D7BB9A}"/>
                </a:ext>
              </a:extLst>
            </p:cNvPr>
            <p:cNvSpPr/>
            <p:nvPr/>
          </p:nvSpPr>
          <p:spPr>
            <a:xfrm>
              <a:off x="3819526" y="1413115"/>
              <a:ext cx="765455" cy="365760"/>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住所</a:t>
              </a:r>
            </a:p>
          </p:txBody>
        </p:sp>
        <p:sp>
          <p:nvSpPr>
            <p:cNvPr id="51" name="正方形/長方形 50">
              <a:extLst>
                <a:ext uri="{FF2B5EF4-FFF2-40B4-BE49-F238E27FC236}">
                  <a16:creationId xmlns:a16="http://schemas.microsoft.com/office/drawing/2014/main" id="{6068A633-7B70-44D4-9678-07B99A54616E}"/>
                </a:ext>
              </a:extLst>
            </p:cNvPr>
            <p:cNvSpPr/>
            <p:nvPr/>
          </p:nvSpPr>
          <p:spPr>
            <a:xfrm>
              <a:off x="3819525" y="1699759"/>
              <a:ext cx="765455" cy="365760"/>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氏名</a:t>
              </a:r>
            </a:p>
          </p:txBody>
        </p:sp>
      </p:grpSp>
      <p:sp>
        <p:nvSpPr>
          <p:cNvPr id="56" name="正方形/長方形 55">
            <a:extLst>
              <a:ext uri="{FF2B5EF4-FFF2-40B4-BE49-F238E27FC236}">
                <a16:creationId xmlns:a16="http://schemas.microsoft.com/office/drawing/2014/main" id="{98B23483-271F-4C0B-965C-2B0719E86D28}"/>
              </a:ext>
            </a:extLst>
          </p:cNvPr>
          <p:cNvSpPr/>
          <p:nvPr/>
        </p:nvSpPr>
        <p:spPr>
          <a:xfrm>
            <a:off x="4479767" y="6587825"/>
            <a:ext cx="2234607" cy="365760"/>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rgbClr val="FF0000"/>
                </a:solidFill>
                <a:latin typeface="ＭＳ Ｐゴシック" panose="020B0600070205080204" pitchFamily="50" charset="-128"/>
                <a:ea typeface="ＭＳ Ｐゴシック" panose="020B0600070205080204" pitchFamily="50" charset="-128"/>
              </a:rPr>
              <a:t>　　　　　　　</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　　　年　　　　月　　　　日</a:t>
            </a:r>
          </a:p>
        </p:txBody>
      </p:sp>
      <p:sp>
        <p:nvSpPr>
          <p:cNvPr id="45" name="Rectangle 109">
            <a:extLst>
              <a:ext uri="{FF2B5EF4-FFF2-40B4-BE49-F238E27FC236}">
                <a16:creationId xmlns:a16="http://schemas.microsoft.com/office/drawing/2014/main" id="{293B5092-6253-411D-B264-86F055D03571}"/>
              </a:ext>
            </a:extLst>
          </p:cNvPr>
          <p:cNvSpPr>
            <a:spLocks noChangeArrowheads="1"/>
          </p:cNvSpPr>
          <p:nvPr/>
        </p:nvSpPr>
        <p:spPr bwMode="auto">
          <a:xfrm>
            <a:off x="543984" y="3023286"/>
            <a:ext cx="5760000" cy="130638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defTabSz="914400" rtl="0" eaLnBrk="0" fontAlgn="base" latinLnBrk="0" hangingPunct="0">
              <a:lnSpc>
                <a:spcPct val="150000"/>
              </a:lnSpc>
              <a:spcBef>
                <a:spcPct val="0"/>
              </a:spcBef>
              <a:spcAft>
                <a:spcPct val="0"/>
              </a:spcAft>
              <a:buClrTx/>
              <a:buSzTx/>
              <a:buFontTx/>
              <a:buNone/>
              <a:tabLst>
                <a:tab pos="2057400" algn="l"/>
              </a:tabLst>
            </a:pP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　私は、不実の申告など不正な手段により保護を受けた場合は、生活保護法第</a:t>
            </a:r>
            <a:r>
              <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78</a:t>
            </a: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条の</a:t>
            </a:r>
            <a:r>
              <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2</a:t>
            </a: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に基づき、交付される保護金品等（保護費（金銭給付されるものに限る。）及び就労自立給付金をいう。以下同じ。）の額から、生活保護法第</a:t>
            </a:r>
            <a:r>
              <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78</a:t>
            </a: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条第</a:t>
            </a:r>
            <a:r>
              <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1</a:t>
            </a: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項に基づく徴収金のうち貴福祉事務所と協議し定める額について、当該保護金品等の交付期日をもって支払いに充てる旨を下記の内容について確認した上で、申し出ます。</a:t>
            </a:r>
            <a:endPar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a:p>
            <a:pPr marR="0" lvl="0" indent="0" defTabSz="914400" rtl="0" eaLnBrk="0" fontAlgn="base" latinLnBrk="0" hangingPunct="0">
              <a:lnSpc>
                <a:spcPct val="150000"/>
              </a:lnSpc>
              <a:spcBef>
                <a:spcPct val="0"/>
              </a:spcBef>
              <a:spcAft>
                <a:spcPct val="0"/>
              </a:spcAft>
              <a:buClrTx/>
              <a:buSzTx/>
              <a:buFontTx/>
              <a:buNone/>
              <a:tabLst>
                <a:tab pos="2057400" algn="l"/>
              </a:tabLst>
            </a:pP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　なお、申出の撤回又は申出内容の変更を行わない限りにおいて、本申出に基づき、徴収金を全て納付するまで保護金品等から支払いに充てるものとします。</a:t>
            </a:r>
            <a:endPar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p:txBody>
      </p:sp>
      <p:grpSp>
        <p:nvGrpSpPr>
          <p:cNvPr id="34" name="グループ化 33">
            <a:extLst>
              <a:ext uri="{FF2B5EF4-FFF2-40B4-BE49-F238E27FC236}">
                <a16:creationId xmlns:a16="http://schemas.microsoft.com/office/drawing/2014/main" id="{FF2BE0CA-EA2C-4177-94FD-2659AC4F5D88}"/>
              </a:ext>
            </a:extLst>
          </p:cNvPr>
          <p:cNvGrpSpPr/>
          <p:nvPr/>
        </p:nvGrpSpPr>
        <p:grpSpPr>
          <a:xfrm>
            <a:off x="568895" y="2038298"/>
            <a:ext cx="1545854" cy="296099"/>
            <a:chOff x="4074450" y="1176404"/>
            <a:chExt cx="1545854" cy="296099"/>
          </a:xfrm>
        </p:grpSpPr>
        <p:sp>
          <p:nvSpPr>
            <p:cNvPr id="35" name="正方形/長方形 34">
              <a:extLst>
                <a:ext uri="{FF2B5EF4-FFF2-40B4-BE49-F238E27FC236}">
                  <a16:creationId xmlns:a16="http://schemas.microsoft.com/office/drawing/2014/main" id="{60DADFC3-CEB6-4431-81F7-7B315F55FB9A}"/>
                </a:ext>
              </a:extLst>
            </p:cNvPr>
            <p:cNvSpPr/>
            <p:nvPr/>
          </p:nvSpPr>
          <p:spPr>
            <a:xfrm>
              <a:off x="4074450" y="1176404"/>
              <a:ext cx="875456" cy="126663"/>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defPPr>
                <a:defRPr lang="en-US"/>
              </a:defPPr>
              <a:lvl1pPr marL="0" algn="l" defTabSz="457200" rtl="0" eaLnBrk="1" latinLnBrk="0" hangingPunct="1">
                <a:defRPr sz="1800" kern="1200">
                  <a:solidFill>
                    <a:schemeClr val="lt1"/>
                  </a:solidFill>
                  <a:latin typeface="+mn-lt"/>
                  <a:ea typeface="+mn-ea"/>
                  <a:cs typeface="+mn-cs"/>
                </a:defRPr>
              </a:lvl1pPr>
              <a:lvl2pPr marL="457200" algn="l" defTabSz="457200" rtl="0" eaLnBrk="1" latinLnBrk="0" hangingPunct="1">
                <a:defRPr sz="1800" kern="1200">
                  <a:solidFill>
                    <a:schemeClr val="lt1"/>
                  </a:solidFill>
                  <a:latin typeface="+mn-lt"/>
                  <a:ea typeface="+mn-ea"/>
                  <a:cs typeface="+mn-cs"/>
                </a:defRPr>
              </a:lvl2pPr>
              <a:lvl3pPr marL="914400" algn="l" defTabSz="457200" rtl="0" eaLnBrk="1" latinLnBrk="0" hangingPunct="1">
                <a:defRPr sz="1800" kern="1200">
                  <a:solidFill>
                    <a:schemeClr val="lt1"/>
                  </a:solidFill>
                  <a:latin typeface="+mn-lt"/>
                  <a:ea typeface="+mn-ea"/>
                  <a:cs typeface="+mn-cs"/>
                </a:defRPr>
              </a:lvl3pPr>
              <a:lvl4pPr marL="1371600" algn="l" defTabSz="457200" rtl="0" eaLnBrk="1" latinLnBrk="0" hangingPunct="1">
                <a:defRPr sz="1800" kern="1200">
                  <a:solidFill>
                    <a:schemeClr val="lt1"/>
                  </a:solidFill>
                  <a:latin typeface="+mn-lt"/>
                  <a:ea typeface="+mn-ea"/>
                  <a:cs typeface="+mn-cs"/>
                </a:defRPr>
              </a:lvl4pPr>
              <a:lvl5pPr marL="1828800" algn="l" defTabSz="457200" rtl="0" eaLnBrk="1" latinLnBrk="0" hangingPunct="1">
                <a:defRPr sz="1800" kern="1200">
                  <a:solidFill>
                    <a:schemeClr val="lt1"/>
                  </a:solidFill>
                  <a:latin typeface="+mn-lt"/>
                  <a:ea typeface="+mn-ea"/>
                  <a:cs typeface="+mn-cs"/>
                </a:defRPr>
              </a:lvl5pPr>
              <a:lvl6pPr marL="2286000" algn="l" defTabSz="457200" rtl="0" eaLnBrk="1" latinLnBrk="0" hangingPunct="1">
                <a:defRPr sz="1800" kern="1200">
                  <a:solidFill>
                    <a:schemeClr val="lt1"/>
                  </a:solidFill>
                  <a:latin typeface="+mn-lt"/>
                  <a:ea typeface="+mn-ea"/>
                  <a:cs typeface="+mn-cs"/>
                </a:defRPr>
              </a:lvl6pPr>
              <a:lvl7pPr marL="2743200" algn="l" defTabSz="457200" rtl="0" eaLnBrk="1" latinLnBrk="0" hangingPunct="1">
                <a:defRPr sz="1800" kern="1200">
                  <a:solidFill>
                    <a:schemeClr val="lt1"/>
                  </a:solidFill>
                  <a:latin typeface="+mn-lt"/>
                  <a:ea typeface="+mn-ea"/>
                  <a:cs typeface="+mn-cs"/>
                </a:defRPr>
              </a:lvl7pPr>
              <a:lvl8pPr marL="3200400" algn="l" defTabSz="457200" rtl="0" eaLnBrk="1" latinLnBrk="0" hangingPunct="1">
                <a:defRPr sz="1800" kern="1200">
                  <a:solidFill>
                    <a:schemeClr val="lt1"/>
                  </a:solidFill>
                  <a:latin typeface="+mn-lt"/>
                  <a:ea typeface="+mn-ea"/>
                  <a:cs typeface="+mn-cs"/>
                </a:defRPr>
              </a:lvl8pPr>
              <a:lvl9pPr marL="3657600" algn="l" defTabSz="457200" rtl="0" eaLnBrk="1" latinLnBrk="0" hangingPunct="1">
                <a:defRPr sz="1800" kern="12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宛先自治体名称</a:t>
              </a:r>
            </a:p>
          </p:txBody>
        </p:sp>
        <p:sp>
          <p:nvSpPr>
            <p:cNvPr id="38" name="正方形/長方形 37">
              <a:extLst>
                <a:ext uri="{FF2B5EF4-FFF2-40B4-BE49-F238E27FC236}">
                  <a16:creationId xmlns:a16="http://schemas.microsoft.com/office/drawing/2014/main" id="{607A9B41-36BB-466D-8FCC-676D5E6EA289}"/>
                </a:ext>
              </a:extLst>
            </p:cNvPr>
            <p:cNvSpPr/>
            <p:nvPr/>
          </p:nvSpPr>
          <p:spPr>
            <a:xfrm>
              <a:off x="5319429" y="1340737"/>
              <a:ext cx="300875"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defPPr>
                <a:defRPr lang="en-US"/>
              </a:defPPr>
              <a:lvl1pPr marL="0" algn="l" defTabSz="457200" rtl="0" eaLnBrk="1" latinLnBrk="0" hangingPunct="1">
                <a:defRPr sz="1800" kern="1200">
                  <a:solidFill>
                    <a:schemeClr val="lt1"/>
                  </a:solidFill>
                  <a:latin typeface="+mn-lt"/>
                  <a:ea typeface="+mn-ea"/>
                  <a:cs typeface="+mn-cs"/>
                </a:defRPr>
              </a:lvl1pPr>
              <a:lvl2pPr marL="457200" algn="l" defTabSz="457200" rtl="0" eaLnBrk="1" latinLnBrk="0" hangingPunct="1">
                <a:defRPr sz="1800" kern="1200">
                  <a:solidFill>
                    <a:schemeClr val="lt1"/>
                  </a:solidFill>
                  <a:latin typeface="+mn-lt"/>
                  <a:ea typeface="+mn-ea"/>
                  <a:cs typeface="+mn-cs"/>
                </a:defRPr>
              </a:lvl2pPr>
              <a:lvl3pPr marL="914400" algn="l" defTabSz="457200" rtl="0" eaLnBrk="1" latinLnBrk="0" hangingPunct="1">
                <a:defRPr sz="1800" kern="1200">
                  <a:solidFill>
                    <a:schemeClr val="lt1"/>
                  </a:solidFill>
                  <a:latin typeface="+mn-lt"/>
                  <a:ea typeface="+mn-ea"/>
                  <a:cs typeface="+mn-cs"/>
                </a:defRPr>
              </a:lvl3pPr>
              <a:lvl4pPr marL="1371600" algn="l" defTabSz="457200" rtl="0" eaLnBrk="1" latinLnBrk="0" hangingPunct="1">
                <a:defRPr sz="1800" kern="1200">
                  <a:solidFill>
                    <a:schemeClr val="lt1"/>
                  </a:solidFill>
                  <a:latin typeface="+mn-lt"/>
                  <a:ea typeface="+mn-ea"/>
                  <a:cs typeface="+mn-cs"/>
                </a:defRPr>
              </a:lvl4pPr>
              <a:lvl5pPr marL="1828800" algn="l" defTabSz="457200" rtl="0" eaLnBrk="1" latinLnBrk="0" hangingPunct="1">
                <a:defRPr sz="1800" kern="1200">
                  <a:solidFill>
                    <a:schemeClr val="lt1"/>
                  </a:solidFill>
                  <a:latin typeface="+mn-lt"/>
                  <a:ea typeface="+mn-ea"/>
                  <a:cs typeface="+mn-cs"/>
                </a:defRPr>
              </a:lvl5pPr>
              <a:lvl6pPr marL="2286000" algn="l" defTabSz="457200" rtl="0" eaLnBrk="1" latinLnBrk="0" hangingPunct="1">
                <a:defRPr sz="1800" kern="1200">
                  <a:solidFill>
                    <a:schemeClr val="lt1"/>
                  </a:solidFill>
                  <a:latin typeface="+mn-lt"/>
                  <a:ea typeface="+mn-ea"/>
                  <a:cs typeface="+mn-cs"/>
                </a:defRPr>
              </a:lvl6pPr>
              <a:lvl7pPr marL="2743200" algn="l" defTabSz="457200" rtl="0" eaLnBrk="1" latinLnBrk="0" hangingPunct="1">
                <a:defRPr sz="1800" kern="1200">
                  <a:solidFill>
                    <a:schemeClr val="lt1"/>
                  </a:solidFill>
                  <a:latin typeface="+mn-lt"/>
                  <a:ea typeface="+mn-ea"/>
                  <a:cs typeface="+mn-cs"/>
                </a:defRPr>
              </a:lvl7pPr>
              <a:lvl8pPr marL="3200400" algn="l" defTabSz="457200" rtl="0" eaLnBrk="1" latinLnBrk="0" hangingPunct="1">
                <a:defRPr sz="1800" kern="1200">
                  <a:solidFill>
                    <a:schemeClr val="lt1"/>
                  </a:solidFill>
                  <a:latin typeface="+mn-lt"/>
                  <a:ea typeface="+mn-ea"/>
                  <a:cs typeface="+mn-cs"/>
                </a:defRPr>
              </a:lvl8pPr>
              <a:lvl9pPr marL="3657600" algn="l" defTabSz="457200" rtl="0" eaLnBrk="1" latinLnBrk="0" hangingPunct="1">
                <a:defRPr sz="1800" kern="12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敬称</a:t>
              </a:r>
            </a:p>
          </p:txBody>
        </p:sp>
        <p:sp>
          <p:nvSpPr>
            <p:cNvPr id="54" name="正方形/長方形 53">
              <a:extLst>
                <a:ext uri="{FF2B5EF4-FFF2-40B4-BE49-F238E27FC236}">
                  <a16:creationId xmlns:a16="http://schemas.microsoft.com/office/drawing/2014/main" id="{64C71B53-D61A-4653-A466-D13C6D109D70}"/>
                </a:ext>
              </a:extLst>
            </p:cNvPr>
            <p:cNvSpPr/>
            <p:nvPr/>
          </p:nvSpPr>
          <p:spPr>
            <a:xfrm>
              <a:off x="4075172" y="1343915"/>
              <a:ext cx="646624"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defPPr>
                <a:defRPr lang="en-US"/>
              </a:defPPr>
              <a:lvl1pPr marL="0" algn="l" defTabSz="457200" rtl="0" eaLnBrk="1" latinLnBrk="0" hangingPunct="1">
                <a:defRPr sz="1800" kern="1200">
                  <a:solidFill>
                    <a:schemeClr val="lt1"/>
                  </a:solidFill>
                  <a:latin typeface="+mn-lt"/>
                  <a:ea typeface="+mn-ea"/>
                  <a:cs typeface="+mn-cs"/>
                </a:defRPr>
              </a:lvl1pPr>
              <a:lvl2pPr marL="457200" algn="l" defTabSz="457200" rtl="0" eaLnBrk="1" latinLnBrk="0" hangingPunct="1">
                <a:defRPr sz="1800" kern="1200">
                  <a:solidFill>
                    <a:schemeClr val="lt1"/>
                  </a:solidFill>
                  <a:latin typeface="+mn-lt"/>
                  <a:ea typeface="+mn-ea"/>
                  <a:cs typeface="+mn-cs"/>
                </a:defRPr>
              </a:lvl2pPr>
              <a:lvl3pPr marL="914400" algn="l" defTabSz="457200" rtl="0" eaLnBrk="1" latinLnBrk="0" hangingPunct="1">
                <a:defRPr sz="1800" kern="1200">
                  <a:solidFill>
                    <a:schemeClr val="lt1"/>
                  </a:solidFill>
                  <a:latin typeface="+mn-lt"/>
                  <a:ea typeface="+mn-ea"/>
                  <a:cs typeface="+mn-cs"/>
                </a:defRPr>
              </a:lvl3pPr>
              <a:lvl4pPr marL="1371600" algn="l" defTabSz="457200" rtl="0" eaLnBrk="1" latinLnBrk="0" hangingPunct="1">
                <a:defRPr sz="1800" kern="1200">
                  <a:solidFill>
                    <a:schemeClr val="lt1"/>
                  </a:solidFill>
                  <a:latin typeface="+mn-lt"/>
                  <a:ea typeface="+mn-ea"/>
                  <a:cs typeface="+mn-cs"/>
                </a:defRPr>
              </a:lvl4pPr>
              <a:lvl5pPr marL="1828800" algn="l" defTabSz="457200" rtl="0" eaLnBrk="1" latinLnBrk="0" hangingPunct="1">
                <a:defRPr sz="1800" kern="1200">
                  <a:solidFill>
                    <a:schemeClr val="lt1"/>
                  </a:solidFill>
                  <a:latin typeface="+mn-lt"/>
                  <a:ea typeface="+mn-ea"/>
                  <a:cs typeface="+mn-cs"/>
                </a:defRPr>
              </a:lvl5pPr>
              <a:lvl6pPr marL="2286000" algn="l" defTabSz="457200" rtl="0" eaLnBrk="1" latinLnBrk="0" hangingPunct="1">
                <a:defRPr sz="1800" kern="1200">
                  <a:solidFill>
                    <a:schemeClr val="lt1"/>
                  </a:solidFill>
                  <a:latin typeface="+mn-lt"/>
                  <a:ea typeface="+mn-ea"/>
                  <a:cs typeface="+mn-cs"/>
                </a:defRPr>
              </a:lvl6pPr>
              <a:lvl7pPr marL="2743200" algn="l" defTabSz="457200" rtl="0" eaLnBrk="1" latinLnBrk="0" hangingPunct="1">
                <a:defRPr sz="1800" kern="1200">
                  <a:solidFill>
                    <a:schemeClr val="lt1"/>
                  </a:solidFill>
                  <a:latin typeface="+mn-lt"/>
                  <a:ea typeface="+mn-ea"/>
                  <a:cs typeface="+mn-cs"/>
                </a:defRPr>
              </a:lvl7pPr>
              <a:lvl8pPr marL="3200400" algn="l" defTabSz="457200" rtl="0" eaLnBrk="1" latinLnBrk="0" hangingPunct="1">
                <a:defRPr sz="1800" kern="1200">
                  <a:solidFill>
                    <a:schemeClr val="lt1"/>
                  </a:solidFill>
                  <a:latin typeface="+mn-lt"/>
                  <a:ea typeface="+mn-ea"/>
                  <a:cs typeface="+mn-cs"/>
                </a:defRPr>
              </a:lvl8pPr>
              <a:lvl9pPr marL="3657600" algn="l" defTabSz="457200" rtl="0" eaLnBrk="1" latinLnBrk="0" hangingPunct="1">
                <a:defRPr sz="1800" kern="12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宛先役職名</a:t>
              </a:r>
            </a:p>
          </p:txBody>
        </p:sp>
        <p:sp>
          <p:nvSpPr>
            <p:cNvPr id="55" name="正方形/長方形 54">
              <a:extLst>
                <a:ext uri="{FF2B5EF4-FFF2-40B4-BE49-F238E27FC236}">
                  <a16:creationId xmlns:a16="http://schemas.microsoft.com/office/drawing/2014/main" id="{872E5C6A-20D1-4FBD-8EBB-36EB982F656E}"/>
                </a:ext>
              </a:extLst>
            </p:cNvPr>
            <p:cNvSpPr/>
            <p:nvPr/>
          </p:nvSpPr>
          <p:spPr>
            <a:xfrm>
              <a:off x="4760009" y="1340737"/>
              <a:ext cx="497872"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defPPr>
                <a:defRPr lang="en-US"/>
              </a:defPPr>
              <a:lvl1pPr marL="0" algn="l" defTabSz="457200" rtl="0" eaLnBrk="1" latinLnBrk="0" hangingPunct="1">
                <a:defRPr sz="1800" kern="1200">
                  <a:solidFill>
                    <a:schemeClr val="lt1"/>
                  </a:solidFill>
                  <a:latin typeface="+mn-lt"/>
                  <a:ea typeface="+mn-ea"/>
                  <a:cs typeface="+mn-cs"/>
                </a:defRPr>
              </a:lvl1pPr>
              <a:lvl2pPr marL="457200" algn="l" defTabSz="457200" rtl="0" eaLnBrk="1" latinLnBrk="0" hangingPunct="1">
                <a:defRPr sz="1800" kern="1200">
                  <a:solidFill>
                    <a:schemeClr val="lt1"/>
                  </a:solidFill>
                  <a:latin typeface="+mn-lt"/>
                  <a:ea typeface="+mn-ea"/>
                  <a:cs typeface="+mn-cs"/>
                </a:defRPr>
              </a:lvl2pPr>
              <a:lvl3pPr marL="914400" algn="l" defTabSz="457200" rtl="0" eaLnBrk="1" latinLnBrk="0" hangingPunct="1">
                <a:defRPr sz="1800" kern="1200">
                  <a:solidFill>
                    <a:schemeClr val="lt1"/>
                  </a:solidFill>
                  <a:latin typeface="+mn-lt"/>
                  <a:ea typeface="+mn-ea"/>
                  <a:cs typeface="+mn-cs"/>
                </a:defRPr>
              </a:lvl3pPr>
              <a:lvl4pPr marL="1371600" algn="l" defTabSz="457200" rtl="0" eaLnBrk="1" latinLnBrk="0" hangingPunct="1">
                <a:defRPr sz="1800" kern="1200">
                  <a:solidFill>
                    <a:schemeClr val="lt1"/>
                  </a:solidFill>
                  <a:latin typeface="+mn-lt"/>
                  <a:ea typeface="+mn-ea"/>
                  <a:cs typeface="+mn-cs"/>
                </a:defRPr>
              </a:lvl4pPr>
              <a:lvl5pPr marL="1828800" algn="l" defTabSz="457200" rtl="0" eaLnBrk="1" latinLnBrk="0" hangingPunct="1">
                <a:defRPr sz="1800" kern="1200">
                  <a:solidFill>
                    <a:schemeClr val="lt1"/>
                  </a:solidFill>
                  <a:latin typeface="+mn-lt"/>
                  <a:ea typeface="+mn-ea"/>
                  <a:cs typeface="+mn-cs"/>
                </a:defRPr>
              </a:lvl5pPr>
              <a:lvl6pPr marL="2286000" algn="l" defTabSz="457200" rtl="0" eaLnBrk="1" latinLnBrk="0" hangingPunct="1">
                <a:defRPr sz="1800" kern="1200">
                  <a:solidFill>
                    <a:schemeClr val="lt1"/>
                  </a:solidFill>
                  <a:latin typeface="+mn-lt"/>
                  <a:ea typeface="+mn-ea"/>
                  <a:cs typeface="+mn-cs"/>
                </a:defRPr>
              </a:lvl6pPr>
              <a:lvl7pPr marL="2743200" algn="l" defTabSz="457200" rtl="0" eaLnBrk="1" latinLnBrk="0" hangingPunct="1">
                <a:defRPr sz="1800" kern="1200">
                  <a:solidFill>
                    <a:schemeClr val="lt1"/>
                  </a:solidFill>
                  <a:latin typeface="+mn-lt"/>
                  <a:ea typeface="+mn-ea"/>
                  <a:cs typeface="+mn-cs"/>
                </a:defRPr>
              </a:lvl7pPr>
              <a:lvl8pPr marL="3200400" algn="l" defTabSz="457200" rtl="0" eaLnBrk="1" latinLnBrk="0" hangingPunct="1">
                <a:defRPr sz="1800" kern="1200">
                  <a:solidFill>
                    <a:schemeClr val="lt1"/>
                  </a:solidFill>
                  <a:latin typeface="+mn-lt"/>
                  <a:ea typeface="+mn-ea"/>
                  <a:cs typeface="+mn-cs"/>
                </a:defRPr>
              </a:lvl8pPr>
              <a:lvl9pPr marL="3657600" algn="l" defTabSz="457200" rtl="0" eaLnBrk="1" latinLnBrk="0" hangingPunct="1">
                <a:defRPr sz="1800" kern="12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宛先氏名</a:t>
              </a:r>
            </a:p>
          </p:txBody>
        </p:sp>
      </p:grpSp>
      <p:sp>
        <p:nvSpPr>
          <p:cNvPr id="32" name="正方形/長方形 31">
            <a:extLst>
              <a:ext uri="{FF2B5EF4-FFF2-40B4-BE49-F238E27FC236}">
                <a16:creationId xmlns:a16="http://schemas.microsoft.com/office/drawing/2014/main" id="{1B3187D8-504E-4376-A069-DA38EF4AD125}"/>
              </a:ext>
            </a:extLst>
          </p:cNvPr>
          <p:cNvSpPr/>
          <p:nvPr/>
        </p:nvSpPr>
        <p:spPr>
          <a:xfrm>
            <a:off x="548996" y="863608"/>
            <a:ext cx="551142" cy="126663"/>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defPPr>
              <a:defRPr lang="en-US"/>
            </a:defPPr>
            <a:lvl1pPr marL="0" algn="l" defTabSz="457200" rtl="0" eaLnBrk="1" latinLnBrk="0" hangingPunct="1">
              <a:defRPr sz="1800" kern="1200">
                <a:solidFill>
                  <a:schemeClr val="lt1"/>
                </a:solidFill>
                <a:latin typeface="+mn-lt"/>
                <a:ea typeface="+mn-ea"/>
                <a:cs typeface="+mn-cs"/>
              </a:defRPr>
            </a:lvl1pPr>
            <a:lvl2pPr marL="457200" algn="l" defTabSz="457200" rtl="0" eaLnBrk="1" latinLnBrk="0" hangingPunct="1">
              <a:defRPr sz="1800" kern="1200">
                <a:solidFill>
                  <a:schemeClr val="lt1"/>
                </a:solidFill>
                <a:latin typeface="+mn-lt"/>
                <a:ea typeface="+mn-ea"/>
                <a:cs typeface="+mn-cs"/>
              </a:defRPr>
            </a:lvl2pPr>
            <a:lvl3pPr marL="914400" algn="l" defTabSz="457200" rtl="0" eaLnBrk="1" latinLnBrk="0" hangingPunct="1">
              <a:defRPr sz="1800" kern="1200">
                <a:solidFill>
                  <a:schemeClr val="lt1"/>
                </a:solidFill>
                <a:latin typeface="+mn-lt"/>
                <a:ea typeface="+mn-ea"/>
                <a:cs typeface="+mn-cs"/>
              </a:defRPr>
            </a:lvl3pPr>
            <a:lvl4pPr marL="1371600" algn="l" defTabSz="457200" rtl="0" eaLnBrk="1" latinLnBrk="0" hangingPunct="1">
              <a:defRPr sz="1800" kern="1200">
                <a:solidFill>
                  <a:schemeClr val="lt1"/>
                </a:solidFill>
                <a:latin typeface="+mn-lt"/>
                <a:ea typeface="+mn-ea"/>
                <a:cs typeface="+mn-cs"/>
              </a:defRPr>
            </a:lvl4pPr>
            <a:lvl5pPr marL="1828800" algn="l" defTabSz="457200" rtl="0" eaLnBrk="1" latinLnBrk="0" hangingPunct="1">
              <a:defRPr sz="1800" kern="1200">
                <a:solidFill>
                  <a:schemeClr val="lt1"/>
                </a:solidFill>
                <a:latin typeface="+mn-lt"/>
                <a:ea typeface="+mn-ea"/>
                <a:cs typeface="+mn-cs"/>
              </a:defRPr>
            </a:lvl5pPr>
            <a:lvl6pPr marL="2286000" algn="l" defTabSz="457200" rtl="0" eaLnBrk="1" latinLnBrk="0" hangingPunct="1">
              <a:defRPr sz="1800" kern="1200">
                <a:solidFill>
                  <a:schemeClr val="lt1"/>
                </a:solidFill>
                <a:latin typeface="+mn-lt"/>
                <a:ea typeface="+mn-ea"/>
                <a:cs typeface="+mn-cs"/>
              </a:defRPr>
            </a:lvl6pPr>
            <a:lvl7pPr marL="2743200" algn="l" defTabSz="457200" rtl="0" eaLnBrk="1" latinLnBrk="0" hangingPunct="1">
              <a:defRPr sz="1800" kern="1200">
                <a:solidFill>
                  <a:schemeClr val="lt1"/>
                </a:solidFill>
                <a:latin typeface="+mn-lt"/>
                <a:ea typeface="+mn-ea"/>
                <a:cs typeface="+mn-cs"/>
              </a:defRPr>
            </a:lvl7pPr>
            <a:lvl8pPr marL="3200400" algn="l" defTabSz="457200" rtl="0" eaLnBrk="1" latinLnBrk="0" hangingPunct="1">
              <a:defRPr sz="1800" kern="1200">
                <a:solidFill>
                  <a:schemeClr val="lt1"/>
                </a:solidFill>
                <a:latin typeface="+mn-lt"/>
                <a:ea typeface="+mn-ea"/>
                <a:cs typeface="+mn-cs"/>
              </a:defRPr>
            </a:lvl8pPr>
            <a:lvl9pPr marL="3657600" algn="l" defTabSz="457200" rtl="0" eaLnBrk="1" latinLnBrk="0" hangingPunct="1">
              <a:defRPr sz="1800" kern="12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様式番号</a:t>
            </a:r>
          </a:p>
        </p:txBody>
      </p:sp>
      <p:sp>
        <p:nvSpPr>
          <p:cNvPr id="33" name="正方形/長方形 32">
            <a:extLst>
              <a:ext uri="{FF2B5EF4-FFF2-40B4-BE49-F238E27FC236}">
                <a16:creationId xmlns:a16="http://schemas.microsoft.com/office/drawing/2014/main" id="{BF209552-D85C-429B-88EC-796B1AB66F41}"/>
              </a:ext>
            </a:extLst>
          </p:cNvPr>
          <p:cNvSpPr/>
          <p:nvPr/>
        </p:nvSpPr>
        <p:spPr>
          <a:xfrm>
            <a:off x="5752842" y="861433"/>
            <a:ext cx="551142" cy="126663"/>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defPPr>
              <a:defRPr lang="en-US"/>
            </a:defPPr>
            <a:lvl1pPr marL="0" algn="l" defTabSz="457200" rtl="0" eaLnBrk="1" latinLnBrk="0" hangingPunct="1">
              <a:defRPr sz="1800" kern="1200">
                <a:solidFill>
                  <a:schemeClr val="lt1"/>
                </a:solidFill>
                <a:latin typeface="+mn-lt"/>
                <a:ea typeface="+mn-ea"/>
                <a:cs typeface="+mn-cs"/>
              </a:defRPr>
            </a:lvl1pPr>
            <a:lvl2pPr marL="457200" algn="l" defTabSz="457200" rtl="0" eaLnBrk="1" latinLnBrk="0" hangingPunct="1">
              <a:defRPr sz="1800" kern="1200">
                <a:solidFill>
                  <a:schemeClr val="lt1"/>
                </a:solidFill>
                <a:latin typeface="+mn-lt"/>
                <a:ea typeface="+mn-ea"/>
                <a:cs typeface="+mn-cs"/>
              </a:defRPr>
            </a:lvl2pPr>
            <a:lvl3pPr marL="914400" algn="l" defTabSz="457200" rtl="0" eaLnBrk="1" latinLnBrk="0" hangingPunct="1">
              <a:defRPr sz="1800" kern="1200">
                <a:solidFill>
                  <a:schemeClr val="lt1"/>
                </a:solidFill>
                <a:latin typeface="+mn-lt"/>
                <a:ea typeface="+mn-ea"/>
                <a:cs typeface="+mn-cs"/>
              </a:defRPr>
            </a:lvl3pPr>
            <a:lvl4pPr marL="1371600" algn="l" defTabSz="457200" rtl="0" eaLnBrk="1" latinLnBrk="0" hangingPunct="1">
              <a:defRPr sz="1800" kern="1200">
                <a:solidFill>
                  <a:schemeClr val="lt1"/>
                </a:solidFill>
                <a:latin typeface="+mn-lt"/>
                <a:ea typeface="+mn-ea"/>
                <a:cs typeface="+mn-cs"/>
              </a:defRPr>
            </a:lvl4pPr>
            <a:lvl5pPr marL="1828800" algn="l" defTabSz="457200" rtl="0" eaLnBrk="1" latinLnBrk="0" hangingPunct="1">
              <a:defRPr sz="1800" kern="1200">
                <a:solidFill>
                  <a:schemeClr val="lt1"/>
                </a:solidFill>
                <a:latin typeface="+mn-lt"/>
                <a:ea typeface="+mn-ea"/>
                <a:cs typeface="+mn-cs"/>
              </a:defRPr>
            </a:lvl5pPr>
            <a:lvl6pPr marL="2286000" algn="l" defTabSz="457200" rtl="0" eaLnBrk="1" latinLnBrk="0" hangingPunct="1">
              <a:defRPr sz="1800" kern="1200">
                <a:solidFill>
                  <a:schemeClr val="lt1"/>
                </a:solidFill>
                <a:latin typeface="+mn-lt"/>
                <a:ea typeface="+mn-ea"/>
                <a:cs typeface="+mn-cs"/>
              </a:defRPr>
            </a:lvl6pPr>
            <a:lvl7pPr marL="2743200" algn="l" defTabSz="457200" rtl="0" eaLnBrk="1" latinLnBrk="0" hangingPunct="1">
              <a:defRPr sz="1800" kern="1200">
                <a:solidFill>
                  <a:schemeClr val="lt1"/>
                </a:solidFill>
                <a:latin typeface="+mn-lt"/>
                <a:ea typeface="+mn-ea"/>
                <a:cs typeface="+mn-cs"/>
              </a:defRPr>
            </a:lvl7pPr>
            <a:lvl8pPr marL="3200400" algn="l" defTabSz="457200" rtl="0" eaLnBrk="1" latinLnBrk="0" hangingPunct="1">
              <a:defRPr sz="1800" kern="1200">
                <a:solidFill>
                  <a:schemeClr val="lt1"/>
                </a:solidFill>
                <a:latin typeface="+mn-lt"/>
                <a:ea typeface="+mn-ea"/>
                <a:cs typeface="+mn-cs"/>
              </a:defRPr>
            </a:lvl8pPr>
            <a:lvl9pPr marL="3657600" algn="l" defTabSz="457200" rtl="0" eaLnBrk="1" latinLnBrk="0" hangingPunct="1">
              <a:defRPr sz="1800" kern="12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文書番号</a:t>
            </a:r>
          </a:p>
        </p:txBody>
      </p:sp>
      <p:sp>
        <p:nvSpPr>
          <p:cNvPr id="21" name="Rectangle 109">
            <a:extLst>
              <a:ext uri="{FF2B5EF4-FFF2-40B4-BE49-F238E27FC236}">
                <a16:creationId xmlns:a16="http://schemas.microsoft.com/office/drawing/2014/main" id="{3A354D3B-30B9-46D8-97B4-F78BA64831C3}"/>
              </a:ext>
            </a:extLst>
          </p:cNvPr>
          <p:cNvSpPr>
            <a:spLocks noChangeArrowheads="1"/>
          </p:cNvSpPr>
          <p:nvPr/>
        </p:nvSpPr>
        <p:spPr bwMode="auto">
          <a:xfrm>
            <a:off x="571647" y="4564866"/>
            <a:ext cx="5760000" cy="2308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algn="ctr" defTabSz="914400" rtl="0" eaLnBrk="0" fontAlgn="base" latinLnBrk="0" hangingPunct="0">
              <a:spcBef>
                <a:spcPct val="0"/>
              </a:spcBef>
              <a:spcAft>
                <a:spcPct val="0"/>
              </a:spcAft>
              <a:buClrTx/>
              <a:buSzTx/>
              <a:buFontTx/>
              <a:buNone/>
              <a:tabLst>
                <a:tab pos="2057400" algn="l"/>
              </a:tabLst>
            </a:pP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記</a:t>
            </a:r>
            <a:endPar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p:txBody>
      </p:sp>
      <p:sp>
        <p:nvSpPr>
          <p:cNvPr id="22" name="Rectangle 109">
            <a:extLst>
              <a:ext uri="{FF2B5EF4-FFF2-40B4-BE49-F238E27FC236}">
                <a16:creationId xmlns:a16="http://schemas.microsoft.com/office/drawing/2014/main" id="{0B5A864A-D96A-49DA-B650-A943FBB9CC43}"/>
              </a:ext>
            </a:extLst>
          </p:cNvPr>
          <p:cNvSpPr>
            <a:spLocks noChangeArrowheads="1"/>
          </p:cNvSpPr>
          <p:nvPr/>
        </p:nvSpPr>
        <p:spPr bwMode="auto">
          <a:xfrm>
            <a:off x="571647" y="5217651"/>
            <a:ext cx="5760000" cy="130638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88900" marR="0" lvl="0" indent="-88900" defTabSz="914400" rtl="0" eaLnBrk="0" fontAlgn="base" latinLnBrk="0" hangingPunct="0">
              <a:lnSpc>
                <a:spcPct val="150000"/>
              </a:lnSpc>
              <a:spcBef>
                <a:spcPct val="0"/>
              </a:spcBef>
              <a:spcAft>
                <a:spcPct val="0"/>
              </a:spcAft>
              <a:buClrTx/>
              <a:buSzTx/>
              <a:buFontTx/>
              <a:buNone/>
              <a:tabLst>
                <a:tab pos="2057400" algn="l"/>
              </a:tabLst>
            </a:pP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　生活保護制度は、全額公費によってその財源が賄われていることから、不正受給はあってはならない。不正受給があった場合、生活保護法第</a:t>
            </a:r>
            <a:r>
              <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78</a:t>
            </a: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条に基づく徴収金は、必ず全額支払わなければならないものであること</a:t>
            </a:r>
            <a:endPar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a:p>
            <a:pPr marL="88900" marR="0" lvl="0" indent="-88900" defTabSz="914400" rtl="0" eaLnBrk="0" fontAlgn="base" latinLnBrk="0" hangingPunct="0">
              <a:lnSpc>
                <a:spcPct val="150000"/>
              </a:lnSpc>
              <a:spcBef>
                <a:spcPct val="0"/>
              </a:spcBef>
              <a:spcAft>
                <a:spcPct val="0"/>
              </a:spcAft>
              <a:buClrTx/>
              <a:buSzTx/>
              <a:buFontTx/>
              <a:buNone/>
              <a:tabLst>
                <a:tab pos="2057400" algn="l"/>
              </a:tabLst>
            </a:pP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　不正をしようとする意思がなくても、申告漏れが度重なる場合は「不実の申告」と福祉事務所に判断される場合があること</a:t>
            </a:r>
            <a:endPar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a:p>
            <a:pPr marL="88900" marR="0" lvl="0" indent="-88900" defTabSz="914400" rtl="0" eaLnBrk="0" fontAlgn="base" latinLnBrk="0" hangingPunct="0">
              <a:lnSpc>
                <a:spcPct val="150000"/>
              </a:lnSpc>
              <a:spcBef>
                <a:spcPct val="0"/>
              </a:spcBef>
              <a:spcAft>
                <a:spcPct val="0"/>
              </a:spcAft>
              <a:buClrTx/>
              <a:buSzTx/>
              <a:buFontTx/>
              <a:buNone/>
              <a:tabLst>
                <a:tab pos="2057400" algn="l"/>
              </a:tabLst>
            </a:pP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　徴収金の支払いに際して、一括して納付することが困難な場合には、家計の節約に努め、本申出の方法により保護金品等から支払いに充てること</a:t>
            </a:r>
            <a:endPar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p:txBody>
      </p:sp>
      <p:cxnSp>
        <p:nvCxnSpPr>
          <p:cNvPr id="3" name="直線コネクタ 2">
            <a:extLst>
              <a:ext uri="{FF2B5EF4-FFF2-40B4-BE49-F238E27FC236}">
                <a16:creationId xmlns:a16="http://schemas.microsoft.com/office/drawing/2014/main" id="{C6E053EB-DCE8-464D-B767-4AF3522E9D26}"/>
              </a:ext>
            </a:extLst>
          </p:cNvPr>
          <p:cNvCxnSpPr/>
          <p:nvPr/>
        </p:nvCxnSpPr>
        <p:spPr>
          <a:xfrm>
            <a:off x="549000" y="7832725"/>
            <a:ext cx="5760000" cy="0"/>
          </a:xfrm>
          <a:prstGeom prst="line">
            <a:avLst/>
          </a:prstGeom>
          <a:ln w="6350">
            <a:solidFill>
              <a:schemeClr val="tx1"/>
            </a:solidFill>
            <a:prstDash val="lgDash"/>
          </a:ln>
        </p:spPr>
        <p:style>
          <a:lnRef idx="1">
            <a:schemeClr val="accent1"/>
          </a:lnRef>
          <a:fillRef idx="0">
            <a:schemeClr val="accent1"/>
          </a:fillRef>
          <a:effectRef idx="0">
            <a:schemeClr val="accent1"/>
          </a:effectRef>
          <a:fontRef idx="minor">
            <a:schemeClr val="tx1"/>
          </a:fontRef>
        </p:style>
      </p:cxnSp>
      <p:sp>
        <p:nvSpPr>
          <p:cNvPr id="25" name="正方形/長方形 24">
            <a:extLst>
              <a:ext uri="{FF2B5EF4-FFF2-40B4-BE49-F238E27FC236}">
                <a16:creationId xmlns:a16="http://schemas.microsoft.com/office/drawing/2014/main" id="{523FC6F0-4584-4A35-BA49-4118A2F13E0F}"/>
              </a:ext>
            </a:extLst>
          </p:cNvPr>
          <p:cNvSpPr/>
          <p:nvPr/>
        </p:nvSpPr>
        <p:spPr>
          <a:xfrm>
            <a:off x="4479766" y="7843895"/>
            <a:ext cx="2234607" cy="365760"/>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rgbClr val="FF0000"/>
                </a:solidFill>
                <a:latin typeface="ＭＳ Ｐゴシック" panose="020B0600070205080204" pitchFamily="50" charset="-128"/>
                <a:ea typeface="ＭＳ Ｐゴシック" panose="020B0600070205080204" pitchFamily="50" charset="-128"/>
              </a:rPr>
              <a:t>　　　　　　　</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　　　年　　　　月　　　　日</a:t>
            </a:r>
          </a:p>
        </p:txBody>
      </p:sp>
      <p:grpSp>
        <p:nvGrpSpPr>
          <p:cNvPr id="4" name="グループ化 3">
            <a:extLst>
              <a:ext uri="{FF2B5EF4-FFF2-40B4-BE49-F238E27FC236}">
                <a16:creationId xmlns:a16="http://schemas.microsoft.com/office/drawing/2014/main" id="{60F8F8F7-E745-491C-AE54-862EC39BCC7E}"/>
              </a:ext>
            </a:extLst>
          </p:cNvPr>
          <p:cNvGrpSpPr/>
          <p:nvPr/>
        </p:nvGrpSpPr>
        <p:grpSpPr>
          <a:xfrm>
            <a:off x="568895" y="8311869"/>
            <a:ext cx="4947179" cy="683136"/>
            <a:chOff x="543984" y="8370298"/>
            <a:chExt cx="4947179" cy="683136"/>
          </a:xfrm>
        </p:grpSpPr>
        <p:sp>
          <p:nvSpPr>
            <p:cNvPr id="26" name="Rectangle 109">
              <a:extLst>
                <a:ext uri="{FF2B5EF4-FFF2-40B4-BE49-F238E27FC236}">
                  <a16:creationId xmlns:a16="http://schemas.microsoft.com/office/drawing/2014/main" id="{288CAE10-1B1A-4062-AC0D-8AD5CD32C53C}"/>
                </a:ext>
              </a:extLst>
            </p:cNvPr>
            <p:cNvSpPr>
              <a:spLocks noChangeArrowheads="1"/>
            </p:cNvSpPr>
            <p:nvPr/>
          </p:nvSpPr>
          <p:spPr bwMode="auto">
            <a:xfrm>
              <a:off x="543984" y="8370298"/>
              <a:ext cx="4947179" cy="683136"/>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defTabSz="914400" rtl="0" eaLnBrk="0" fontAlgn="base" latinLnBrk="0" hangingPunct="0">
                <a:lnSpc>
                  <a:spcPct val="150000"/>
                </a:lnSpc>
                <a:spcBef>
                  <a:spcPct val="0"/>
                </a:spcBef>
                <a:spcAft>
                  <a:spcPct val="0"/>
                </a:spcAft>
                <a:buClrTx/>
                <a:buSzTx/>
                <a:buFontTx/>
                <a:buNone/>
                <a:tabLst>
                  <a:tab pos="2057400" algn="l"/>
                </a:tabLst>
              </a:pPr>
              <a:r>
                <a:rPr kumimoji="0" lang="ja-JP" altLang="en-US"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rPr>
                <a:t>　私は、本申出に基づき　　　　　　　　　　　分からの</a:t>
              </a: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保護金品等より、毎月　　　　　　　　　　　　円を</a:t>
              </a:r>
              <a:endPar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a:p>
              <a:pPr marR="0" lvl="0" indent="0" defTabSz="914400" rtl="0" eaLnBrk="0" fontAlgn="base" latinLnBrk="0" hangingPunct="0">
                <a:lnSpc>
                  <a:spcPct val="150000"/>
                </a:lnSpc>
                <a:spcBef>
                  <a:spcPct val="0"/>
                </a:spcBef>
                <a:spcAft>
                  <a:spcPct val="0"/>
                </a:spcAft>
                <a:buClrTx/>
                <a:buSzTx/>
                <a:buFontTx/>
                <a:buNone/>
                <a:tabLst>
                  <a:tab pos="2057400" algn="l"/>
                </a:tabLst>
              </a:pP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　　　　　　　　　　　　　　　付費用徴収決定通知による法第</a:t>
              </a:r>
              <a:r>
                <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78</a:t>
              </a: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条第</a:t>
              </a:r>
              <a:r>
                <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1</a:t>
              </a:r>
              <a:r>
                <a:rPr lang="ja-JP" altLang="en-US"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項の規定に基づく徴収金の支払いに充てるものとします。</a:t>
              </a:r>
              <a:endParaRPr lang="en-US" altLang="ja-JP" sz="900" dirty="0">
                <a:solidFill>
                  <a:srgbClr val="000000"/>
                </a:solidFill>
                <a:latin typeface="ＭＳ Ｐゴシック" panose="020B0600070205080204" pitchFamily="50" charset="-128"/>
                <a:ea typeface="ＭＳ Ｐゴシック" panose="020B0600070205080204" pitchFamily="50" charset="-128"/>
                <a:cs typeface="ＤＦ平成明朝体W3" charset="-128"/>
              </a:endParaRPr>
            </a:p>
          </p:txBody>
        </p:sp>
        <p:sp>
          <p:nvSpPr>
            <p:cNvPr id="27" name="正方形/長方形 26">
              <a:extLst>
                <a:ext uri="{FF2B5EF4-FFF2-40B4-BE49-F238E27FC236}">
                  <a16:creationId xmlns:a16="http://schemas.microsoft.com/office/drawing/2014/main" id="{4E2C8FE4-C1F8-40E7-A790-38509E5D99E5}"/>
                </a:ext>
              </a:extLst>
            </p:cNvPr>
            <p:cNvSpPr/>
            <p:nvPr/>
          </p:nvSpPr>
          <p:spPr>
            <a:xfrm>
              <a:off x="720946" y="8676604"/>
              <a:ext cx="99059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lnSpc>
                  <a:spcPct val="150000"/>
                </a:lnSpc>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徴収金決定年月日</a:t>
              </a:r>
            </a:p>
          </p:txBody>
        </p:sp>
        <p:sp>
          <p:nvSpPr>
            <p:cNvPr id="28" name="正方形/長方形 27">
              <a:extLst>
                <a:ext uri="{FF2B5EF4-FFF2-40B4-BE49-F238E27FC236}">
                  <a16:creationId xmlns:a16="http://schemas.microsoft.com/office/drawing/2014/main" id="{E9F0A8FD-05B9-4E0A-9BE8-14AB0A53FB35}"/>
                </a:ext>
              </a:extLst>
            </p:cNvPr>
            <p:cNvSpPr/>
            <p:nvPr/>
          </p:nvSpPr>
          <p:spPr>
            <a:xfrm>
              <a:off x="1864240" y="8457529"/>
              <a:ext cx="714011"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lnSpc>
                  <a:spcPct val="150000"/>
                </a:lnSpc>
              </a:pPr>
              <a:r>
                <a:rPr kumimoji="1" lang="ja-JP" altLang="en-US" sz="900" dirty="0">
                  <a:solidFill>
                    <a:schemeClr val="tx1"/>
                  </a:solidFill>
                  <a:latin typeface="ＭＳ Ｐゴシック" panose="020B0600070205080204" pitchFamily="50" charset="-128"/>
                  <a:ea typeface="ＭＳ Ｐゴシック" panose="020B0600070205080204" pitchFamily="50" charset="-128"/>
                </a:rPr>
                <a:t>徴収開始年月</a:t>
              </a:r>
            </a:p>
          </p:txBody>
        </p:sp>
      </p:grpSp>
      <p:sp>
        <p:nvSpPr>
          <p:cNvPr id="31" name="正方形/長方形 30">
            <a:extLst>
              <a:ext uri="{FF2B5EF4-FFF2-40B4-BE49-F238E27FC236}">
                <a16:creationId xmlns:a16="http://schemas.microsoft.com/office/drawing/2014/main" id="{D8EE32E5-CEBA-4DFB-9623-9CD88D53D36B}"/>
              </a:ext>
            </a:extLst>
          </p:cNvPr>
          <p:cNvSpPr/>
          <p:nvPr/>
        </p:nvSpPr>
        <p:spPr>
          <a:xfrm>
            <a:off x="4914471" y="7084254"/>
            <a:ext cx="335768"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住所</a:t>
            </a:r>
          </a:p>
        </p:txBody>
      </p:sp>
    </p:spTree>
    <p:extLst>
      <p:ext uri="{BB962C8B-B14F-4D97-AF65-F5344CB8AC3E}">
        <p14:creationId xmlns:p14="http://schemas.microsoft.com/office/powerpoint/2010/main" val="4165051393"/>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699</TotalTime>
  <Words>388</Words>
  <Application>Microsoft Office PowerPoint</Application>
  <PresentationFormat>A4 210 x 297 mm</PresentationFormat>
  <Paragraphs>26</Paragraphs>
  <Slides>1</Slides>
  <Notes>0</Notes>
  <HiddenSlides>0</HiddenSlides>
  <MMClips>0</MMClips>
  <ScaleCrop>false</ScaleCrop>
  <HeadingPairs>
    <vt:vector size="8" baseType="variant">
      <vt:variant>
        <vt:lpstr>使用されているフォント</vt:lpstr>
      </vt:variant>
      <vt:variant>
        <vt:i4>4</vt:i4>
      </vt:variant>
      <vt:variant>
        <vt:lpstr>テーマ</vt:lpstr>
      </vt:variant>
      <vt:variant>
        <vt:i4>1</vt:i4>
      </vt:variant>
      <vt:variant>
        <vt:lpstr>埋め込まれた OLE サーバー</vt:lpstr>
      </vt:variant>
      <vt:variant>
        <vt:i4>1</vt:i4>
      </vt:variant>
      <vt:variant>
        <vt:lpstr>スライド タイトル</vt:lpstr>
      </vt:variant>
      <vt:variant>
        <vt:i4>1</vt:i4>
      </vt:variant>
    </vt:vector>
  </HeadingPairs>
  <TitlesOfParts>
    <vt:vector size="7" baseType="lpstr">
      <vt:lpstr>ＭＳ Ｐゴシック</vt:lpstr>
      <vt:lpstr>Arial</vt:lpstr>
      <vt:lpstr>Calibri</vt:lpstr>
      <vt:lpstr>Calibri Light</vt:lpstr>
      <vt:lpstr>Office テーマ</vt:lpstr>
      <vt:lpstr>think-cell スライド</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Hayakawa, Minami</dc:creator>
  <cp:lastModifiedBy>Okano, Takumi (JP - AB 岡野 匠)</cp:lastModifiedBy>
  <cp:revision>99</cp:revision>
  <dcterms:created xsi:type="dcterms:W3CDTF">2022-01-20T04:34:58Z</dcterms:created>
  <dcterms:modified xsi:type="dcterms:W3CDTF">2023-03-10T07:40:36Z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ea60d57e-af5b-4752-ac57-3e4f28ca11dc_ActionId">
    <vt:lpwstr>73f12882-d475-42f8-9c91-2afaba15e60a</vt:lpwstr>
  </property>
  <property fmtid="{D5CDD505-2E9C-101B-9397-08002B2CF9AE}" pid="3" name="MSIP_Label_ea60d57e-af5b-4752-ac57-3e4f28ca11dc_ContentBits">
    <vt:lpwstr>0</vt:lpwstr>
  </property>
  <property fmtid="{D5CDD505-2E9C-101B-9397-08002B2CF9AE}" pid="4" name="MSIP_Label_ea60d57e-af5b-4752-ac57-3e4f28ca11dc_Enabled">
    <vt:lpwstr>true</vt:lpwstr>
  </property>
  <property fmtid="{D5CDD505-2E9C-101B-9397-08002B2CF9AE}" pid="5" name="MSIP_Label_ea60d57e-af5b-4752-ac57-3e4f28ca11dc_Method">
    <vt:lpwstr>Standard</vt:lpwstr>
  </property>
  <property fmtid="{D5CDD505-2E9C-101B-9397-08002B2CF9AE}" pid="6" name="MSIP_Label_ea60d57e-af5b-4752-ac57-3e4f28ca11dc_Name">
    <vt:lpwstr>ea60d57e-af5b-4752-ac57-3e4f28ca11dc</vt:lpwstr>
  </property>
  <property fmtid="{D5CDD505-2E9C-101B-9397-08002B2CF9AE}" pid="7" name="MSIP_Label_ea60d57e-af5b-4752-ac57-3e4f28ca11dc_SetDate">
    <vt:lpwstr>2022-01-20T04:35:05Z</vt:lpwstr>
  </property>
  <property fmtid="{D5CDD505-2E9C-101B-9397-08002B2CF9AE}" pid="8" name="MSIP_Label_ea60d57e-af5b-4752-ac57-3e4f28ca11dc_SiteId">
    <vt:lpwstr>36da45f1-dd2c-4d1f-af13-5abe46b99921</vt:lpwstr>
  </property>
  <property fmtid="{D5CDD505-2E9C-101B-9397-08002B2CF9AE}" pid="9" name="MSIP_Label_436fffe2-e74d-4f21-833f-6f054a10cb50_Enabled">
    <vt:lpwstr>true</vt:lpwstr>
  </property>
  <property fmtid="{D5CDD505-2E9C-101B-9397-08002B2CF9AE}" pid="10" name="MSIP_Label_436fffe2-e74d-4f21-833f-6f054a10cb50_SetDate">
    <vt:lpwstr>2022-04-22T02:11:13Z</vt:lpwstr>
  </property>
  <property fmtid="{D5CDD505-2E9C-101B-9397-08002B2CF9AE}" pid="11" name="MSIP_Label_436fffe2-e74d-4f21-833f-6f054a10cb50_Method">
    <vt:lpwstr>Privileged</vt:lpwstr>
  </property>
  <property fmtid="{D5CDD505-2E9C-101B-9397-08002B2CF9AE}" pid="12" name="MSIP_Label_436fffe2-e74d-4f21-833f-6f054a10cb50_Name">
    <vt:lpwstr>436fffe2-e74d-4f21-833f-6f054a10cb50</vt:lpwstr>
  </property>
  <property fmtid="{D5CDD505-2E9C-101B-9397-08002B2CF9AE}" pid="13" name="MSIP_Label_436fffe2-e74d-4f21-833f-6f054a10cb50_SiteId">
    <vt:lpwstr>a4dd5294-24e4-4102-8420-cb86d0baae1e</vt:lpwstr>
  </property>
  <property fmtid="{D5CDD505-2E9C-101B-9397-08002B2CF9AE}" pid="14" name="MSIP_Label_436fffe2-e74d-4f21-833f-6f054a10cb50_ActionId">
    <vt:lpwstr>a3c98c2a-b2ca-4a34-aec4-60f5fe393cbb</vt:lpwstr>
  </property>
  <property fmtid="{D5CDD505-2E9C-101B-9397-08002B2CF9AE}" pid="15" name="MSIP_Label_436fffe2-e74d-4f21-833f-6f054a10cb50_ContentBits">
    <vt:lpwstr>0</vt:lpwstr>
  </property>
</Properties>
</file>

<file path=docProps/thumbnail.jpeg>
</file>