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37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1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1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3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7" name="オブジェクト 36" hidden="1">
            <a:extLst>
              <a:ext uri="{FF2B5EF4-FFF2-40B4-BE49-F238E27FC236}">
                <a16:creationId xmlns:a16="http://schemas.microsoft.com/office/drawing/2014/main" id="{939B1ECE-4AE4-4AAA-9DD3-F7DC4BCE2D90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37" name="オブジェクト 36" hidden="1">
                        <a:extLst>
                          <a:ext uri="{FF2B5EF4-FFF2-40B4-BE49-F238E27FC236}">
                            <a16:creationId xmlns:a16="http://schemas.microsoft.com/office/drawing/2014/main" id="{939B1ECE-4AE4-4AAA-9DD3-F7DC4BCE2D9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7D52CEE5-E195-4903-9124-1BC16A5671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1037376"/>
              </p:ext>
            </p:extLst>
          </p:nvPr>
        </p:nvGraphicFramePr>
        <p:xfrm>
          <a:off x="538779" y="1745914"/>
          <a:ext cx="5692583" cy="6497963"/>
        </p:xfrm>
        <a:graphic>
          <a:graphicData uri="http://schemas.openxmlformats.org/drawingml/2006/table">
            <a:tbl>
              <a:tblPr/>
              <a:tblGrid>
                <a:gridCol w="209977">
                  <a:extLst>
                    <a:ext uri="{9D8B030D-6E8A-4147-A177-3AD203B41FA5}">
                      <a16:colId xmlns:a16="http://schemas.microsoft.com/office/drawing/2014/main" val="2595889644"/>
                    </a:ext>
                  </a:extLst>
                </a:gridCol>
                <a:gridCol w="139984">
                  <a:extLst>
                    <a:ext uri="{9D8B030D-6E8A-4147-A177-3AD203B41FA5}">
                      <a16:colId xmlns:a16="http://schemas.microsoft.com/office/drawing/2014/main" val="3905868246"/>
                    </a:ext>
                  </a:extLst>
                </a:gridCol>
                <a:gridCol w="166232">
                  <a:extLst>
                    <a:ext uri="{9D8B030D-6E8A-4147-A177-3AD203B41FA5}">
                      <a16:colId xmlns:a16="http://schemas.microsoft.com/office/drawing/2014/main" val="3701934126"/>
                    </a:ext>
                  </a:extLst>
                </a:gridCol>
                <a:gridCol w="375790">
                  <a:extLst>
                    <a:ext uri="{9D8B030D-6E8A-4147-A177-3AD203B41FA5}">
                      <a16:colId xmlns:a16="http://schemas.microsoft.com/office/drawing/2014/main" val="1884008660"/>
                    </a:ext>
                  </a:extLst>
                </a:gridCol>
                <a:gridCol w="160817">
                  <a:extLst>
                    <a:ext uri="{9D8B030D-6E8A-4147-A177-3AD203B41FA5}">
                      <a16:colId xmlns:a16="http://schemas.microsoft.com/office/drawing/2014/main" val="2934992559"/>
                    </a:ext>
                  </a:extLst>
                </a:gridCol>
                <a:gridCol w="279969">
                  <a:extLst>
                    <a:ext uri="{9D8B030D-6E8A-4147-A177-3AD203B41FA5}">
                      <a16:colId xmlns:a16="http://schemas.microsoft.com/office/drawing/2014/main" val="1938462755"/>
                    </a:ext>
                  </a:extLst>
                </a:gridCol>
                <a:gridCol w="130714">
                  <a:extLst>
                    <a:ext uri="{9D8B030D-6E8A-4147-A177-3AD203B41FA5}">
                      <a16:colId xmlns:a16="http://schemas.microsoft.com/office/drawing/2014/main" val="3894291873"/>
                    </a:ext>
                  </a:extLst>
                </a:gridCol>
                <a:gridCol w="598954">
                  <a:extLst>
                    <a:ext uri="{9D8B030D-6E8A-4147-A177-3AD203B41FA5}">
                      <a16:colId xmlns:a16="http://schemas.microsoft.com/office/drawing/2014/main" val="4196825746"/>
                    </a:ext>
                  </a:extLst>
                </a:gridCol>
                <a:gridCol w="110238">
                  <a:extLst>
                    <a:ext uri="{9D8B030D-6E8A-4147-A177-3AD203B41FA5}">
                      <a16:colId xmlns:a16="http://schemas.microsoft.com/office/drawing/2014/main" val="3643243331"/>
                    </a:ext>
                  </a:extLst>
                </a:gridCol>
                <a:gridCol w="333515">
                  <a:extLst>
                    <a:ext uri="{9D8B030D-6E8A-4147-A177-3AD203B41FA5}">
                      <a16:colId xmlns:a16="http://schemas.microsoft.com/office/drawing/2014/main" val="3892987522"/>
                    </a:ext>
                  </a:extLst>
                </a:gridCol>
                <a:gridCol w="121434">
                  <a:extLst>
                    <a:ext uri="{9D8B030D-6E8A-4147-A177-3AD203B41FA5}">
                      <a16:colId xmlns:a16="http://schemas.microsoft.com/office/drawing/2014/main" val="1373537708"/>
                    </a:ext>
                  </a:extLst>
                </a:gridCol>
                <a:gridCol w="174402">
                  <a:extLst>
                    <a:ext uri="{9D8B030D-6E8A-4147-A177-3AD203B41FA5}">
                      <a16:colId xmlns:a16="http://schemas.microsoft.com/office/drawing/2014/main" val="2699071900"/>
                    </a:ext>
                  </a:extLst>
                </a:gridCol>
                <a:gridCol w="152228">
                  <a:extLst>
                    <a:ext uri="{9D8B030D-6E8A-4147-A177-3AD203B41FA5}">
                      <a16:colId xmlns:a16="http://schemas.microsoft.com/office/drawing/2014/main" val="845204178"/>
                    </a:ext>
                  </a:extLst>
                </a:gridCol>
                <a:gridCol w="170501">
                  <a:extLst>
                    <a:ext uri="{9D8B030D-6E8A-4147-A177-3AD203B41FA5}">
                      <a16:colId xmlns:a16="http://schemas.microsoft.com/office/drawing/2014/main" val="3477375923"/>
                    </a:ext>
                  </a:extLst>
                </a:gridCol>
                <a:gridCol w="121133">
                  <a:extLst>
                    <a:ext uri="{9D8B030D-6E8A-4147-A177-3AD203B41FA5}">
                      <a16:colId xmlns:a16="http://schemas.microsoft.com/office/drawing/2014/main" val="2872437469"/>
                    </a:ext>
                  </a:extLst>
                </a:gridCol>
                <a:gridCol w="548273">
                  <a:extLst>
                    <a:ext uri="{9D8B030D-6E8A-4147-A177-3AD203B41FA5}">
                      <a16:colId xmlns:a16="http://schemas.microsoft.com/office/drawing/2014/main" val="65244787"/>
                    </a:ext>
                  </a:extLst>
                </a:gridCol>
                <a:gridCol w="314966">
                  <a:extLst>
                    <a:ext uri="{9D8B030D-6E8A-4147-A177-3AD203B41FA5}">
                      <a16:colId xmlns:a16="http://schemas.microsoft.com/office/drawing/2014/main" val="60948457"/>
                    </a:ext>
                  </a:extLst>
                </a:gridCol>
                <a:gridCol w="314966">
                  <a:extLst>
                    <a:ext uri="{9D8B030D-6E8A-4147-A177-3AD203B41FA5}">
                      <a16:colId xmlns:a16="http://schemas.microsoft.com/office/drawing/2014/main" val="1420575098"/>
                    </a:ext>
                  </a:extLst>
                </a:gridCol>
                <a:gridCol w="610145">
                  <a:extLst>
                    <a:ext uri="{9D8B030D-6E8A-4147-A177-3AD203B41FA5}">
                      <a16:colId xmlns:a16="http://schemas.microsoft.com/office/drawing/2014/main" val="1364364950"/>
                    </a:ext>
                  </a:extLst>
                </a:gridCol>
                <a:gridCol w="658345">
                  <a:extLst>
                    <a:ext uri="{9D8B030D-6E8A-4147-A177-3AD203B41FA5}">
                      <a16:colId xmlns:a16="http://schemas.microsoft.com/office/drawing/2014/main" val="1590499064"/>
                    </a:ext>
                  </a:extLst>
                </a:gridCol>
              </a:tblGrid>
              <a:tr h="99299"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現在住んでいるところ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現在のところに住み始めた時期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現在のところに住み始めた時期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dist" fontAlgn="ctr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福祉事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務所受付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>
                        <a:tabLst>
                          <a:tab pos="174625" algn="l"/>
                        </a:tabLst>
                      </a:pP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  日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6508897"/>
                  </a:ext>
                </a:extLst>
              </a:tr>
              <a:tr h="11584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rowSpan="2"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      　年　　　　月　　　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        　年　　　　月　　　　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4558407"/>
                  </a:ext>
                </a:extLst>
              </a:tr>
              <a:tr h="15148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36000" marT="0" marB="3600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r" fontAlgn="t"/>
                      <a:r>
                        <a:rPr lang="zh-TW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申請者電話番号</a:t>
                      </a:r>
                    </a:p>
                  </a:txBody>
                  <a:tcPr marL="0" marR="0" marT="0" marB="0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 vMerge="1"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36000" marT="0" marB="3600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47078230"/>
                  </a:ext>
                </a:extLst>
              </a:tr>
              <a:tr h="223740">
                <a:tc rowSpan="9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族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状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人員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個人番号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続柄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性別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年齢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生年月日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学歴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職業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健康状態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01500109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</a:t>
                      </a:r>
                    </a:p>
                  </a:txBody>
                  <a:tcPr marL="0" marR="0" marT="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17059268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18000" marR="1800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9831898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dist" fontAlgn="t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町村役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dist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場受付年</a:t>
                      </a:r>
                      <a:endParaRPr lang="en-US" altLang="zh-TW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t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   日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8000" marR="18000" marT="3600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12265574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770670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361097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7832352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61129682"/>
                  </a:ext>
                </a:extLst>
              </a:tr>
              <a:tr h="22374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18291644"/>
                  </a:ext>
                </a:extLst>
              </a:tr>
              <a:tr h="114068">
                <a:tc rowSpan="4" gridSpan="6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家族のうち別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の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ところに住んでいる者があるときはその名前と住んでいるところ</a:t>
                      </a:r>
                    </a:p>
                  </a:txBody>
                  <a:tcPr marL="36000" marR="0" marT="36000" marB="0" anchor="ctr" anchorCtr="1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55131010"/>
                  </a:ext>
                </a:extLst>
              </a:tr>
              <a:tr h="99299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19916156"/>
                  </a:ext>
                </a:extLst>
              </a:tr>
              <a:tr h="99299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78994836"/>
                  </a:ext>
                </a:extLst>
              </a:tr>
              <a:tr h="139418">
                <a:tc gridSpan="6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7722057"/>
                  </a:ext>
                </a:extLst>
              </a:tr>
              <a:tr h="185432"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資産の状況（別添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1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収入の状況（別添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関係先照会への同意（別添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関係先照会への同意（別添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3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60331166"/>
                  </a:ext>
                </a:extLst>
              </a:tr>
              <a:tr h="319770">
                <a:tc rowSpan="4" gridSpan="2">
                  <a:txBody>
                    <a:bodyPr/>
                    <a:lstStyle/>
                    <a:p>
                      <a:pPr algn="l" rtl="0" fontAlgn="auto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援助をしてくれる者の状況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36000" marB="0" vert="eaVert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世帯主又は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家族との関係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　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住　　　　　　　　　　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今まで受けた援助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及び将来の見込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31710570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7143033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57243451"/>
                  </a:ext>
                </a:extLst>
              </a:tr>
              <a:tr h="171102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9049547"/>
                  </a:ext>
                </a:extLst>
              </a:tr>
              <a:tr h="99299">
                <a:tc gridSpan="1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保護を申請する理由（具体的に記入して下さい。）</a:t>
                      </a:r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en-US" altLang="ja-JP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endParaRPr lang="ja-JP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27929539"/>
                  </a:ext>
                </a:extLst>
              </a:tr>
              <a:tr h="15209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7469348"/>
                  </a:ext>
                </a:extLst>
              </a:tr>
              <a:tr h="198599">
                <a:tc grid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上記のとおり相違ないので、生活保護法による保護を申請します。</a:t>
                      </a: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3600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9944975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2637847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7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TW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1470182"/>
                  </a:ext>
                </a:extLst>
              </a:tr>
              <a:tr h="1985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6">
                  <a:txBody>
                    <a:bodyPr/>
                    <a:lstStyle/>
                    <a:p>
                      <a:pPr marL="0" indent="628650"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628650"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6784409"/>
                  </a:ext>
                </a:extLst>
              </a:tr>
              <a:tr h="225646">
                <a:tc gridSpan="4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宛先役職名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mpd="sng">
                      <a:noFill/>
                      <a:prstDash val="solid"/>
                    </a:lnL>
                    <a:lnT w="12700" cmpd="sng">
                      <a:noFill/>
                      <a:prstDash val="solid"/>
                    </a:lnT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zh-CN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gridSpan="8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23588484"/>
                  </a:ext>
                </a:extLst>
              </a:tr>
              <a:tr h="99299">
                <a:tc gridSpan="4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  <a:prstDash val="soli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715131254"/>
                  </a:ext>
                </a:extLst>
              </a:tr>
              <a:tr h="99299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56817578"/>
                  </a:ext>
                </a:extLst>
              </a:tr>
            </a:tbl>
          </a:graphicData>
        </a:graphic>
      </p:graphicFrame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E6E69A59-DC96-41EF-92AD-891B1162890E}"/>
              </a:ext>
            </a:extLst>
          </p:cNvPr>
          <p:cNvSpPr/>
          <p:nvPr/>
        </p:nvSpPr>
        <p:spPr>
          <a:xfrm>
            <a:off x="552494" y="635757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C56B3088-7D6E-45C1-9546-8403CE19453E}"/>
              </a:ext>
            </a:extLst>
          </p:cNvPr>
          <p:cNvSpPr txBox="1"/>
          <p:nvPr/>
        </p:nvSpPr>
        <p:spPr>
          <a:xfrm>
            <a:off x="538779" y="1462433"/>
            <a:ext cx="5765608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生活保護法による保護申請書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4DD9E236-EF23-46D5-90CE-0DBDA8B8D7CF}"/>
              </a:ext>
            </a:extLst>
          </p:cNvPr>
          <p:cNvSpPr txBox="1"/>
          <p:nvPr/>
        </p:nvSpPr>
        <p:spPr>
          <a:xfrm>
            <a:off x="552494" y="8299749"/>
            <a:ext cx="5759214" cy="1251625"/>
          </a:xfrm>
          <a:prstGeom prst="rect">
            <a:avLst/>
          </a:prstGeom>
          <a:noFill/>
        </p:spPr>
        <p:txBody>
          <a:bodyPr wrap="square" lIns="0" rIns="0" rtlCol="0">
            <a:spAutoFit/>
          </a:bodyPr>
          <a:lstStyle/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（記入上の注意）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lang="en-US" altLang="ja-JP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※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印欄には記入しないで下さい。</a:t>
            </a:r>
            <a:endParaRPr lang="en-US" altLang="ja-JP" sz="900" b="0" i="0" u="none" strike="noStrike" dirty="0">
              <a:solidFill>
                <a:srgbClr val="000000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申請者と保護を受けようとする者が異なる場合には、別添の書類は保護を受けようとする者に記入してもらって下さい。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409575" indent="-228600" defTabSz="541338">
              <a:spcAft>
                <a:spcPts val="100"/>
              </a:spcAft>
              <a:buFont typeface="+mj-lt"/>
              <a:buAutoNum type="arabicPeriod"/>
              <a:tabLst>
                <a:tab pos="361950" algn="l"/>
              </a:tabLst>
            </a:pP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不実の申請をして不正に保護を受けた場合、生活保護法第</a:t>
            </a:r>
            <a:r>
              <a:rPr kumimoji="1"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85</a:t>
            </a:r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条又は刑法の規定によって処罰されることがあります。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defTabSz="541338">
              <a:spcAft>
                <a:spcPts val="100"/>
              </a:spcAft>
            </a:pPr>
            <a:r>
              <a:rPr kumimoji="1" lang="ja-JP" altLang="en-US" sz="900" dirty="0">
                <a:solidFill>
                  <a:srgbClr val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（注）</a:t>
            </a:r>
            <a:r>
              <a:rPr lang="ja-JP" altLang="en-US" sz="900" b="0" i="0" u="none" strike="noStrike" dirty="0">
                <a:solidFill>
                  <a:srgbClr val="000000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この申請書は開始、変更いずれの場合にも用いるものとし、変更申請の場合は、変更にかかる事項を記入させ、別添１から３のうち必要なものを添付させること。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65D6FA13-4BFA-4781-A185-2619A3C95048}"/>
              </a:ext>
            </a:extLst>
          </p:cNvPr>
          <p:cNvSpPr/>
          <p:nvPr/>
        </p:nvSpPr>
        <p:spPr>
          <a:xfrm>
            <a:off x="3581400" y="7396288"/>
            <a:ext cx="1737579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50B512D6-9B7A-44B2-9DCC-7138EB220E4E}"/>
              </a:ext>
            </a:extLst>
          </p:cNvPr>
          <p:cNvSpPr/>
          <p:nvPr/>
        </p:nvSpPr>
        <p:spPr>
          <a:xfrm>
            <a:off x="3581400" y="7616454"/>
            <a:ext cx="173758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87E9C942-E937-478B-88B9-FF7B62C0622B}"/>
              </a:ext>
            </a:extLst>
          </p:cNvPr>
          <p:cNvSpPr/>
          <p:nvPr/>
        </p:nvSpPr>
        <p:spPr>
          <a:xfrm>
            <a:off x="3581400" y="7907642"/>
            <a:ext cx="173758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保護を受けようとする者との関係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　　　　　　　　　　　　　　　　　　　）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893CAF00-6593-46B1-BC3E-40C3E81F67AA}"/>
              </a:ext>
            </a:extLst>
          </p:cNvPr>
          <p:cNvSpPr/>
          <p:nvPr/>
        </p:nvSpPr>
        <p:spPr>
          <a:xfrm>
            <a:off x="3581400" y="7176122"/>
            <a:ext cx="1959330" cy="36576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kumimoji="1" lang="ja-JP" altLang="en-US" sz="900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日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C1E3046-3F5E-4BC7-B729-BA9878C614B3}"/>
              </a:ext>
            </a:extLst>
          </p:cNvPr>
          <p:cNvGrpSpPr/>
          <p:nvPr/>
        </p:nvGrpSpPr>
        <p:grpSpPr>
          <a:xfrm>
            <a:off x="546100" y="984377"/>
            <a:ext cx="1527587" cy="296099"/>
            <a:chOff x="4074450" y="1176404"/>
            <a:chExt cx="1527587" cy="296099"/>
          </a:xfrm>
          <a:noFill/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C74C5D7B-C406-4ACF-A0C9-18CA3F7AF912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D6253526-B583-449B-8C85-84798AC94EE4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BB1EE3CA-BA95-4296-93B1-D3492731F3A2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9FF0E339-BC8E-40FA-BAA2-6894B93D244E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CE9C488A-974B-428C-B487-024EED5A4F8F}"/>
              </a:ext>
            </a:extLst>
          </p:cNvPr>
          <p:cNvSpPr/>
          <p:nvPr/>
        </p:nvSpPr>
        <p:spPr>
          <a:xfrm>
            <a:off x="2681400" y="2180575"/>
            <a:ext cx="90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申請者電話番号</a:t>
            </a: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D153F3CA-2339-42F0-A0BB-D2B5728595A3}"/>
              </a:ext>
            </a:extLst>
          </p:cNvPr>
          <p:cNvSpPr/>
          <p:nvPr/>
        </p:nvSpPr>
        <p:spPr>
          <a:xfrm>
            <a:off x="552494" y="81392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237BD398-6D23-4734-8B11-6C92B9E3D5E9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noFill/>
        </p:grpSpPr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4382664-46D2-493A-B2BC-D816C78F4821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0EC145DB-2BA8-4517-8238-0D1356E83F21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23B37ACF-B4C1-4085-9E7A-70DF532EF177}"/>
              </a:ext>
            </a:extLst>
          </p:cNvPr>
          <p:cNvSpPr/>
          <p:nvPr/>
        </p:nvSpPr>
        <p:spPr>
          <a:xfrm>
            <a:off x="606731" y="1983183"/>
            <a:ext cx="1217307" cy="126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現在住んでいるところ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D469208C-B421-4F3E-80EF-A49B4288AC1A}"/>
              </a:ext>
            </a:extLst>
          </p:cNvPr>
          <p:cNvSpPr/>
          <p:nvPr/>
        </p:nvSpPr>
        <p:spPr>
          <a:xfrm>
            <a:off x="3917120" y="751575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住所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64006" y="9607246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53492031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48</TotalTime>
  <Words>488</Words>
  <Application>Microsoft Office PowerPoint</Application>
  <PresentationFormat>A4 210 x 297 mm</PresentationFormat>
  <Paragraphs>221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56</cp:revision>
  <dcterms:created xsi:type="dcterms:W3CDTF">2022-01-20T04:34:58Z</dcterms:created>
  <dcterms:modified xsi:type="dcterms:W3CDTF">2024-03-25T06:55:51Z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2022-04-22T02:11:10Z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04906247-c8a3-4d9a-99a6-a7312a14a075</vt:lpwstr>
  </property>
  <property fmtid="{D5CDD505-2E9C-101B-9397-08002B2CF9AE}" pid="15" name="MSIP_Label_436fffe2-e74d-4f21-833f-6f054a10cb50_ContentBits">
    <vt:lpwstr>0</vt:lpwstr>
  </property>
</Properties>
</file>

<file path=docProps/thumbnail.jpeg>
</file>