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63" r:id="rId2"/>
  </p:sldIdLst>
  <p:sldSz cx="6858000" cy="9906000" type="A4"/>
  <p:notesSz cx="6858000" cy="9144000"/>
  <p:custDataLst>
    <p:tags r:id="rId3"/>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120" userDrawn="1">
          <p15:clr>
            <a:srgbClr val="A4A3A4"/>
          </p15:clr>
        </p15:guide>
        <p15:guide id="2" pos="1094"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1" clrIdx="0">
    <p:extLst>
      <p:ext uri="{19B8F6BF-5375-455C-9EA6-DF929625EA0E}">
        <p15:presenceInfo xmlns:p15="http://schemas.microsoft.com/office/powerpoint/2012/main" userId="S-1-5-21-4175116151-3849908774-3845857867-619503" providerId="AD"/>
      </p:ext>
    </p:extLst>
  </p:cmAuthor>
  <p:cmAuthor id="2" name="Okano, Takumi (JP - AB 岡野 匠)" initials="OT(A岡匠" lastIdx="1" clrIdx="1">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278C77C-EB84-4B87-AF00-2B4B7F9D5C90}" v="29" dt="2022-11-28T04:49:42.910"/>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606" autoAdjust="0"/>
    <p:restoredTop sz="94660"/>
  </p:normalViewPr>
  <p:slideViewPr>
    <p:cSldViewPr snapToGrid="0" showGuides="1">
      <p:cViewPr varScale="1">
        <p:scale>
          <a:sx n="77" d="100"/>
          <a:sy n="77" d="100"/>
        </p:scale>
        <p:origin x="3360" y="96"/>
      </p:cViewPr>
      <p:guideLst>
        <p:guide orient="horz" pos="3120"/>
        <p:guide pos="109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tags" Target="tags/tag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 Id="rId9" Type="http://schemas.microsoft.com/office/2015/10/relationships/revisionInfo" Target="revisionInfo.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87854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023153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29102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172326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6597456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11816790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500805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64957069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6516123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5712430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2023/3/10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7127954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aphicFrame>
        <p:nvGraphicFramePr>
          <p:cNvPr id="8" name="オブジェクト 7" hidden="1">
            <a:extLst>
              <a:ext uri="{FF2B5EF4-FFF2-40B4-BE49-F238E27FC236}">
                <a16:creationId xmlns:a16="http://schemas.microsoft.com/office/drawing/2014/main" id="{F2D9DD64-B90B-4D93-A656-59005640EDA7}"/>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8" name="オブジェクト 7" hidden="1">
                        <a:extLst>
                          <a:ext uri="{FF2B5EF4-FFF2-40B4-BE49-F238E27FC236}">
                            <a16:creationId xmlns:a16="http://schemas.microsoft.com/office/drawing/2014/main" id="{F2D9DD64-B90B-4D93-A656-59005640EDA7}"/>
                          </a:ext>
                        </a:extLst>
                      </p:cNvPr>
                      <p:cNvPicPr/>
                      <p:nvPr/>
                    </p:nvPicPr>
                    <p:blipFill>
                      <a:blip r:embed="rId15"/>
                      <a:stretch>
                        <a:fillRect/>
                      </a:stretch>
                    </p:blipFill>
                    <p:spPr>
                      <a:xfrm>
                        <a:off x="1588" y="1588"/>
                        <a:ext cx="1588" cy="1588"/>
                      </a:xfrm>
                      <a:prstGeom prst="rect">
                        <a:avLst/>
                      </a:prstGeom>
                    </p:spPr>
                  </p:pic>
                </p:oleObj>
              </mc:Fallback>
            </mc:AlternateContent>
          </a:graphicData>
        </a:graphic>
      </p:graphicFrame>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BACA98DE-B265-4B2C-8A46-431EE49A61BD}" type="datetimeFigureOut">
              <a:rPr kumimoji="1" lang="ja-JP" altLang="en-US" smtClean="0"/>
              <a:t>2023/3/10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36769036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7" name="オブジェクト 36" hidden="1">
            <a:extLst>
              <a:ext uri="{FF2B5EF4-FFF2-40B4-BE49-F238E27FC236}">
                <a16:creationId xmlns:a16="http://schemas.microsoft.com/office/drawing/2014/main" id="{939B1ECE-4AE4-4AAA-9DD3-F7DC4BCE2D90}"/>
              </a:ext>
            </a:extLst>
          </p:cNvPr>
          <p:cNvGraphicFramePr>
            <a:graphicFrameLocks noChangeAspect="1"/>
          </p:cNvGraphicFramePr>
          <p:nvPr>
            <p:custDataLst>
              <p:tags r:id="rId1"/>
            </p:custData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37" name="オブジェクト 36" hidden="1">
                        <a:extLst>
                          <a:ext uri="{FF2B5EF4-FFF2-40B4-BE49-F238E27FC236}">
                            <a16:creationId xmlns:a16="http://schemas.microsoft.com/office/drawing/2014/main" id="{939B1ECE-4AE4-4AAA-9DD3-F7DC4BCE2D90}"/>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41" name="Rectangle 109">
            <a:extLst>
              <a:ext uri="{FF2B5EF4-FFF2-40B4-BE49-F238E27FC236}">
                <a16:creationId xmlns:a16="http://schemas.microsoft.com/office/drawing/2014/main" id="{964D1F19-BA8C-4282-BA8A-73E124FD408D}"/>
              </a:ext>
            </a:extLst>
          </p:cNvPr>
          <p:cNvSpPr>
            <a:spLocks noChangeArrowheads="1"/>
          </p:cNvSpPr>
          <p:nvPr/>
        </p:nvSpPr>
        <p:spPr bwMode="auto">
          <a:xfrm>
            <a:off x="587466" y="1759756"/>
            <a:ext cx="5760000"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indent="120650"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R="0" lvl="0" indent="2154238" defTabSz="914400" rtl="0" eaLnBrk="0" fontAlgn="base" latinLnBrk="0" hangingPunct="0">
              <a:lnSpc>
                <a:spcPct val="100000"/>
              </a:lnSpc>
              <a:spcBef>
                <a:spcPct val="0"/>
              </a:spcBef>
              <a:spcAft>
                <a:spcPct val="0"/>
              </a:spcAft>
              <a:buClrTx/>
              <a:buSzTx/>
              <a:buFontTx/>
              <a:buNone/>
              <a:tabLst>
                <a:tab pos="2057400" algn="l"/>
              </a:tabLst>
            </a:pPr>
            <a:r>
              <a:rPr lang="ja-JP" altLang="en-US" sz="1100" dirty="0">
                <a:latin typeface="ＭＳ Ｐゴシック" panose="020B0600070205080204" pitchFamily="50" charset="-128"/>
                <a:ea typeface="ＭＳ Ｐゴシック" panose="020B0600070205080204" pitchFamily="50" charset="-128"/>
                <a:cs typeface="ＤＦ平成明朝体W3" charset="-128"/>
              </a:rPr>
              <a:t>　　　　　　</a:t>
            </a:r>
            <a:endParaRPr lang="en-US" altLang="ja-JP" sz="1100" dirty="0">
              <a:latin typeface="ＭＳ Ｐゴシック" panose="020B0600070205080204" pitchFamily="50" charset="-128"/>
              <a:ea typeface="ＭＳ Ｐゴシック" panose="020B0600070205080204" pitchFamily="50" charset="-128"/>
              <a:cs typeface="ＤＦ平成明朝体W3" charset="-128"/>
            </a:endParaRPr>
          </a:p>
          <a:p>
            <a:pPr marR="0" lvl="0" indent="0" algn="ctr" defTabSz="806450" rtl="0" eaLnBrk="0" fontAlgn="base" latinLnBrk="0" hangingPunct="0">
              <a:lnSpc>
                <a:spcPct val="100000"/>
              </a:lnSpc>
              <a:spcBef>
                <a:spcPct val="0"/>
              </a:spcBef>
              <a:spcAft>
                <a:spcPct val="0"/>
              </a:spcAft>
              <a:buClrTx/>
              <a:buSzTx/>
              <a:buFontTx/>
              <a:buNone/>
            </a:pPr>
            <a:r>
              <a:rPr lang="ja-JP" altLang="en-US" sz="1100" spc="300" dirty="0">
                <a:solidFill>
                  <a:srgbClr val="000000"/>
                </a:solidFill>
                <a:latin typeface="ＭＳ Ｐゴシック" panose="020B0600070205080204" pitchFamily="50" charset="-128"/>
                <a:ea typeface="ＭＳ Ｐゴシック" panose="020B0600070205080204" pitchFamily="50" charset="-128"/>
                <a:cs typeface="ＤＦ平成明朝体W3" charset="-128"/>
              </a:rPr>
              <a:t>医療費のお知らせ（医療費通知書）</a:t>
            </a:r>
            <a:endParaRPr kumimoji="0" lang="en-US" altLang="ja-JP" sz="1100" b="0" i="0" u="none" strike="noStrike" cap="none" spc="300" normalizeH="0" baseline="0" dirty="0">
              <a:ln>
                <a:noFill/>
              </a:ln>
              <a:solidFill>
                <a:srgbClr val="000000"/>
              </a:solidFill>
              <a:effectLst/>
              <a:latin typeface="ＭＳ Ｐゴシック" panose="020B0600070205080204" pitchFamily="50" charset="-128"/>
              <a:ea typeface="ＭＳ Ｐゴシック" panose="020B0600070205080204" pitchFamily="50" charset="-128"/>
              <a:cs typeface="ＤＦ平成明朝体W3" charset="-128"/>
            </a:endParaRPr>
          </a:p>
        </p:txBody>
      </p:sp>
      <p:sp>
        <p:nvSpPr>
          <p:cNvPr id="40" name="Rectangle 108">
            <a:extLst>
              <a:ext uri="{FF2B5EF4-FFF2-40B4-BE49-F238E27FC236}">
                <a16:creationId xmlns:a16="http://schemas.microsoft.com/office/drawing/2014/main" id="{C5DD1F39-0A84-4B51-A8C7-3D2C7EE386C7}"/>
              </a:ext>
            </a:extLst>
          </p:cNvPr>
          <p:cNvSpPr>
            <a:spLocks noChangeArrowheads="1"/>
          </p:cNvSpPr>
          <p:nvPr/>
        </p:nvSpPr>
        <p:spPr bwMode="auto">
          <a:xfrm>
            <a:off x="550180" y="2638201"/>
            <a:ext cx="433965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r>
              <a:rPr lang="ja-JP" altLang="en-US" sz="900" dirty="0">
                <a:latin typeface="ＭＳ Ｐゴシック" panose="020B0600070205080204" pitchFamily="50" charset="-128"/>
                <a:ea typeface="ＭＳ Ｐゴシック" panose="020B0600070205080204" pitchFamily="50" charset="-128"/>
              </a:rPr>
              <a:t>あなたの世帯が医療機関等で受診された医療費の額をお知らせします。</a:t>
            </a:r>
            <a:endParaRPr lang="en-US" altLang="ja-JP" sz="900" dirty="0">
              <a:latin typeface="ＭＳ Ｐゴシック" panose="020B0600070205080204" pitchFamily="50" charset="-128"/>
              <a:ea typeface="ＭＳ Ｐゴシック" panose="020B0600070205080204" pitchFamily="50" charset="-128"/>
            </a:endParaRPr>
          </a:p>
          <a:p>
            <a:r>
              <a:rPr lang="ja-JP" altLang="en-US" sz="900" dirty="0">
                <a:latin typeface="ＭＳ Ｐゴシック" panose="020B0600070205080204" pitchFamily="50" charset="-128"/>
                <a:ea typeface="ＭＳ Ｐゴシック" panose="020B0600070205080204" pitchFamily="50" charset="-128"/>
              </a:rPr>
              <a:t>経費は国や都道府県などが負担していますが、内容に誤りがないか確認してください。</a:t>
            </a:r>
          </a:p>
        </p:txBody>
      </p:sp>
      <p:sp>
        <p:nvSpPr>
          <p:cNvPr id="35" name="正方形/長方形 34">
            <a:extLst>
              <a:ext uri="{FF2B5EF4-FFF2-40B4-BE49-F238E27FC236}">
                <a16:creationId xmlns:a16="http://schemas.microsoft.com/office/drawing/2014/main" id="{08A6F6C7-B6A0-41DF-A7BC-52FAD12D39DB}"/>
              </a:ext>
            </a:extLst>
          </p:cNvPr>
          <p:cNvSpPr/>
          <p:nvPr/>
        </p:nvSpPr>
        <p:spPr>
          <a:xfrm>
            <a:off x="613942" y="838599"/>
            <a:ext cx="75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宛先郵便番号</a:t>
            </a:r>
          </a:p>
        </p:txBody>
      </p:sp>
      <p:sp>
        <p:nvSpPr>
          <p:cNvPr id="36" name="正方形/長方形 35">
            <a:extLst>
              <a:ext uri="{FF2B5EF4-FFF2-40B4-BE49-F238E27FC236}">
                <a16:creationId xmlns:a16="http://schemas.microsoft.com/office/drawing/2014/main" id="{FC871053-C196-4BC5-B8E9-D61EE8A071C5}"/>
              </a:ext>
            </a:extLst>
          </p:cNvPr>
          <p:cNvSpPr/>
          <p:nvPr/>
        </p:nvSpPr>
        <p:spPr>
          <a:xfrm>
            <a:off x="613942" y="100750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宛先住所</a:t>
            </a:r>
          </a:p>
        </p:txBody>
      </p:sp>
      <p:sp>
        <p:nvSpPr>
          <p:cNvPr id="38" name="正方形/長方形 37">
            <a:extLst>
              <a:ext uri="{FF2B5EF4-FFF2-40B4-BE49-F238E27FC236}">
                <a16:creationId xmlns:a16="http://schemas.microsoft.com/office/drawing/2014/main" id="{5BE6CFE3-60BC-415F-A895-8B32E0170CF7}"/>
              </a:ext>
            </a:extLst>
          </p:cNvPr>
          <p:cNvSpPr/>
          <p:nvPr/>
        </p:nvSpPr>
        <p:spPr>
          <a:xfrm>
            <a:off x="613942" y="1176405"/>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9" name="正方形/長方形 38">
            <a:extLst>
              <a:ext uri="{FF2B5EF4-FFF2-40B4-BE49-F238E27FC236}">
                <a16:creationId xmlns:a16="http://schemas.microsoft.com/office/drawing/2014/main" id="{1801D5DE-F726-4705-B67C-CB207323BD48}"/>
              </a:ext>
            </a:extLst>
          </p:cNvPr>
          <p:cNvSpPr/>
          <p:nvPr/>
        </p:nvSpPr>
        <p:spPr>
          <a:xfrm>
            <a:off x="1426742" y="1176405"/>
            <a:ext cx="32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敬称</a:t>
            </a:r>
          </a:p>
        </p:txBody>
      </p:sp>
      <p:sp>
        <p:nvSpPr>
          <p:cNvPr id="42" name="正方形/長方形 41">
            <a:extLst>
              <a:ext uri="{FF2B5EF4-FFF2-40B4-BE49-F238E27FC236}">
                <a16:creationId xmlns:a16="http://schemas.microsoft.com/office/drawing/2014/main" id="{50460C62-B7E9-431D-9BDD-9AC86DA813D2}"/>
              </a:ext>
            </a:extLst>
          </p:cNvPr>
          <p:cNvSpPr/>
          <p:nvPr/>
        </p:nvSpPr>
        <p:spPr>
          <a:xfrm>
            <a:off x="613942" y="134530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郵便カスタマ</a:t>
            </a:r>
            <a:r>
              <a:rPr kumimoji="1" lang="en-US" altLang="ja-JP" sz="900" dirty="0">
                <a:solidFill>
                  <a:schemeClr val="tx1"/>
                </a:solidFill>
                <a:latin typeface="ＭＳ Ｐゴシック" panose="020B0600070205080204" pitchFamily="50" charset="-128"/>
                <a:ea typeface="ＭＳ Ｐゴシック" panose="020B0600070205080204" pitchFamily="50" charset="-128"/>
              </a:rPr>
              <a:t>―</a:t>
            </a:r>
            <a:r>
              <a:rPr kumimoji="1" lang="ja-JP" altLang="en-US" sz="900" dirty="0">
                <a:solidFill>
                  <a:schemeClr val="tx1"/>
                </a:solidFill>
                <a:latin typeface="ＭＳ Ｐゴシック" panose="020B0600070205080204" pitchFamily="50" charset="-128"/>
                <a:ea typeface="ＭＳ Ｐゴシック" panose="020B0600070205080204" pitchFamily="50" charset="-128"/>
              </a:rPr>
              <a:t>バーコード</a:t>
            </a:r>
          </a:p>
        </p:txBody>
      </p:sp>
      <p:sp>
        <p:nvSpPr>
          <p:cNvPr id="45" name="正方形/長方形 44">
            <a:extLst>
              <a:ext uri="{FF2B5EF4-FFF2-40B4-BE49-F238E27FC236}">
                <a16:creationId xmlns:a16="http://schemas.microsoft.com/office/drawing/2014/main" id="{469DD116-47D2-4E0C-A04E-11CF3168F43F}"/>
              </a:ext>
            </a:extLst>
          </p:cNvPr>
          <p:cNvSpPr/>
          <p:nvPr/>
        </p:nvSpPr>
        <p:spPr>
          <a:xfrm>
            <a:off x="5669633" y="1007502"/>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46" name="正方形/長方形 45">
            <a:extLst>
              <a:ext uri="{FF2B5EF4-FFF2-40B4-BE49-F238E27FC236}">
                <a16:creationId xmlns:a16="http://schemas.microsoft.com/office/drawing/2014/main" id="{60DADFC3-CEB6-4431-81F7-7B315F55FB9A}"/>
              </a:ext>
            </a:extLst>
          </p:cNvPr>
          <p:cNvSpPr/>
          <p:nvPr/>
        </p:nvSpPr>
        <p:spPr>
          <a:xfrm>
            <a:off x="4074450" y="1345308"/>
            <a:ext cx="864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発行自治体名称</a:t>
            </a:r>
          </a:p>
        </p:txBody>
      </p:sp>
      <p:sp>
        <p:nvSpPr>
          <p:cNvPr id="47" name="正方形/長方形 46">
            <a:extLst>
              <a:ext uri="{FF2B5EF4-FFF2-40B4-BE49-F238E27FC236}">
                <a16:creationId xmlns:a16="http://schemas.microsoft.com/office/drawing/2014/main" id="{607A9B41-36BB-466D-8FCC-676D5E6EA289}"/>
              </a:ext>
            </a:extLst>
          </p:cNvPr>
          <p:cNvSpPr/>
          <p:nvPr/>
        </p:nvSpPr>
        <p:spPr>
          <a:xfrm>
            <a:off x="5007900" y="1514210"/>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発行者氏名</a:t>
            </a:r>
          </a:p>
        </p:txBody>
      </p:sp>
      <p:sp>
        <p:nvSpPr>
          <p:cNvPr id="48" name="正方形/長方形 47">
            <a:extLst>
              <a:ext uri="{FF2B5EF4-FFF2-40B4-BE49-F238E27FC236}">
                <a16:creationId xmlns:a16="http://schemas.microsoft.com/office/drawing/2014/main" id="{64C71B53-D61A-4653-A466-D13C6D109D70}"/>
              </a:ext>
            </a:extLst>
          </p:cNvPr>
          <p:cNvSpPr/>
          <p:nvPr/>
        </p:nvSpPr>
        <p:spPr>
          <a:xfrm>
            <a:off x="5007900" y="1345308"/>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発行役職名</a:t>
            </a:r>
          </a:p>
        </p:txBody>
      </p:sp>
      <p:sp>
        <p:nvSpPr>
          <p:cNvPr id="43" name="正方形/長方形 42">
            <a:extLst>
              <a:ext uri="{FF2B5EF4-FFF2-40B4-BE49-F238E27FC236}">
                <a16:creationId xmlns:a16="http://schemas.microsoft.com/office/drawing/2014/main" id="{174B18DC-D610-4C22-931C-CF7DEAE3AF34}"/>
              </a:ext>
            </a:extLst>
          </p:cNvPr>
          <p:cNvSpPr/>
          <p:nvPr/>
        </p:nvSpPr>
        <p:spPr>
          <a:xfrm>
            <a:off x="5837794" y="1315409"/>
            <a:ext cx="438977" cy="397563"/>
          </a:xfrm>
          <a:prstGeom prst="rect">
            <a:avLst/>
          </a:prstGeom>
          <a:noFill/>
          <a:ln>
            <a:solidFill>
              <a:sysClr val="windowText" lastClr="000000"/>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1"/>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a:solidFill>
                  <a:sysClr val="windowText" lastClr="000000"/>
                </a:solidFill>
                <a:latin typeface="ＭＳ Ｐゴシック" panose="020B0600070205080204" pitchFamily="50" charset="-128"/>
                <a:ea typeface="ＭＳ Ｐゴシック" panose="020B0600070205080204" pitchFamily="50" charset="-128"/>
              </a:rPr>
              <a:t>印</a:t>
            </a:r>
          </a:p>
        </p:txBody>
      </p:sp>
      <p:sp>
        <p:nvSpPr>
          <p:cNvPr id="53" name="正方形/長方形 52">
            <a:extLst>
              <a:ext uri="{FF2B5EF4-FFF2-40B4-BE49-F238E27FC236}">
                <a16:creationId xmlns:a16="http://schemas.microsoft.com/office/drawing/2014/main" id="{8F562BAE-16BF-48C8-8DE0-A300625BF22A}"/>
              </a:ext>
            </a:extLst>
          </p:cNvPr>
          <p:cNvSpPr/>
          <p:nvPr/>
        </p:nvSpPr>
        <p:spPr>
          <a:xfrm>
            <a:off x="5666484" y="838599"/>
            <a:ext cx="648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文書番号</a:t>
            </a:r>
          </a:p>
        </p:txBody>
      </p:sp>
      <p:graphicFrame>
        <p:nvGraphicFramePr>
          <p:cNvPr id="2" name="表 2">
            <a:extLst>
              <a:ext uri="{FF2B5EF4-FFF2-40B4-BE49-F238E27FC236}">
                <a16:creationId xmlns:a16="http://schemas.microsoft.com/office/drawing/2014/main" id="{1177A945-D17A-442B-88AA-D285EDB766D8}"/>
              </a:ext>
            </a:extLst>
          </p:cNvPr>
          <p:cNvGraphicFramePr>
            <a:graphicFrameLocks noGrp="1"/>
          </p:cNvGraphicFramePr>
          <p:nvPr>
            <p:extLst>
              <p:ext uri="{D42A27DB-BD31-4B8C-83A1-F6EECF244321}">
                <p14:modId xmlns:p14="http://schemas.microsoft.com/office/powerpoint/2010/main" val="3411246414"/>
              </p:ext>
            </p:extLst>
          </p:nvPr>
        </p:nvGraphicFramePr>
        <p:xfrm>
          <a:off x="587466" y="3118852"/>
          <a:ext cx="5689302" cy="370840"/>
        </p:xfrm>
        <a:graphic>
          <a:graphicData uri="http://schemas.openxmlformats.org/drawingml/2006/table">
            <a:tbl>
              <a:tblPr firstRow="1" bandRow="1">
                <a:tableStyleId>{5C22544A-7EE6-4342-B048-85BDC9FD1C3A}</a:tableStyleId>
              </a:tblPr>
              <a:tblGrid>
                <a:gridCol w="915066">
                  <a:extLst>
                    <a:ext uri="{9D8B030D-6E8A-4147-A177-3AD203B41FA5}">
                      <a16:colId xmlns:a16="http://schemas.microsoft.com/office/drawing/2014/main" val="2846804480"/>
                    </a:ext>
                  </a:extLst>
                </a:gridCol>
                <a:gridCol w="1929585">
                  <a:extLst>
                    <a:ext uri="{9D8B030D-6E8A-4147-A177-3AD203B41FA5}">
                      <a16:colId xmlns:a16="http://schemas.microsoft.com/office/drawing/2014/main" val="2842962762"/>
                    </a:ext>
                  </a:extLst>
                </a:gridCol>
                <a:gridCol w="1050983">
                  <a:extLst>
                    <a:ext uri="{9D8B030D-6E8A-4147-A177-3AD203B41FA5}">
                      <a16:colId xmlns:a16="http://schemas.microsoft.com/office/drawing/2014/main" val="3418026910"/>
                    </a:ext>
                  </a:extLst>
                </a:gridCol>
                <a:gridCol w="1793668">
                  <a:extLst>
                    <a:ext uri="{9D8B030D-6E8A-4147-A177-3AD203B41FA5}">
                      <a16:colId xmlns:a16="http://schemas.microsoft.com/office/drawing/2014/main" val="2588976121"/>
                    </a:ext>
                  </a:extLst>
                </a:gridCol>
              </a:tblGrid>
              <a:tr h="370840">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診療期間</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rPr>
                        <a:t>医療費合計（円）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771496388"/>
                  </a:ext>
                </a:extLst>
              </a:tr>
            </a:tbl>
          </a:graphicData>
        </a:graphic>
      </p:graphicFrame>
      <p:graphicFrame>
        <p:nvGraphicFramePr>
          <p:cNvPr id="54" name="表 2">
            <a:extLst>
              <a:ext uri="{FF2B5EF4-FFF2-40B4-BE49-F238E27FC236}">
                <a16:creationId xmlns:a16="http://schemas.microsoft.com/office/drawing/2014/main" id="{2BC883B4-FD8F-4694-AEEA-C19B984D502E}"/>
              </a:ext>
            </a:extLst>
          </p:cNvPr>
          <p:cNvGraphicFramePr>
            <a:graphicFrameLocks noGrp="1"/>
          </p:cNvGraphicFramePr>
          <p:nvPr>
            <p:extLst>
              <p:ext uri="{D42A27DB-BD31-4B8C-83A1-F6EECF244321}">
                <p14:modId xmlns:p14="http://schemas.microsoft.com/office/powerpoint/2010/main" val="2809670833"/>
              </p:ext>
            </p:extLst>
          </p:nvPr>
        </p:nvGraphicFramePr>
        <p:xfrm>
          <a:off x="587466" y="3663872"/>
          <a:ext cx="5673708" cy="3708400"/>
        </p:xfrm>
        <a:graphic>
          <a:graphicData uri="http://schemas.openxmlformats.org/drawingml/2006/table">
            <a:tbl>
              <a:tblPr firstRow="1" bandRow="1">
                <a:tableStyleId>{5C22544A-7EE6-4342-B048-85BDC9FD1C3A}</a:tableStyleId>
              </a:tblPr>
              <a:tblGrid>
                <a:gridCol w="1076234">
                  <a:extLst>
                    <a:ext uri="{9D8B030D-6E8A-4147-A177-3AD203B41FA5}">
                      <a16:colId xmlns:a16="http://schemas.microsoft.com/office/drawing/2014/main" val="2846804480"/>
                    </a:ext>
                  </a:extLst>
                </a:gridCol>
                <a:gridCol w="1314450">
                  <a:extLst>
                    <a:ext uri="{9D8B030D-6E8A-4147-A177-3AD203B41FA5}">
                      <a16:colId xmlns:a16="http://schemas.microsoft.com/office/drawing/2014/main" val="2842962762"/>
                    </a:ext>
                  </a:extLst>
                </a:gridCol>
                <a:gridCol w="958850">
                  <a:extLst>
                    <a:ext uri="{9D8B030D-6E8A-4147-A177-3AD203B41FA5}">
                      <a16:colId xmlns:a16="http://schemas.microsoft.com/office/drawing/2014/main" val="2362176428"/>
                    </a:ext>
                  </a:extLst>
                </a:gridCol>
                <a:gridCol w="704850">
                  <a:extLst>
                    <a:ext uri="{9D8B030D-6E8A-4147-A177-3AD203B41FA5}">
                      <a16:colId xmlns:a16="http://schemas.microsoft.com/office/drawing/2014/main" val="3418026910"/>
                    </a:ext>
                  </a:extLst>
                </a:gridCol>
                <a:gridCol w="629042">
                  <a:extLst>
                    <a:ext uri="{9D8B030D-6E8A-4147-A177-3AD203B41FA5}">
                      <a16:colId xmlns:a16="http://schemas.microsoft.com/office/drawing/2014/main" val="2588976121"/>
                    </a:ext>
                  </a:extLst>
                </a:gridCol>
                <a:gridCol w="990282">
                  <a:extLst>
                    <a:ext uri="{9D8B030D-6E8A-4147-A177-3AD203B41FA5}">
                      <a16:colId xmlns:a16="http://schemas.microsoft.com/office/drawing/2014/main" val="3299498134"/>
                    </a:ext>
                  </a:extLst>
                </a:gridCol>
              </a:tblGrid>
              <a:tr h="370840">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受給者名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医療機関名</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診療年月</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rPr>
                        <a:t>診療区分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受診</a:t>
                      </a:r>
                      <a:endParaRPr kumimoji="1" lang="en-US" altLang="ja-JP" sz="900" b="0" dirty="0">
                        <a:solidFill>
                          <a:schemeClr val="tx1"/>
                        </a:solidFill>
                        <a:latin typeface="ＭＳ Ｐゴシック" panose="020B0600070205080204" pitchFamily="50" charset="-128"/>
                        <a:ea typeface="ＭＳ Ｐゴシック" panose="020B0600070205080204" pitchFamily="50" charset="-128"/>
                      </a:endParaRPr>
                    </a:p>
                    <a:p>
                      <a:pPr algn="ctr"/>
                      <a:r>
                        <a:rPr kumimoji="1" lang="ja-JP" altLang="en-US" sz="900" b="0" dirty="0">
                          <a:solidFill>
                            <a:schemeClr val="tx1"/>
                          </a:solidFill>
                          <a:latin typeface="ＭＳ Ｐゴシック" panose="020B0600070205080204" pitchFamily="50" charset="-128"/>
                          <a:ea typeface="ＭＳ Ｐゴシック" panose="020B0600070205080204" pitchFamily="50" charset="-128"/>
                        </a:rPr>
                        <a:t>日数</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kumimoji="1" lang="ja-JP" altLang="en-US" sz="900" b="0" spc="300" dirty="0">
                          <a:solidFill>
                            <a:schemeClr val="tx1"/>
                          </a:solidFill>
                          <a:latin typeface="ＭＳ Ｐゴシック" panose="020B0600070205080204" pitchFamily="50" charset="-128"/>
                          <a:ea typeface="ＭＳ Ｐゴシック" panose="020B0600070205080204" pitchFamily="50" charset="-128"/>
                        </a:rPr>
                        <a:t>医療費（円）</a:t>
                      </a: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771496388"/>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568499070"/>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081419291"/>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36508832"/>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237433403"/>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193914860"/>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204032705"/>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4647604"/>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665256104"/>
                  </a:ext>
                </a:extLst>
              </a:tr>
              <a:tr h="370840">
                <a:tc>
                  <a:txBody>
                    <a:bodyPr/>
                    <a:lstStyle/>
                    <a:p>
                      <a:pPr algn="ctr"/>
                      <a:endParaRPr kumimoji="1" lang="ja-JP" altLang="en-US" sz="900" b="0" spc="30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endParaRPr kumimoji="1" lang="ja-JP" altLang="en-US" sz="900" b="0" spc="0" baseline="0" dirty="0">
                        <a:solidFill>
                          <a:schemeClr val="tx1"/>
                        </a:solidFill>
                        <a:latin typeface="ＭＳ Ｐゴシック" panose="020B0600070205080204" pitchFamily="50" charset="-128"/>
                        <a:ea typeface="ＭＳ Ｐゴシック" panose="020B0600070205080204" pitchFamily="50" charset="-128"/>
                      </a:endParaRPr>
                    </a:p>
                  </a:txBody>
                  <a:tcPr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900" b="0" dirty="0">
                        <a:solidFill>
                          <a:schemeClr val="tx1"/>
                        </a:solidFill>
                        <a:latin typeface="ＭＳ Ｐゴシック" panose="020B0600070205080204" pitchFamily="50" charset="-128"/>
                        <a:ea typeface="ＭＳ Ｐゴシック" panose="020B0600070205080204" pitchFamily="50" charset="-128"/>
                      </a:endParaRPr>
                    </a:p>
                  </a:txBody>
                  <a:tcP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49866398"/>
                  </a:ext>
                </a:extLst>
              </a:tr>
            </a:tbl>
          </a:graphicData>
        </a:graphic>
      </p:graphicFrame>
      <p:sp>
        <p:nvSpPr>
          <p:cNvPr id="55" name="Rectangle 108">
            <a:extLst>
              <a:ext uri="{FF2B5EF4-FFF2-40B4-BE49-F238E27FC236}">
                <a16:creationId xmlns:a16="http://schemas.microsoft.com/office/drawing/2014/main" id="{67E637D1-192E-40CE-8D59-08B8E4298B89}"/>
              </a:ext>
            </a:extLst>
          </p:cNvPr>
          <p:cNvSpPr>
            <a:spLocks noChangeArrowheads="1"/>
          </p:cNvSpPr>
          <p:nvPr/>
        </p:nvSpPr>
        <p:spPr bwMode="auto">
          <a:xfrm>
            <a:off x="471023" y="7376730"/>
            <a:ext cx="5997155" cy="68313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a:lnSpc>
                <a:spcPct val="150000"/>
              </a:lnSpc>
            </a:pPr>
            <a:r>
              <a:rPr lang="ja-JP" altLang="en-US" sz="900" dirty="0">
                <a:latin typeface="ＭＳ Ｐゴシック" panose="020B0600070205080204" pitchFamily="50" charset="-128"/>
                <a:ea typeface="ＭＳ Ｐゴシック" panose="020B0600070205080204" pitchFamily="50" charset="-128"/>
              </a:rPr>
              <a:t>・このお知らせは、医療扶助額をお知らせすることを目的としており、医療費などを収めていただく請求書ではありません。</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・このお知らせは、医療機関等から請求された医療扶助額の内容に基づき作成しています。医療機関等からの請求が</a:t>
            </a:r>
            <a:endParaRPr lang="en-US" altLang="ja-JP" sz="900" dirty="0">
              <a:latin typeface="ＭＳ Ｐゴシック" panose="020B0600070205080204" pitchFamily="50" charset="-128"/>
              <a:ea typeface="ＭＳ Ｐゴシック" panose="020B0600070205080204" pitchFamily="50" charset="-128"/>
            </a:endParaRPr>
          </a:p>
          <a:p>
            <a:pPr>
              <a:lnSpc>
                <a:spcPct val="150000"/>
              </a:lnSpc>
            </a:pPr>
            <a:r>
              <a:rPr lang="ja-JP" altLang="en-US" sz="900" dirty="0">
                <a:latin typeface="ＭＳ Ｐゴシック" panose="020B0600070205080204" pitchFamily="50" charset="-128"/>
                <a:ea typeface="ＭＳ Ｐゴシック" panose="020B0600070205080204" pitchFamily="50" charset="-128"/>
              </a:rPr>
              <a:t>遅れている場合等は記載されていないことがあります。</a:t>
            </a:r>
          </a:p>
        </p:txBody>
      </p:sp>
      <p:sp>
        <p:nvSpPr>
          <p:cNvPr id="56" name="正方形/長方形 55">
            <a:extLst>
              <a:ext uri="{FF2B5EF4-FFF2-40B4-BE49-F238E27FC236}">
                <a16:creationId xmlns:a16="http://schemas.microsoft.com/office/drawing/2014/main" id="{B4FB9890-0153-46E4-880E-BFA37E063204}"/>
              </a:ext>
            </a:extLst>
          </p:cNvPr>
          <p:cNvSpPr/>
          <p:nvPr/>
        </p:nvSpPr>
        <p:spPr>
          <a:xfrm>
            <a:off x="1750742" y="3239978"/>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診療期間</a:t>
            </a:r>
          </a:p>
        </p:txBody>
      </p:sp>
      <p:sp>
        <p:nvSpPr>
          <p:cNvPr id="57" name="正方形/長方形 56">
            <a:extLst>
              <a:ext uri="{FF2B5EF4-FFF2-40B4-BE49-F238E27FC236}">
                <a16:creationId xmlns:a16="http://schemas.microsoft.com/office/drawing/2014/main" id="{39E29595-C91B-41A1-9701-C3D1B5C922C2}"/>
              </a:ext>
            </a:extLst>
          </p:cNvPr>
          <p:cNvSpPr/>
          <p:nvPr/>
        </p:nvSpPr>
        <p:spPr>
          <a:xfrm>
            <a:off x="4683900" y="3241727"/>
            <a:ext cx="12960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tx1"/>
                </a:solidFill>
                <a:latin typeface="ＭＳ Ｐゴシック" panose="020B0600070205080204" pitchFamily="50" charset="-128"/>
                <a:ea typeface="ＭＳ Ｐゴシック" panose="020B0600070205080204" pitchFamily="50" charset="-128"/>
              </a:rPr>
              <a:t>合計額</a:t>
            </a:r>
          </a:p>
        </p:txBody>
      </p:sp>
      <p:sp>
        <p:nvSpPr>
          <p:cNvPr id="58" name="正方形/長方形 57">
            <a:extLst>
              <a:ext uri="{FF2B5EF4-FFF2-40B4-BE49-F238E27FC236}">
                <a16:creationId xmlns:a16="http://schemas.microsoft.com/office/drawing/2014/main" id="{6806FFE6-6F8C-4B66-9F88-042AB118443C}"/>
              </a:ext>
            </a:extLst>
          </p:cNvPr>
          <p:cNvSpPr/>
          <p:nvPr/>
        </p:nvSpPr>
        <p:spPr>
          <a:xfrm>
            <a:off x="822117" y="4151032"/>
            <a:ext cx="520700"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受給者名</a:t>
            </a:r>
          </a:p>
        </p:txBody>
      </p:sp>
      <p:sp>
        <p:nvSpPr>
          <p:cNvPr id="59" name="正方形/長方形 58">
            <a:extLst>
              <a:ext uri="{FF2B5EF4-FFF2-40B4-BE49-F238E27FC236}">
                <a16:creationId xmlns:a16="http://schemas.microsoft.com/office/drawing/2014/main" id="{15B54B62-E8D5-431E-B6A3-CF992D95C7D8}"/>
              </a:ext>
            </a:extLst>
          </p:cNvPr>
          <p:cNvSpPr/>
          <p:nvPr/>
        </p:nvSpPr>
        <p:spPr>
          <a:xfrm>
            <a:off x="1943508" y="4151032"/>
            <a:ext cx="63459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医療機関名</a:t>
            </a:r>
          </a:p>
        </p:txBody>
      </p:sp>
      <p:sp>
        <p:nvSpPr>
          <p:cNvPr id="69" name="正方形/長方形 68">
            <a:extLst>
              <a:ext uri="{FF2B5EF4-FFF2-40B4-BE49-F238E27FC236}">
                <a16:creationId xmlns:a16="http://schemas.microsoft.com/office/drawing/2014/main" id="{0037263C-770F-4839-9C89-D42F0644E458}"/>
              </a:ext>
            </a:extLst>
          </p:cNvPr>
          <p:cNvSpPr/>
          <p:nvPr/>
        </p:nvSpPr>
        <p:spPr>
          <a:xfrm>
            <a:off x="3150170" y="4151032"/>
            <a:ext cx="54235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診療年月</a:t>
            </a:r>
          </a:p>
        </p:txBody>
      </p:sp>
      <p:sp>
        <p:nvSpPr>
          <p:cNvPr id="70" name="正方形/長方形 69">
            <a:extLst>
              <a:ext uri="{FF2B5EF4-FFF2-40B4-BE49-F238E27FC236}">
                <a16:creationId xmlns:a16="http://schemas.microsoft.com/office/drawing/2014/main" id="{F387D84E-9DD0-435E-A89C-43AE35AFFEED}"/>
              </a:ext>
            </a:extLst>
          </p:cNvPr>
          <p:cNvSpPr/>
          <p:nvPr/>
        </p:nvSpPr>
        <p:spPr>
          <a:xfrm>
            <a:off x="4023884" y="4145989"/>
            <a:ext cx="54235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診療区分</a:t>
            </a:r>
          </a:p>
        </p:txBody>
      </p:sp>
      <p:sp>
        <p:nvSpPr>
          <p:cNvPr id="71" name="正方形/長方形 70">
            <a:extLst>
              <a:ext uri="{FF2B5EF4-FFF2-40B4-BE49-F238E27FC236}">
                <a16:creationId xmlns:a16="http://schemas.microsoft.com/office/drawing/2014/main" id="{A6C95A45-BE7C-42A9-AAD3-683B2DF97DC0}"/>
              </a:ext>
            </a:extLst>
          </p:cNvPr>
          <p:cNvSpPr/>
          <p:nvPr/>
        </p:nvSpPr>
        <p:spPr>
          <a:xfrm>
            <a:off x="4691780" y="4145989"/>
            <a:ext cx="542355"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受診日数</a:t>
            </a:r>
          </a:p>
        </p:txBody>
      </p:sp>
      <p:sp>
        <p:nvSpPr>
          <p:cNvPr id="72" name="正方形/長方形 71">
            <a:extLst>
              <a:ext uri="{FF2B5EF4-FFF2-40B4-BE49-F238E27FC236}">
                <a16:creationId xmlns:a16="http://schemas.microsoft.com/office/drawing/2014/main" id="{437165D7-339F-4E84-886A-CC032840E41D}"/>
              </a:ext>
            </a:extLst>
          </p:cNvPr>
          <p:cNvSpPr/>
          <p:nvPr/>
        </p:nvSpPr>
        <p:spPr>
          <a:xfrm>
            <a:off x="5515732" y="4151936"/>
            <a:ext cx="441062" cy="12858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900" dirty="0">
                <a:solidFill>
                  <a:schemeClr val="tx1"/>
                </a:solidFill>
                <a:latin typeface="ＭＳ Ｐゴシック" panose="020B0600070205080204" pitchFamily="50" charset="-128"/>
                <a:ea typeface="ＭＳ Ｐゴシック" panose="020B0600070205080204" pitchFamily="50" charset="-128"/>
              </a:rPr>
              <a:t>医療費</a:t>
            </a:r>
          </a:p>
        </p:txBody>
      </p:sp>
      <p:grpSp>
        <p:nvGrpSpPr>
          <p:cNvPr id="44" name="グループ化 43">
            <a:extLst>
              <a:ext uri="{FF2B5EF4-FFF2-40B4-BE49-F238E27FC236}">
                <a16:creationId xmlns:a16="http://schemas.microsoft.com/office/drawing/2014/main" id="{7455D99C-D855-4AC5-839F-89BF7449020B}"/>
              </a:ext>
            </a:extLst>
          </p:cNvPr>
          <p:cNvGrpSpPr/>
          <p:nvPr/>
        </p:nvGrpSpPr>
        <p:grpSpPr>
          <a:xfrm>
            <a:off x="4935057" y="8525987"/>
            <a:ext cx="1469152" cy="1014714"/>
            <a:chOff x="4410455" y="8217841"/>
            <a:chExt cx="1469152" cy="1014714"/>
          </a:xfrm>
        </p:grpSpPr>
        <p:sp>
          <p:nvSpPr>
            <p:cNvPr id="49" name="テキスト ボックス 48">
              <a:extLst>
                <a:ext uri="{FF2B5EF4-FFF2-40B4-BE49-F238E27FC236}">
                  <a16:creationId xmlns:a16="http://schemas.microsoft.com/office/drawing/2014/main" id="{AF7724EB-A2DC-49F9-B14A-F821540B30A6}"/>
                </a:ext>
              </a:extLst>
            </p:cNvPr>
            <p:cNvSpPr txBox="1"/>
            <p:nvPr/>
          </p:nvSpPr>
          <p:spPr>
            <a:xfrm>
              <a:off x="4410455" y="8217841"/>
              <a:ext cx="883920" cy="230832"/>
            </a:xfrm>
            <a:prstGeom prst="rect">
              <a:avLst/>
            </a:prstGeom>
            <a:noFill/>
          </p:spPr>
          <p:txBody>
            <a:bodyPr wrap="square" rtlCol="0">
              <a:spAutoFit/>
            </a:bodyPr>
            <a:lstStyle/>
            <a:p>
              <a:r>
                <a:rPr kumimoji="1" lang="ja-JP" altLang="en-US" sz="900" dirty="0">
                  <a:latin typeface="ＭＳ Ｐゴシック" panose="020B0600070205080204" pitchFamily="50" charset="-128"/>
                  <a:ea typeface="ＭＳ Ｐゴシック" panose="020B0600070205080204" pitchFamily="50" charset="-128"/>
                </a:rPr>
                <a:t>問い合わせ先</a:t>
              </a:r>
            </a:p>
          </p:txBody>
        </p:sp>
        <p:sp>
          <p:nvSpPr>
            <p:cNvPr id="50" name="正方形/長方形 49">
              <a:extLst>
                <a:ext uri="{FF2B5EF4-FFF2-40B4-BE49-F238E27FC236}">
                  <a16:creationId xmlns:a16="http://schemas.microsoft.com/office/drawing/2014/main" id="{050163AA-3BFE-457B-817C-4EDB52DD95A6}"/>
                </a:ext>
              </a:extLst>
            </p:cNvPr>
            <p:cNvSpPr/>
            <p:nvPr/>
          </p:nvSpPr>
          <p:spPr>
            <a:xfrm>
              <a:off x="4492546" y="8491289"/>
              <a:ext cx="801830"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福祉事務所名</a:t>
              </a:r>
            </a:p>
          </p:txBody>
        </p:sp>
        <p:sp>
          <p:nvSpPr>
            <p:cNvPr id="51" name="正方形/長方形 50">
              <a:extLst>
                <a:ext uri="{FF2B5EF4-FFF2-40B4-BE49-F238E27FC236}">
                  <a16:creationId xmlns:a16="http://schemas.microsoft.com/office/drawing/2014/main" id="{A4DC08C1-6365-455A-8C0C-C6C3384F160D}"/>
                </a:ext>
              </a:extLst>
            </p:cNvPr>
            <p:cNvSpPr/>
            <p:nvPr/>
          </p:nvSpPr>
          <p:spPr>
            <a:xfrm>
              <a:off x="4492544" y="8694793"/>
              <a:ext cx="419974"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所属部</a:t>
              </a:r>
            </a:p>
          </p:txBody>
        </p:sp>
        <p:sp>
          <p:nvSpPr>
            <p:cNvPr id="52" name="正方形/長方形 51">
              <a:extLst>
                <a:ext uri="{FF2B5EF4-FFF2-40B4-BE49-F238E27FC236}">
                  <a16:creationId xmlns:a16="http://schemas.microsoft.com/office/drawing/2014/main" id="{074471D6-2076-4177-A1D3-FEEC20ADE9C0}"/>
                </a:ext>
              </a:extLst>
            </p:cNvPr>
            <p:cNvSpPr/>
            <p:nvPr/>
          </p:nvSpPr>
          <p:spPr>
            <a:xfrm>
              <a:off x="4948647" y="8696963"/>
              <a:ext cx="447415" cy="13576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所属課</a:t>
              </a:r>
            </a:p>
          </p:txBody>
        </p:sp>
        <p:sp>
          <p:nvSpPr>
            <p:cNvPr id="73" name="正方形/長方形 72">
              <a:extLst>
                <a:ext uri="{FF2B5EF4-FFF2-40B4-BE49-F238E27FC236}">
                  <a16:creationId xmlns:a16="http://schemas.microsoft.com/office/drawing/2014/main" id="{56A1CC9D-8AC2-4D29-B81A-D9FFC54B0708}"/>
                </a:ext>
              </a:extLst>
            </p:cNvPr>
            <p:cNvSpPr/>
            <p:nvPr/>
          </p:nvSpPr>
          <p:spPr>
            <a:xfrm>
              <a:off x="5432192" y="8694793"/>
              <a:ext cx="44741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所属係</a:t>
              </a:r>
            </a:p>
          </p:txBody>
        </p:sp>
        <p:sp>
          <p:nvSpPr>
            <p:cNvPr id="74" name="正方形/長方形 73">
              <a:extLst>
                <a:ext uri="{FF2B5EF4-FFF2-40B4-BE49-F238E27FC236}">
                  <a16:creationId xmlns:a16="http://schemas.microsoft.com/office/drawing/2014/main" id="{0410945B-E7B9-4948-AAC0-B5C6F94F658F}"/>
                </a:ext>
              </a:extLst>
            </p:cNvPr>
            <p:cNvSpPr/>
            <p:nvPr/>
          </p:nvSpPr>
          <p:spPr>
            <a:xfrm>
              <a:off x="4948647" y="8889754"/>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地区担当員名</a:t>
              </a:r>
            </a:p>
          </p:txBody>
        </p:sp>
        <p:sp>
          <p:nvSpPr>
            <p:cNvPr id="75" name="正方形/長方形 74">
              <a:extLst>
                <a:ext uri="{FF2B5EF4-FFF2-40B4-BE49-F238E27FC236}">
                  <a16:creationId xmlns:a16="http://schemas.microsoft.com/office/drawing/2014/main" id="{4192F961-C119-4CF6-B55A-733B573BE349}"/>
                </a:ext>
              </a:extLst>
            </p:cNvPr>
            <p:cNvSpPr/>
            <p:nvPr/>
          </p:nvSpPr>
          <p:spPr>
            <a:xfrm>
              <a:off x="4492543" y="9093747"/>
              <a:ext cx="787925" cy="13880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電話番号</a:t>
              </a:r>
            </a:p>
          </p:txBody>
        </p:sp>
        <p:sp>
          <p:nvSpPr>
            <p:cNvPr id="76" name="正方形/長方形 75">
              <a:extLst>
                <a:ext uri="{FF2B5EF4-FFF2-40B4-BE49-F238E27FC236}">
                  <a16:creationId xmlns:a16="http://schemas.microsoft.com/office/drawing/2014/main" id="{59312849-CCDB-4FFF-970B-6E07F5AE1BC5}"/>
                </a:ext>
              </a:extLst>
            </p:cNvPr>
            <p:cNvSpPr/>
            <p:nvPr/>
          </p:nvSpPr>
          <p:spPr>
            <a:xfrm>
              <a:off x="4466531" y="8889754"/>
              <a:ext cx="419974" cy="13880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900" dirty="0">
                  <a:solidFill>
                    <a:schemeClr val="tx1"/>
                  </a:solidFill>
                  <a:latin typeface="ＭＳ Ｐゴシック" panose="020B0600070205080204" pitchFamily="50" charset="-128"/>
                  <a:ea typeface="ＭＳ Ｐゴシック" panose="020B0600070205080204" pitchFamily="50" charset="-128"/>
                </a:rPr>
                <a:t>担当員</a:t>
              </a:r>
            </a:p>
          </p:txBody>
        </p:sp>
      </p:grpSp>
    </p:spTree>
    <p:extLst>
      <p:ext uri="{BB962C8B-B14F-4D97-AF65-F5344CB8AC3E}">
        <p14:creationId xmlns:p14="http://schemas.microsoft.com/office/powerpoint/2010/main" val="337397896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709</TotalTime>
  <Words>185</Words>
  <Application>Microsoft Office PowerPoint</Application>
  <PresentationFormat>A4 210 x 297 mm</PresentationFormat>
  <Paragraphs>43</Paragraphs>
  <Slides>1</Slides>
  <Notes>0</Notes>
  <HiddenSlides>0</HiddenSlides>
  <MMClips>0</MMClips>
  <ScaleCrop>false</ScaleCrop>
  <HeadingPairs>
    <vt:vector size="8" baseType="variant">
      <vt:variant>
        <vt:lpstr>使用されているフォント</vt:lpstr>
      </vt:variant>
      <vt:variant>
        <vt:i4>4</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7" baseType="lpstr">
      <vt:lpstr>ＭＳ Ｐゴシック</vt:lpstr>
      <vt:lpstr>Arial</vt:lpstr>
      <vt:lpstr>Calibri</vt:lpstr>
      <vt:lpstr>Calibri Light</vt:lpstr>
      <vt:lpstr>Office テーマ</vt:lpstr>
      <vt:lpstr>think-cell スライド</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Okano, Takumi (JP - AB 岡野 匠)</cp:lastModifiedBy>
  <cp:revision>87</cp:revision>
  <dcterms:created xsi:type="dcterms:W3CDTF">2022-01-20T04:34:58Z</dcterms:created>
  <dcterms:modified xsi:type="dcterms:W3CDTF">2023-03-10T06:58:33Z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2022-04-22T02:11:13Z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a3c98c2a-b2ca-4a34-aec4-60f5fe393cbb</vt:lpwstr>
  </property>
  <property fmtid="{D5CDD505-2E9C-101B-9397-08002B2CF9AE}" pid="15" name="MSIP_Label_436fffe2-e74d-4f21-833f-6f054a10cb50_ContentBits">
    <vt:lpwstr>0</vt:lpwstr>
  </property>
</Properties>
</file>

<file path=docProps/thumbnail.jpeg>
</file>