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58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708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1B991F5A-B513-44F6-B680-64B86C492644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1B991F5A-B513-44F6-B680-64B86C492644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29934B6D-BF18-41DF-B8A3-C19E317BBAE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5355938"/>
              </p:ext>
            </p:extLst>
          </p:nvPr>
        </p:nvGraphicFramePr>
        <p:xfrm>
          <a:off x="561804" y="1232170"/>
          <a:ext cx="5748903" cy="2188520"/>
        </p:xfrm>
        <a:graphic>
          <a:graphicData uri="http://schemas.openxmlformats.org/drawingml/2006/table">
            <a:tbl>
              <a:tblPr/>
              <a:tblGrid>
                <a:gridCol w="299734">
                  <a:extLst>
                    <a:ext uri="{9D8B030D-6E8A-4147-A177-3AD203B41FA5}">
                      <a16:colId xmlns:a16="http://schemas.microsoft.com/office/drawing/2014/main" val="1703130"/>
                    </a:ext>
                  </a:extLst>
                </a:gridCol>
                <a:gridCol w="638435">
                  <a:extLst>
                    <a:ext uri="{9D8B030D-6E8A-4147-A177-3AD203B41FA5}">
                      <a16:colId xmlns:a16="http://schemas.microsoft.com/office/drawing/2014/main" val="2492279941"/>
                    </a:ext>
                  </a:extLst>
                </a:gridCol>
                <a:gridCol w="440609">
                  <a:extLst>
                    <a:ext uri="{9D8B030D-6E8A-4147-A177-3AD203B41FA5}">
                      <a16:colId xmlns:a16="http://schemas.microsoft.com/office/drawing/2014/main" val="3099675809"/>
                    </a:ext>
                  </a:extLst>
                </a:gridCol>
                <a:gridCol w="1943822">
                  <a:extLst>
                    <a:ext uri="{9D8B030D-6E8A-4147-A177-3AD203B41FA5}">
                      <a16:colId xmlns:a16="http://schemas.microsoft.com/office/drawing/2014/main" val="1248600279"/>
                    </a:ext>
                  </a:extLst>
                </a:gridCol>
                <a:gridCol w="204994">
                  <a:extLst>
                    <a:ext uri="{9D8B030D-6E8A-4147-A177-3AD203B41FA5}">
                      <a16:colId xmlns:a16="http://schemas.microsoft.com/office/drawing/2014/main" val="1472770666"/>
                    </a:ext>
                  </a:extLst>
                </a:gridCol>
                <a:gridCol w="971417">
                  <a:extLst>
                    <a:ext uri="{9D8B030D-6E8A-4147-A177-3AD203B41FA5}">
                      <a16:colId xmlns:a16="http://schemas.microsoft.com/office/drawing/2014/main" val="3782031924"/>
                    </a:ext>
                  </a:extLst>
                </a:gridCol>
                <a:gridCol w="1249892">
                  <a:extLst>
                    <a:ext uri="{9D8B030D-6E8A-4147-A177-3AD203B41FA5}">
                      <a16:colId xmlns:a16="http://schemas.microsoft.com/office/drawing/2014/main" val="3487495214"/>
                    </a:ext>
                  </a:extLst>
                </a:gridCol>
              </a:tblGrid>
              <a:tr h="432000">
                <a:tc rowSpan="5">
                  <a:txBody>
                    <a:bodyPr/>
                    <a:lstStyle/>
                    <a:p>
                      <a:pPr algn="dist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生活保護法治療材料券</a:t>
                      </a:r>
                    </a:p>
                  </a:txBody>
                  <a:tcPr marL="0" marR="0" marT="288000" marB="28800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交付番号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この券の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有効期限　　　　　　　　　まで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99202727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受給者氏名　　　　　　　　　　　</a:t>
                      </a:r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endParaRPr lang="en-US" altLang="ja-JP" sz="900" b="0" i="0" u="none" strike="noStrike" dirty="0">
                        <a:solidFill>
                          <a:srgbClr val="0070C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</a:t>
                      </a:r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　　　　　　　生まれ）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歳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 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　　　　）</a:t>
                      </a: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b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</a:b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居住地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98126945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取扱業者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所在地</a:t>
                      </a:r>
                    </a:p>
                  </a:txBody>
                  <a:tcPr marL="36000" marR="0" marT="36000" marB="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4426087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　　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金額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7922328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給付方法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ctr"/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91451109"/>
                  </a:ext>
                </a:extLst>
              </a:tr>
            </a:tbl>
          </a:graphicData>
        </a:graphic>
      </p:graphicFrame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935C3A38-646B-4570-BFF0-9D532B84E3A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9223818"/>
              </p:ext>
            </p:extLst>
          </p:nvPr>
        </p:nvGraphicFramePr>
        <p:xfrm>
          <a:off x="561805" y="3393071"/>
          <a:ext cx="5748902" cy="3722800"/>
        </p:xfrm>
        <a:graphic>
          <a:graphicData uri="http://schemas.openxmlformats.org/drawingml/2006/table">
            <a:tbl>
              <a:tblPr/>
              <a:tblGrid>
                <a:gridCol w="298435">
                  <a:extLst>
                    <a:ext uri="{9D8B030D-6E8A-4147-A177-3AD203B41FA5}">
                      <a16:colId xmlns:a16="http://schemas.microsoft.com/office/drawing/2014/main" val="4195208602"/>
                    </a:ext>
                  </a:extLst>
                </a:gridCol>
                <a:gridCol w="1050525">
                  <a:extLst>
                    <a:ext uri="{9D8B030D-6E8A-4147-A177-3AD203B41FA5}">
                      <a16:colId xmlns:a16="http://schemas.microsoft.com/office/drawing/2014/main" val="4162108105"/>
                    </a:ext>
                  </a:extLst>
                </a:gridCol>
                <a:gridCol w="1050525">
                  <a:extLst>
                    <a:ext uri="{9D8B030D-6E8A-4147-A177-3AD203B41FA5}">
                      <a16:colId xmlns:a16="http://schemas.microsoft.com/office/drawing/2014/main" val="1664844468"/>
                    </a:ext>
                  </a:extLst>
                </a:gridCol>
                <a:gridCol w="1050525">
                  <a:extLst>
                    <a:ext uri="{9D8B030D-6E8A-4147-A177-3AD203B41FA5}">
                      <a16:colId xmlns:a16="http://schemas.microsoft.com/office/drawing/2014/main" val="2860754397"/>
                    </a:ext>
                  </a:extLst>
                </a:gridCol>
                <a:gridCol w="1050525">
                  <a:extLst>
                    <a:ext uri="{9D8B030D-6E8A-4147-A177-3AD203B41FA5}">
                      <a16:colId xmlns:a16="http://schemas.microsoft.com/office/drawing/2014/main" val="3493910827"/>
                    </a:ext>
                  </a:extLst>
                </a:gridCol>
                <a:gridCol w="1248367">
                  <a:extLst>
                    <a:ext uri="{9D8B030D-6E8A-4147-A177-3AD203B41FA5}">
                      <a16:colId xmlns:a16="http://schemas.microsoft.com/office/drawing/2014/main" val="1109417206"/>
                    </a:ext>
                  </a:extLst>
                </a:gridCol>
              </a:tblGrid>
              <a:tr h="0">
                <a:tc rowSpan="11">
                  <a:txBody>
                    <a:bodyPr/>
                    <a:lstStyle/>
                    <a:p>
                      <a:pPr algn="dist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治療材料費請求明細書</a:t>
                      </a:r>
                    </a:p>
                  </a:txBody>
                  <a:tcPr marL="0" marR="0" marT="540000" marB="54000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種　　類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数量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単価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auto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摘要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38774879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10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7092939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45927103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40169088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35642651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77347570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計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48382077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altLang="zh-CN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社保負担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</a:t>
                      </a:r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）</a:t>
                      </a:r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628650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70481627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他　　法　　負　　担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indent="628650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</a:t>
                      </a: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18566481"/>
                  </a:ext>
                </a:extLst>
              </a:tr>
              <a:tr h="288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en-US" altLang="zh-TW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※</a:t>
                      </a:r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本　　  人　　  支　　  払　　  額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19454838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l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差　引　請　求　（支　払）金　額</a:t>
                      </a:r>
                    </a:p>
                  </a:txBody>
                  <a:tcPr marL="3600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</a:t>
                      </a:r>
                    </a:p>
                  </a:txBody>
                  <a:tcPr marL="36000" marR="36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38373041"/>
                  </a:ext>
                </a:extLst>
              </a:tr>
            </a:tbl>
          </a:graphicData>
        </a:graphic>
      </p:graphicFrame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66270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4D5D94DA-E765-427B-9FFF-7095E87C1569}"/>
              </a:ext>
            </a:extLst>
          </p:cNvPr>
          <p:cNvSpPr/>
          <p:nvPr/>
        </p:nvSpPr>
        <p:spPr>
          <a:xfrm>
            <a:off x="6342787" y="4646823"/>
            <a:ext cx="468313" cy="468313"/>
          </a:xfrm>
          <a:prstGeom prst="rect">
            <a:avLst/>
          </a:prstGeom>
          <a:noFill/>
          <a:ln w="12700"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1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ysClr val="windowText" lastClr="00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印</a:t>
            </a:r>
          </a:p>
        </p:txBody>
      </p: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54777629-0752-46DC-A7F4-6B5A3A6CD33B}"/>
              </a:ext>
            </a:extLst>
          </p:cNvPr>
          <p:cNvSpPr/>
          <p:nvPr/>
        </p:nvSpPr>
        <p:spPr>
          <a:xfrm>
            <a:off x="921954" y="2127206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ケース番号</a:t>
            </a: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D05CAA16-77BB-4C31-86E2-9D24AB799EEF}"/>
              </a:ext>
            </a:extLst>
          </p:cNvPr>
          <p:cNvSpPr/>
          <p:nvPr/>
        </p:nvSpPr>
        <p:spPr>
          <a:xfrm>
            <a:off x="1634326" y="2117912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世帯員番号</a:t>
            </a: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B3F2A0AD-6668-41F5-B29A-F6577BB807ED}"/>
              </a:ext>
            </a:extLst>
          </p:cNvPr>
          <p:cNvSpPr/>
          <p:nvPr/>
        </p:nvSpPr>
        <p:spPr>
          <a:xfrm>
            <a:off x="552280" y="1062437"/>
            <a:ext cx="5748903" cy="162459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1162050" algn="l">
              <a:tabLst>
                <a:tab pos="223837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担当員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取扱担当者</a:t>
            </a:r>
          </a:p>
        </p:txBody>
      </p:sp>
      <p:sp>
        <p:nvSpPr>
          <p:cNvPr id="39" name="正方形/長方形 38">
            <a:extLst>
              <a:ext uri="{FF2B5EF4-FFF2-40B4-BE49-F238E27FC236}">
                <a16:creationId xmlns:a16="http://schemas.microsoft.com/office/drawing/2014/main" id="{FD4AC653-82CB-4C88-B30E-5C3521D13631}"/>
              </a:ext>
            </a:extLst>
          </p:cNvPr>
          <p:cNvSpPr/>
          <p:nvPr/>
        </p:nvSpPr>
        <p:spPr>
          <a:xfrm>
            <a:off x="561805" y="7163989"/>
            <a:ext cx="3384000" cy="329784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tabLst>
                <a:tab pos="180975" algn="l"/>
              </a:tabLst>
            </a:pP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注</a:t>
            </a:r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1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本人支払額は物品納入と同時に徴収してください。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indent="180975" algn="l"/>
            <a:r>
              <a:rPr kumimoji="1" lang="en-US" altLang="ja-JP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治療材料費は福祉事務所へ請求してください。　</a:t>
            </a: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B7C4CCB6-5E70-4E0D-9F2C-3162B008BCDD}"/>
              </a:ext>
            </a:extLst>
          </p:cNvPr>
          <p:cNvSpPr/>
          <p:nvPr/>
        </p:nvSpPr>
        <p:spPr>
          <a:xfrm>
            <a:off x="559772" y="9629058"/>
            <a:ext cx="1336386" cy="179388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chemeClr val="accent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8" name="正方形/長方形 67">
            <a:extLst>
              <a:ext uri="{FF2B5EF4-FFF2-40B4-BE49-F238E27FC236}">
                <a16:creationId xmlns:a16="http://schemas.microsoft.com/office/drawing/2014/main" id="{DB72B048-ABF4-49CD-8C8B-2B96A5F78171}"/>
              </a:ext>
            </a:extLst>
          </p:cNvPr>
          <p:cNvSpPr/>
          <p:nvPr/>
        </p:nvSpPr>
        <p:spPr>
          <a:xfrm>
            <a:off x="5408748" y="1416724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単給・併給</a:t>
            </a: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7208A1C6-1EE8-4080-BF44-25F97AE93059}"/>
              </a:ext>
            </a:extLst>
          </p:cNvPr>
          <p:cNvSpPr/>
          <p:nvPr/>
        </p:nvSpPr>
        <p:spPr>
          <a:xfrm>
            <a:off x="6465882" y="1325181"/>
            <a:ext cx="144000" cy="900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3600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発行自治体名称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891CFA67-780B-4345-8FAD-0FB68A6A338E}"/>
              </a:ext>
            </a:extLst>
          </p:cNvPr>
          <p:cNvSpPr txBox="1"/>
          <p:nvPr/>
        </p:nvSpPr>
        <p:spPr>
          <a:xfrm>
            <a:off x="2064842" y="809559"/>
            <a:ext cx="2748126" cy="261610"/>
          </a:xfrm>
          <a:prstGeom prst="rect">
            <a:avLst/>
          </a:prstGeom>
          <a:noFill/>
        </p:spPr>
        <p:txBody>
          <a:bodyPr wrap="square" rtlCol="0" anchor="ctr" anchorCtr="0">
            <a:spAutoFit/>
          </a:bodyPr>
          <a:lstStyle/>
          <a:p>
            <a:pPr algn="ctr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治療材料券・治療材料費請求明細書</a:t>
            </a:r>
          </a:p>
        </p:txBody>
      </p:sp>
      <p:sp>
        <p:nvSpPr>
          <p:cNvPr id="45" name="正方形/長方形 44">
            <a:extLst>
              <a:ext uri="{FF2B5EF4-FFF2-40B4-BE49-F238E27FC236}">
                <a16:creationId xmlns:a16="http://schemas.microsoft.com/office/drawing/2014/main" id="{0AA691ED-D5DA-42C2-BD25-EDBE9DEE86CF}"/>
              </a:ext>
            </a:extLst>
          </p:cNvPr>
          <p:cNvSpPr/>
          <p:nvPr/>
        </p:nvSpPr>
        <p:spPr>
          <a:xfrm>
            <a:off x="1771356" y="1852361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生年月日</a:t>
            </a:r>
          </a:p>
        </p:txBody>
      </p: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9E5F694F-2C67-46CE-99B5-35615BD44216}"/>
              </a:ext>
            </a:extLst>
          </p:cNvPr>
          <p:cNvSpPr/>
          <p:nvPr/>
        </p:nvSpPr>
        <p:spPr>
          <a:xfrm>
            <a:off x="3426731" y="1844538"/>
            <a:ext cx="313635" cy="130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性別</a:t>
            </a:r>
          </a:p>
        </p:txBody>
      </p:sp>
      <p:sp>
        <p:nvSpPr>
          <p:cNvPr id="50" name="正方形/長方形 49">
            <a:extLst>
              <a:ext uri="{FF2B5EF4-FFF2-40B4-BE49-F238E27FC236}">
                <a16:creationId xmlns:a16="http://schemas.microsoft.com/office/drawing/2014/main" id="{8954B4C4-14CE-4E4B-8E51-55DA8A169043}"/>
              </a:ext>
            </a:extLst>
          </p:cNvPr>
          <p:cNvSpPr/>
          <p:nvPr/>
        </p:nvSpPr>
        <p:spPr>
          <a:xfrm>
            <a:off x="6465882" y="2274565"/>
            <a:ext cx="144000" cy="648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3600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発行役職名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3ACBBD2F-4F65-4D7C-854A-9E97004BC273}"/>
              </a:ext>
            </a:extLst>
          </p:cNvPr>
          <p:cNvSpPr/>
          <p:nvPr/>
        </p:nvSpPr>
        <p:spPr>
          <a:xfrm>
            <a:off x="6465882" y="2971948"/>
            <a:ext cx="144000" cy="6480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3600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発行者氏名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6CABE92E-2094-4CB7-A15F-B46701397AB8}"/>
              </a:ext>
            </a:extLst>
          </p:cNvPr>
          <p:cNvSpPr/>
          <p:nvPr/>
        </p:nvSpPr>
        <p:spPr>
          <a:xfrm>
            <a:off x="6465882" y="3750630"/>
            <a:ext cx="144000" cy="900000"/>
          </a:xfrm>
          <a:prstGeom prst="rect">
            <a:avLst/>
          </a:prstGeom>
          <a:noFill/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lIns="0" tIns="3600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福祉事務所長印</a:t>
            </a:r>
            <a:endParaRPr kumimoji="1" lang="en-US" altLang="ja-JP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9115F43C-8C0C-4572-99C4-926C9F7AA3B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79956953"/>
              </p:ext>
            </p:extLst>
          </p:nvPr>
        </p:nvGraphicFramePr>
        <p:xfrm>
          <a:off x="556116" y="7989947"/>
          <a:ext cx="3589151" cy="1512000"/>
        </p:xfrm>
        <a:graphic>
          <a:graphicData uri="http://schemas.openxmlformats.org/drawingml/2006/table">
            <a:tbl>
              <a:tblPr/>
              <a:tblGrid>
                <a:gridCol w="1201800">
                  <a:extLst>
                    <a:ext uri="{9D8B030D-6E8A-4147-A177-3AD203B41FA5}">
                      <a16:colId xmlns:a16="http://schemas.microsoft.com/office/drawing/2014/main" val="2918662003"/>
                    </a:ext>
                  </a:extLst>
                </a:gridCol>
                <a:gridCol w="258679">
                  <a:extLst>
                    <a:ext uri="{9D8B030D-6E8A-4147-A177-3AD203B41FA5}">
                      <a16:colId xmlns:a16="http://schemas.microsoft.com/office/drawing/2014/main" val="3370922155"/>
                    </a:ext>
                  </a:extLst>
                </a:gridCol>
                <a:gridCol w="1059563">
                  <a:extLst>
                    <a:ext uri="{9D8B030D-6E8A-4147-A177-3AD203B41FA5}">
                      <a16:colId xmlns:a16="http://schemas.microsoft.com/office/drawing/2014/main" val="685202107"/>
                    </a:ext>
                  </a:extLst>
                </a:gridCol>
                <a:gridCol w="591828">
                  <a:extLst>
                    <a:ext uri="{9D8B030D-6E8A-4147-A177-3AD203B41FA5}">
                      <a16:colId xmlns:a16="http://schemas.microsoft.com/office/drawing/2014/main" val="286837066"/>
                    </a:ext>
                  </a:extLst>
                </a:gridCol>
                <a:gridCol w="477281">
                  <a:extLst>
                    <a:ext uri="{9D8B030D-6E8A-4147-A177-3AD203B41FA5}">
                      <a16:colId xmlns:a16="http://schemas.microsoft.com/office/drawing/2014/main" val="2398464212"/>
                    </a:ext>
                  </a:extLst>
                </a:gridCol>
              </a:tblGrid>
              <a:tr h="216000">
                <a:tc gridSpan="5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1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口座振替申出表示</a:t>
                      </a:r>
                    </a:p>
                  </a:txBody>
                  <a:tcPr marL="228600" marR="228600" marT="9525" marB="0" anchor="ctr"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67522573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金融機関名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06733526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支店名</a:t>
                      </a:r>
                    </a:p>
                  </a:txBody>
                  <a:tcPr marL="228600" marR="228600" marT="9525" marB="0" anchor="ctr"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41565898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口座名義フリガナ</a:t>
                      </a:r>
                    </a:p>
                  </a:txBody>
                  <a:tcPr marL="114300" marR="114300" marT="9525" marB="0" anchor="ctr"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68300452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口座名義</a:t>
                      </a:r>
                    </a:p>
                  </a:txBody>
                  <a:tcPr marL="114300" marR="114300" marT="9525" marB="0" anchor="ctr"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69169183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預金の種類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80687844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口座番号</a:t>
                      </a:r>
                    </a:p>
                  </a:txBody>
                  <a:tcPr marL="114300" marR="114300" marT="9525" marB="0" anchor="ctr"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70C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23406949"/>
                  </a:ext>
                </a:extLst>
              </a:tr>
            </a:tbl>
          </a:graphicData>
        </a:graphic>
      </p:graphicFrame>
      <p:sp>
        <p:nvSpPr>
          <p:cNvPr id="56" name="正方形/長方形 55">
            <a:extLst>
              <a:ext uri="{FF2B5EF4-FFF2-40B4-BE49-F238E27FC236}">
                <a16:creationId xmlns:a16="http://schemas.microsoft.com/office/drawing/2014/main" id="{510E7D40-4D67-4D54-B738-C14F3C2ECE06}"/>
              </a:ext>
            </a:extLst>
          </p:cNvPr>
          <p:cNvSpPr/>
          <p:nvPr/>
        </p:nvSpPr>
        <p:spPr>
          <a:xfrm>
            <a:off x="3000375" y="5753195"/>
            <a:ext cx="396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社保有無</a:t>
            </a:r>
          </a:p>
        </p:txBody>
      </p:sp>
      <p:sp>
        <p:nvSpPr>
          <p:cNvPr id="57" name="正方形/長方形 56">
            <a:extLst>
              <a:ext uri="{FF2B5EF4-FFF2-40B4-BE49-F238E27FC236}">
                <a16:creationId xmlns:a16="http://schemas.microsoft.com/office/drawing/2014/main" id="{6EF98E22-9439-4FAB-9719-7B65ED4195C5}"/>
              </a:ext>
            </a:extLst>
          </p:cNvPr>
          <p:cNvSpPr/>
          <p:nvPr/>
        </p:nvSpPr>
        <p:spPr>
          <a:xfrm>
            <a:off x="3000375" y="6025324"/>
            <a:ext cx="396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4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他法負担有無</a:t>
            </a: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1C028C5D-F790-4878-8660-883AE472EA34}"/>
              </a:ext>
            </a:extLst>
          </p:cNvPr>
          <p:cNvSpPr/>
          <p:nvPr/>
        </p:nvSpPr>
        <p:spPr>
          <a:xfrm>
            <a:off x="1635304" y="575319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社保区分</a:t>
            </a:r>
          </a:p>
        </p:txBody>
      </p: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E6558568-4095-4BED-AF67-8D467251DA5B}"/>
              </a:ext>
            </a:extLst>
          </p:cNvPr>
          <p:cNvSpPr/>
          <p:nvPr/>
        </p:nvSpPr>
        <p:spPr>
          <a:xfrm>
            <a:off x="5408748" y="1062437"/>
            <a:ext cx="612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給付年月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75F4A57-ECB2-4111-A1F3-804D887BEBAB}"/>
              </a:ext>
            </a:extLst>
          </p:cNvPr>
          <p:cNvSpPr txBox="1"/>
          <p:nvPr/>
        </p:nvSpPr>
        <p:spPr>
          <a:xfrm>
            <a:off x="4145267" y="7131650"/>
            <a:ext cx="175260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請求者氏名及び住所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432C6CF0-5F16-4C60-AC41-27E5F25030D6}"/>
              </a:ext>
            </a:extLst>
          </p:cNvPr>
          <p:cNvSpPr/>
          <p:nvPr/>
        </p:nvSpPr>
        <p:spPr>
          <a:xfrm>
            <a:off x="571330" y="883536"/>
            <a:ext cx="819319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再発行の文言</a:t>
            </a:r>
          </a:p>
        </p:txBody>
      </p: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61BD3268-1C03-4A00-9A96-107AD04E01C5}"/>
              </a:ext>
            </a:extLst>
          </p:cNvPr>
          <p:cNvSpPr/>
          <p:nvPr/>
        </p:nvSpPr>
        <p:spPr>
          <a:xfrm>
            <a:off x="2282326" y="1082005"/>
            <a:ext cx="77195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地区担当員名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62FC5EAD-D6AE-4F76-82B3-959E838BF884}"/>
              </a:ext>
            </a:extLst>
          </p:cNvPr>
          <p:cNvSpPr/>
          <p:nvPr/>
        </p:nvSpPr>
        <p:spPr>
          <a:xfrm>
            <a:off x="3676253" y="1062437"/>
            <a:ext cx="649684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取扱担当者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327273D4-0224-432E-B9D4-37622432BBE2}"/>
              </a:ext>
            </a:extLst>
          </p:cNvPr>
          <p:cNvSpPr/>
          <p:nvPr/>
        </p:nvSpPr>
        <p:spPr>
          <a:xfrm>
            <a:off x="896450" y="146357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交付番号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49E52957-A87A-4A5D-9712-3CDA8B8282CC}"/>
              </a:ext>
            </a:extLst>
          </p:cNvPr>
          <p:cNvSpPr/>
          <p:nvPr/>
        </p:nvSpPr>
        <p:spPr>
          <a:xfrm>
            <a:off x="2514280" y="1437743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有効期限</a:t>
            </a:r>
          </a:p>
        </p:txBody>
      </p: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AAB7CE4C-7E98-4556-BB16-3E33237F318C}"/>
              </a:ext>
            </a:extLst>
          </p:cNvPr>
          <p:cNvSpPr/>
          <p:nvPr/>
        </p:nvSpPr>
        <p:spPr>
          <a:xfrm>
            <a:off x="2784280" y="1844537"/>
            <a:ext cx="313635" cy="130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sp>
        <p:nvSpPr>
          <p:cNvPr id="41" name="正方形/長方形 40">
            <a:extLst>
              <a:ext uri="{FF2B5EF4-FFF2-40B4-BE49-F238E27FC236}">
                <a16:creationId xmlns:a16="http://schemas.microsoft.com/office/drawing/2014/main" id="{1B5AAAB1-BA36-4836-94CC-C07EE5958327}"/>
              </a:ext>
            </a:extLst>
          </p:cNvPr>
          <p:cNvSpPr/>
          <p:nvPr/>
        </p:nvSpPr>
        <p:spPr>
          <a:xfrm>
            <a:off x="3980436" y="1901812"/>
            <a:ext cx="519473" cy="130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250D6500-CD97-438F-9533-F5D2F3C851DD}"/>
              </a:ext>
            </a:extLst>
          </p:cNvPr>
          <p:cNvSpPr/>
          <p:nvPr/>
        </p:nvSpPr>
        <p:spPr>
          <a:xfrm>
            <a:off x="896450" y="2487421"/>
            <a:ext cx="648000" cy="130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取扱業者</a:t>
            </a:r>
          </a:p>
        </p:txBody>
      </p:sp>
      <p:sp>
        <p:nvSpPr>
          <p:cNvPr id="43" name="正方形/長方形 42">
            <a:extLst>
              <a:ext uri="{FF2B5EF4-FFF2-40B4-BE49-F238E27FC236}">
                <a16:creationId xmlns:a16="http://schemas.microsoft.com/office/drawing/2014/main" id="{942EAB68-3585-4E6D-9913-6B601F1C0398}"/>
              </a:ext>
            </a:extLst>
          </p:cNvPr>
          <p:cNvSpPr/>
          <p:nvPr/>
        </p:nvSpPr>
        <p:spPr>
          <a:xfrm>
            <a:off x="3945805" y="2487421"/>
            <a:ext cx="648000" cy="130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所在地</a:t>
            </a:r>
          </a:p>
        </p:txBody>
      </p: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B2A5CEA7-8DAE-42E0-9039-F535FB2DAE7B}"/>
              </a:ext>
            </a:extLst>
          </p:cNvPr>
          <p:cNvSpPr/>
          <p:nvPr/>
        </p:nvSpPr>
        <p:spPr>
          <a:xfrm>
            <a:off x="2231656" y="3193518"/>
            <a:ext cx="565248" cy="130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貸与年月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DCD90CD8-3716-401F-9839-95ED41286360}"/>
              </a:ext>
            </a:extLst>
          </p:cNvPr>
          <p:cNvSpPr/>
          <p:nvPr/>
        </p:nvSpPr>
        <p:spPr>
          <a:xfrm>
            <a:off x="4204968" y="2920012"/>
            <a:ext cx="388838" cy="130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金額</a:t>
            </a: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CAD0E59-F377-4E8A-A791-EA983BC530C5}"/>
              </a:ext>
            </a:extLst>
          </p:cNvPr>
          <p:cNvSpPr/>
          <p:nvPr/>
        </p:nvSpPr>
        <p:spPr>
          <a:xfrm>
            <a:off x="3440436" y="5753195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社保割合</a:t>
            </a:r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4BAC8E1A-D9D3-4B70-B45B-C0B81A5705F7}"/>
              </a:ext>
            </a:extLst>
          </p:cNvPr>
          <p:cNvSpPr/>
          <p:nvPr/>
        </p:nvSpPr>
        <p:spPr>
          <a:xfrm>
            <a:off x="3440436" y="6025324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6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他法負担割合</a:t>
            </a:r>
          </a:p>
        </p:txBody>
      </p:sp>
      <p:sp>
        <p:nvSpPr>
          <p:cNvPr id="54" name="正方形/長方形 53">
            <a:extLst>
              <a:ext uri="{FF2B5EF4-FFF2-40B4-BE49-F238E27FC236}">
                <a16:creationId xmlns:a16="http://schemas.microsoft.com/office/drawing/2014/main" id="{1F10E882-5C24-4DD7-9BD9-990F8970E807}"/>
              </a:ext>
            </a:extLst>
          </p:cNvPr>
          <p:cNvSpPr/>
          <p:nvPr/>
        </p:nvSpPr>
        <p:spPr>
          <a:xfrm>
            <a:off x="4145267" y="6355731"/>
            <a:ext cx="66770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本人支払額</a:t>
            </a:r>
          </a:p>
        </p:txBody>
      </p:sp>
      <p:sp>
        <p:nvSpPr>
          <p:cNvPr id="55" name="正方形/長方形 54">
            <a:extLst>
              <a:ext uri="{FF2B5EF4-FFF2-40B4-BE49-F238E27FC236}">
                <a16:creationId xmlns:a16="http://schemas.microsoft.com/office/drawing/2014/main" id="{5A8B4639-2407-4EFD-A214-BA276865BC6D}"/>
              </a:ext>
            </a:extLst>
          </p:cNvPr>
          <p:cNvSpPr/>
          <p:nvPr/>
        </p:nvSpPr>
        <p:spPr>
          <a:xfrm>
            <a:off x="1858911" y="8259073"/>
            <a:ext cx="153746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振込先金融機関名</a:t>
            </a:r>
          </a:p>
        </p:txBody>
      </p: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EE0904D4-AB6A-4B29-9C7A-786618E1F44D}"/>
              </a:ext>
            </a:extLst>
          </p:cNvPr>
          <p:cNvSpPr/>
          <p:nvPr/>
        </p:nvSpPr>
        <p:spPr>
          <a:xfrm>
            <a:off x="1858911" y="8469046"/>
            <a:ext cx="153746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振込先支店名</a:t>
            </a:r>
          </a:p>
        </p:txBody>
      </p:sp>
      <p:sp>
        <p:nvSpPr>
          <p:cNvPr id="59" name="正方形/長方形 58">
            <a:extLst>
              <a:ext uri="{FF2B5EF4-FFF2-40B4-BE49-F238E27FC236}">
                <a16:creationId xmlns:a16="http://schemas.microsoft.com/office/drawing/2014/main" id="{209E9A84-0763-4927-8CD6-AF4D3607EF33}"/>
              </a:ext>
            </a:extLst>
          </p:cNvPr>
          <p:cNvSpPr/>
          <p:nvPr/>
        </p:nvSpPr>
        <p:spPr>
          <a:xfrm>
            <a:off x="1858911" y="8679019"/>
            <a:ext cx="153746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振込先ふりがな</a:t>
            </a:r>
          </a:p>
        </p:txBody>
      </p: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2EFFD4E4-D260-40F1-A3E3-3B598904FFEA}"/>
              </a:ext>
            </a:extLst>
          </p:cNvPr>
          <p:cNvSpPr/>
          <p:nvPr/>
        </p:nvSpPr>
        <p:spPr>
          <a:xfrm>
            <a:off x="1858911" y="8888992"/>
            <a:ext cx="153746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振込先口座名義</a:t>
            </a:r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ED34F7A8-CD7B-4BA6-9117-AD77AEA7745E}"/>
              </a:ext>
            </a:extLst>
          </p:cNvPr>
          <p:cNvSpPr/>
          <p:nvPr/>
        </p:nvSpPr>
        <p:spPr>
          <a:xfrm>
            <a:off x="1858911" y="9098965"/>
            <a:ext cx="153746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振込先預金種別</a:t>
            </a:r>
          </a:p>
        </p:txBody>
      </p:sp>
      <p:sp>
        <p:nvSpPr>
          <p:cNvPr id="62" name="正方形/長方形 61">
            <a:extLst>
              <a:ext uri="{FF2B5EF4-FFF2-40B4-BE49-F238E27FC236}">
                <a16:creationId xmlns:a16="http://schemas.microsoft.com/office/drawing/2014/main" id="{6C831366-280C-453F-9D50-75074DAEE9F2}"/>
              </a:ext>
            </a:extLst>
          </p:cNvPr>
          <p:cNvSpPr/>
          <p:nvPr/>
        </p:nvSpPr>
        <p:spPr>
          <a:xfrm>
            <a:off x="1858911" y="9308940"/>
            <a:ext cx="153746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振込先口座番号</a:t>
            </a:r>
          </a:p>
        </p:txBody>
      </p:sp>
      <p:sp>
        <p:nvSpPr>
          <p:cNvPr id="63" name="正方形/長方形 62">
            <a:extLst>
              <a:ext uri="{FF2B5EF4-FFF2-40B4-BE49-F238E27FC236}">
                <a16:creationId xmlns:a16="http://schemas.microsoft.com/office/drawing/2014/main" id="{8AE53263-F311-4AED-B990-54AE6EC9CCA9}"/>
              </a:ext>
            </a:extLst>
          </p:cNvPr>
          <p:cNvSpPr/>
          <p:nvPr/>
        </p:nvSpPr>
        <p:spPr>
          <a:xfrm>
            <a:off x="1569954" y="1694128"/>
            <a:ext cx="648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受給者氏名</a:t>
            </a:r>
          </a:p>
        </p:txBody>
      </p:sp>
      <p:sp>
        <p:nvSpPr>
          <p:cNvPr id="64" name="正方形/長方形 63">
            <a:extLst>
              <a:ext uri="{FF2B5EF4-FFF2-40B4-BE49-F238E27FC236}">
                <a16:creationId xmlns:a16="http://schemas.microsoft.com/office/drawing/2014/main" id="{E8E57E56-595A-424D-99E0-3385E2604013}"/>
              </a:ext>
            </a:extLst>
          </p:cNvPr>
          <p:cNvSpPr/>
          <p:nvPr/>
        </p:nvSpPr>
        <p:spPr>
          <a:xfrm>
            <a:off x="1610055" y="2917916"/>
            <a:ext cx="1079169" cy="130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治療材料種類名称</a:t>
            </a:r>
          </a:p>
        </p:txBody>
      </p: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371D7D03-1FF2-4754-8C9F-11EC0028CCCE}"/>
              </a:ext>
            </a:extLst>
          </p:cNvPr>
          <p:cNvSpPr/>
          <p:nvPr/>
        </p:nvSpPr>
        <p:spPr>
          <a:xfrm>
            <a:off x="1606879" y="3193518"/>
            <a:ext cx="565248" cy="130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支給種類</a:t>
            </a:r>
            <a:endParaRPr kumimoji="1" lang="ja-JP" altLang="en-US" sz="90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6" name="正方形/長方形 65">
            <a:extLst>
              <a:ext uri="{FF2B5EF4-FFF2-40B4-BE49-F238E27FC236}">
                <a16:creationId xmlns:a16="http://schemas.microsoft.com/office/drawing/2014/main" id="{55864F88-41BD-4AD7-BBB9-FC6AB7A0636C}"/>
              </a:ext>
            </a:extLst>
          </p:cNvPr>
          <p:cNvSpPr/>
          <p:nvPr/>
        </p:nvSpPr>
        <p:spPr>
          <a:xfrm>
            <a:off x="2856433" y="3191199"/>
            <a:ext cx="565248" cy="13061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修理方法</a:t>
            </a:r>
          </a:p>
        </p:txBody>
      </p:sp>
      <p:grpSp>
        <p:nvGrpSpPr>
          <p:cNvPr id="67" name="グループ化 66">
            <a:extLst>
              <a:ext uri="{FF2B5EF4-FFF2-40B4-BE49-F238E27FC236}">
                <a16:creationId xmlns:a16="http://schemas.microsoft.com/office/drawing/2014/main" id="{74E2A30B-F2A6-4E47-A2A1-D42D0769D6A6}"/>
              </a:ext>
            </a:extLst>
          </p:cNvPr>
          <p:cNvGrpSpPr/>
          <p:nvPr/>
        </p:nvGrpSpPr>
        <p:grpSpPr>
          <a:xfrm>
            <a:off x="4078857" y="249017"/>
            <a:ext cx="2234607" cy="365760"/>
            <a:chOff x="3645000" y="1370007"/>
            <a:chExt cx="2234607" cy="365760"/>
          </a:xfrm>
          <a:noFill/>
        </p:grpSpPr>
        <p:sp>
          <p:nvSpPr>
            <p:cNvPr id="69" name="正方形/長方形 68">
              <a:extLst>
                <a:ext uri="{FF2B5EF4-FFF2-40B4-BE49-F238E27FC236}">
                  <a16:creationId xmlns:a16="http://schemas.microsoft.com/office/drawing/2014/main" id="{80EB6FC6-33B0-4233-AFB3-8AA6214D7507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675FFD89-9EF7-4B33-8CA0-6BA9F82CDB25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71" name="正方形/長方形 70">
            <a:extLst>
              <a:ext uri="{FF2B5EF4-FFF2-40B4-BE49-F238E27FC236}">
                <a16:creationId xmlns:a16="http://schemas.microsoft.com/office/drawing/2014/main" id="{87067F97-19ED-429F-A446-DA7F3CEB05FB}"/>
              </a:ext>
            </a:extLst>
          </p:cNvPr>
          <p:cNvSpPr/>
          <p:nvPr/>
        </p:nvSpPr>
        <p:spPr>
          <a:xfrm>
            <a:off x="5770707" y="679959"/>
            <a:ext cx="540000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0032240B-1FFB-4606-A943-DB1EAC7EEAFD}"/>
              </a:ext>
            </a:extLst>
          </p:cNvPr>
          <p:cNvSpPr/>
          <p:nvPr/>
        </p:nvSpPr>
        <p:spPr>
          <a:xfrm>
            <a:off x="4240172" y="7393519"/>
            <a:ext cx="66770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請求者氏名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D7BAD6A1-9682-4970-857D-C5243D95DFD5}"/>
              </a:ext>
            </a:extLst>
          </p:cNvPr>
          <p:cNvSpPr/>
          <p:nvPr/>
        </p:nvSpPr>
        <p:spPr>
          <a:xfrm>
            <a:off x="4240172" y="7579256"/>
            <a:ext cx="667701" cy="129600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請求者住所</a:t>
            </a:r>
          </a:p>
        </p:txBody>
      </p:sp>
    </p:spTree>
    <p:extLst>
      <p:ext uri="{BB962C8B-B14F-4D97-AF65-F5344CB8AC3E}">
        <p14:creationId xmlns:p14="http://schemas.microsoft.com/office/powerpoint/2010/main" val="46474558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86</TotalTime>
  <Words>294</Words>
  <Application>Microsoft Office PowerPoint</Application>
  <PresentationFormat>A4 210 x 297 mm</PresentationFormat>
  <Paragraphs>134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66</cp:revision>
  <dcterms:created xsi:type="dcterms:W3CDTF">2022-01-20T04:34:58Z</dcterms:created>
  <dcterms:modified xsi:type="dcterms:W3CDTF">2024-03-25T07:31:17Z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2022-04-22T02:11:22Z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5c78d9f7-52b5-4d33-ad18-7fea3d81d3c8</vt:lpwstr>
  </property>
  <property fmtid="{D5CDD505-2E9C-101B-9397-08002B2CF9AE}" pid="15" name="MSIP_Label_436fffe2-e74d-4f21-833f-6f054a10cb50_ContentBits">
    <vt:lpwstr>0</vt:lpwstr>
  </property>
</Properties>
</file>

<file path=docProps/thumbnail.jpeg>
</file>