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</p:sldIdLst>
  <p:sldSz cx="6858000" cy="9906000" type="A4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西田 章恵(nishida-akie.jj1)" initials="西田" lastIdx="2" clrIdx="0">
    <p:extLst>
      <p:ext uri="{19B8F6BF-5375-455C-9EA6-DF929625EA0E}">
        <p15:presenceInfo xmlns:p15="http://schemas.microsoft.com/office/powerpoint/2012/main" userId="S-1-5-21-4175116151-3849908774-3845857867-619503" providerId="AD"/>
      </p:ext>
    </p:extLst>
  </p:cmAuthor>
  <p:cmAuthor id="2" name="Okano, Takumi (JP - AB 岡野 匠)" initials="OT(A岡匠" lastIdx="2" clrIdx="1">
    <p:extLst>
      <p:ext uri="{19B8F6BF-5375-455C-9EA6-DF929625EA0E}">
        <p15:presenceInfo xmlns:p15="http://schemas.microsoft.com/office/powerpoint/2012/main" userId="S::takokano@abeam.com::5e6993cd-c762-4216-9694-73f272f7dbd8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0" autoAdjust="0"/>
    <p:restoredTop sz="94660"/>
  </p:normalViewPr>
  <p:slideViewPr>
    <p:cSldViewPr snapToGrid="0" showGuides="1">
      <p:cViewPr varScale="1">
        <p:scale>
          <a:sx n="73" d="100"/>
          <a:sy n="73" d="100"/>
        </p:scale>
        <p:origin x="3144" y="6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tags" Target="tags/tag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854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023153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9102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23264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9745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81679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00805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570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16123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2430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2795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emf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oleObject" Target="../embeddings/oleObject1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オブジェクト 7" hidden="1">
            <a:extLst>
              <a:ext uri="{FF2B5EF4-FFF2-40B4-BE49-F238E27FC236}">
                <a16:creationId xmlns:a16="http://schemas.microsoft.com/office/drawing/2014/main" id="{F2D9DD64-B90B-4D93-A656-59005640EDA7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3"/>
            </p:custDataLst>
            <p:extLst>
              <p:ext uri="{D42A27DB-BD31-4B8C-83A1-F6EECF244321}">
                <p14:modId xmlns:p14="http://schemas.microsoft.com/office/powerpoint/2010/main" val="294603617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14" imgW="353" imgH="318" progId="TCLayout.ActiveDocument.1">
                  <p:embed/>
                </p:oleObj>
              </mc:Choice>
              <mc:Fallback>
                <p:oleObj name="think-cell スライド" r:id="rId14" imgW="353" imgH="318" progId="TCLayout.ActiveDocument.1">
                  <p:embed/>
                  <p:pic>
                    <p:nvPicPr>
                      <p:cNvPr id="8" name="オブジェクト 7" hidden="1">
                        <a:extLst>
                          <a:ext uri="{FF2B5EF4-FFF2-40B4-BE49-F238E27FC236}">
                            <a16:creationId xmlns:a16="http://schemas.microsoft.com/office/drawing/2014/main" id="{F2D9DD64-B90B-4D93-A656-59005640EDA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1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CA98DE-B265-4B2C-8A46-431EE49A61BD}" type="datetimeFigureOut">
              <a:rPr kumimoji="1" lang="ja-JP" altLang="en-US" smtClean="0"/>
              <a:t>2024/3/25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984C7-1FE5-4448-A85F-49C4F5B071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7690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>
            <a:extLst>
              <a:ext uri="{FF2B5EF4-FFF2-40B4-BE49-F238E27FC236}">
                <a16:creationId xmlns:a16="http://schemas.microsoft.com/office/drawing/2014/main" id="{1ECE114F-5665-4122-8593-8314FE604F07}"/>
              </a:ext>
            </a:extLst>
          </p:cNvPr>
          <p:cNvGraphicFramePr>
            <a:graphicFrameLocks noChangeAspect="1"/>
          </p:cNvGraphicFramePr>
          <p:nvPr>
            <p:custDataLst>
              <p:tags r:id="rId1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53" imgH="318" progId="TCLayout.ActiveDocument.1">
                  <p:embed/>
                </p:oleObj>
              </mc:Choice>
              <mc:Fallback>
                <p:oleObj name="think-cell スライド" r:id="rId3" imgW="353" imgH="318" progId="TCLayout.ActiveDocument.1">
                  <p:embed/>
                  <p:pic>
                    <p:nvPicPr>
                      <p:cNvPr id="4" name="オブジェクト 3" hidden="1">
                        <a:extLst>
                          <a:ext uri="{FF2B5EF4-FFF2-40B4-BE49-F238E27FC236}">
                            <a16:creationId xmlns:a16="http://schemas.microsoft.com/office/drawing/2014/main" id="{1ECE114F-5665-4122-8593-8314FE604F0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869A96-5747-4733-B33D-02F9CAAFA3AD}"/>
              </a:ext>
            </a:extLst>
          </p:cNvPr>
          <p:cNvSpPr txBox="1"/>
          <p:nvPr/>
        </p:nvSpPr>
        <p:spPr>
          <a:xfrm>
            <a:off x="527455" y="3228765"/>
            <a:ext cx="5759214" cy="2308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次のとおり証明します。</a:t>
            </a:r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DAE53E76-AE8B-4DF8-8C9A-13547307390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1348645"/>
              </p:ext>
            </p:extLst>
          </p:nvPr>
        </p:nvGraphicFramePr>
        <p:xfrm>
          <a:off x="551100" y="3507086"/>
          <a:ext cx="5757767" cy="4780107"/>
        </p:xfrm>
        <a:graphic>
          <a:graphicData uri="http://schemas.openxmlformats.org/drawingml/2006/table">
            <a:tbl>
              <a:tblPr/>
              <a:tblGrid>
                <a:gridCol w="306000">
                  <a:extLst>
                    <a:ext uri="{9D8B030D-6E8A-4147-A177-3AD203B41FA5}">
                      <a16:colId xmlns:a16="http://schemas.microsoft.com/office/drawing/2014/main" val="2956866641"/>
                    </a:ext>
                  </a:extLst>
                </a:gridCol>
                <a:gridCol w="326301">
                  <a:extLst>
                    <a:ext uri="{9D8B030D-6E8A-4147-A177-3AD203B41FA5}">
                      <a16:colId xmlns:a16="http://schemas.microsoft.com/office/drawing/2014/main" val="2073028880"/>
                    </a:ext>
                  </a:extLst>
                </a:gridCol>
                <a:gridCol w="167898">
                  <a:extLst>
                    <a:ext uri="{9D8B030D-6E8A-4147-A177-3AD203B41FA5}">
                      <a16:colId xmlns:a16="http://schemas.microsoft.com/office/drawing/2014/main" val="580487622"/>
                    </a:ext>
                  </a:extLst>
                </a:gridCol>
                <a:gridCol w="797952">
                  <a:extLst>
                    <a:ext uri="{9D8B030D-6E8A-4147-A177-3AD203B41FA5}">
                      <a16:colId xmlns:a16="http://schemas.microsoft.com/office/drawing/2014/main" val="2588099659"/>
                    </a:ext>
                  </a:extLst>
                </a:gridCol>
                <a:gridCol w="1305204">
                  <a:extLst>
                    <a:ext uri="{9D8B030D-6E8A-4147-A177-3AD203B41FA5}">
                      <a16:colId xmlns:a16="http://schemas.microsoft.com/office/drawing/2014/main" val="464151280"/>
                    </a:ext>
                  </a:extLst>
                </a:gridCol>
                <a:gridCol w="68524">
                  <a:extLst>
                    <a:ext uri="{9D8B030D-6E8A-4147-A177-3AD203B41FA5}">
                      <a16:colId xmlns:a16="http://schemas.microsoft.com/office/drawing/2014/main" val="2591420802"/>
                    </a:ext>
                  </a:extLst>
                </a:gridCol>
                <a:gridCol w="306000">
                  <a:extLst>
                    <a:ext uri="{9D8B030D-6E8A-4147-A177-3AD203B41FA5}">
                      <a16:colId xmlns:a16="http://schemas.microsoft.com/office/drawing/2014/main" val="1516360975"/>
                    </a:ext>
                  </a:extLst>
                </a:gridCol>
                <a:gridCol w="287146">
                  <a:extLst>
                    <a:ext uri="{9D8B030D-6E8A-4147-A177-3AD203B41FA5}">
                      <a16:colId xmlns:a16="http://schemas.microsoft.com/office/drawing/2014/main" val="3972914038"/>
                    </a:ext>
                  </a:extLst>
                </a:gridCol>
                <a:gridCol w="443769">
                  <a:extLst>
                    <a:ext uri="{9D8B030D-6E8A-4147-A177-3AD203B41FA5}">
                      <a16:colId xmlns:a16="http://schemas.microsoft.com/office/drawing/2014/main" val="1049972366"/>
                    </a:ext>
                  </a:extLst>
                </a:gridCol>
                <a:gridCol w="443769">
                  <a:extLst>
                    <a:ext uri="{9D8B030D-6E8A-4147-A177-3AD203B41FA5}">
                      <a16:colId xmlns:a16="http://schemas.microsoft.com/office/drawing/2014/main" val="2232530182"/>
                    </a:ext>
                  </a:extLst>
                </a:gridCol>
                <a:gridCol w="1305204">
                  <a:extLst>
                    <a:ext uri="{9D8B030D-6E8A-4147-A177-3AD203B41FA5}">
                      <a16:colId xmlns:a16="http://schemas.microsoft.com/office/drawing/2014/main" val="1439380884"/>
                    </a:ext>
                  </a:extLst>
                </a:gridCol>
              </a:tblGrid>
              <a:tr h="374487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氏　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　　　　　歳）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職務内容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職名及び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82115400"/>
                  </a:ext>
                </a:extLst>
              </a:tr>
              <a:tr h="374487"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居住地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6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0734477"/>
                  </a:ext>
                </a:extLst>
              </a:tr>
              <a:tr h="236799">
                <a:tc rowSpan="11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給　　　与　　　額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基　　本　　給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1074738" algn="l" fontAlgn="ctr">
                        <a:tabLst/>
                      </a:pP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円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15"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11">
                  <a:txBody>
                    <a:bodyPr/>
                    <a:lstStyle/>
                    <a:p>
                      <a:pPr algn="ctr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控　　　除　　　額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所　　得　　税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1074738" algn="l" defTabSz="685800" rtl="0" eaLnBrk="1" fontAlgn="ctr" latinLnBrk="0" hangingPunct="1">
                        <a:tabLst/>
                      </a:pPr>
                      <a:r>
                        <a:rPr kumimoji="1" lang="ja-JP" altLang="en-US" sz="9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円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21962645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TW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日　給（日分）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健  康  保  険  料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56079765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家　族　手　当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厚生年金保険料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12029105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zh-CN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地　域　手　当</a:t>
                      </a: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dist" fontAlgn="ctr"/>
                      <a:r>
                        <a:rPr lang="ja-JP" altLang="en-US" sz="900" b="0" i="0" u="none" strike="noStrike" dirty="0">
                          <a:solidFill>
                            <a:schemeClr val="tx1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雇用保険料</a:t>
                      </a:r>
                      <a:endParaRPr lang="zh-TW" altLang="en-US" sz="900" b="0" i="0" u="none" strike="noStrike" dirty="0">
                        <a:solidFill>
                          <a:schemeClr val="tx1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108000" marR="10800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65639155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indent="982663" algn="l" fontAlgn="ctr"/>
                      <a:r>
                        <a:rPr kumimoji="1" lang="ja-JP" altLang="en-US" sz="9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手当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9915807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　　　　　　　　　交通費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53366606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86678029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6268029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63784816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129446"/>
                  </a:ext>
                </a:extLst>
              </a:tr>
              <a:tr h="23679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小　　　計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イ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小　　　計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ロ</a:t>
                      </a:r>
                      <a:r>
                        <a:rPr lang="en-US" altLang="ja-JP" sz="9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40050966"/>
                  </a:ext>
                </a:extLst>
              </a:tr>
              <a:tr h="53227"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 fontAlgn="ctr"/>
                      <a:r>
                        <a:rPr lang="ja-JP" altLang="en-US" sz="3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ctr"/>
                      <a:endParaRPr lang="ja-JP" altLang="en-US" sz="3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50590498"/>
                  </a:ext>
                </a:extLst>
              </a:tr>
              <a:tr h="21845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差　  引　  支　  給　  額　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イ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(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ロ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)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摘　要</a:t>
                      </a:r>
                    </a:p>
                  </a:txBody>
                  <a:tcPr marL="0" marR="0" marT="0" marB="0" vert="eaVert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gridSpan="4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3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90352177"/>
                  </a:ext>
                </a:extLst>
              </a:tr>
              <a:tr h="218450">
                <a:tc rowSpan="2" grid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前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2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月の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algn="ctr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手取額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1612900" indent="0" algn="l" defTabSz="685800" rtl="0" eaLnBrk="1" fontAlgn="ctr" latinLnBrk="0" hangingPunct="1"/>
                      <a:r>
                        <a:rPr kumimoji="1" lang="ja-JP" altLang="en-US" sz="9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  <a:cs typeface="+mn-cs"/>
                        </a:rPr>
                        <a:t>月分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2124535"/>
                  </a:ext>
                </a:extLst>
              </a:tr>
              <a:tr h="218450">
                <a:tc gridSpan="3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1612900" indent="0" algn="l" fontAlgn="ctr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月分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algn="l" fontAlgn="ctr"/>
                      <a:endParaRPr lang="ja-JP" altLang="en-US" sz="900" b="0" i="0" u="none" strike="noStrike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51648097"/>
                  </a:ext>
                </a:extLst>
              </a:tr>
              <a:tr h="717767">
                <a:tc gridSpan="11">
                  <a:txBody>
                    <a:bodyPr/>
                    <a:lstStyle/>
                    <a:p>
                      <a:pPr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（備考）事実と違ったことを証明した場合には、生活保護法第</a:t>
                      </a:r>
                      <a:r>
                        <a:rPr lang="en-US" altLang="ja-JP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85</a:t>
                      </a:r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条の規定によって処罰されることがありますから御注意</a:t>
                      </a:r>
                      <a:endParaRPr lang="en-US" altLang="ja-JP" sz="9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 panose="020B0600070205080204" pitchFamily="50" charset="-128"/>
                        <a:ea typeface="ＭＳ Ｐゴシック" panose="020B0600070205080204" pitchFamily="50" charset="-128"/>
                      </a:endParaRPr>
                    </a:p>
                    <a:p>
                      <a:pPr marL="0" indent="357188" algn="l" fontAlgn="t"/>
                      <a:r>
                        <a:rPr lang="ja-JP" altLang="en-US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 panose="020B0600070205080204" pitchFamily="50" charset="-128"/>
                          <a:ea typeface="ＭＳ Ｐゴシック" panose="020B0600070205080204" pitchFamily="50" charset="-128"/>
                        </a:rPr>
                        <a:t>下さい。</a:t>
                      </a:r>
                    </a:p>
                  </a:txBody>
                  <a:tcPr marL="18000" marR="18000" marT="36000" marB="1800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5503997"/>
                  </a:ext>
                </a:extLst>
              </a:tr>
            </a:tbl>
          </a:graphicData>
        </a:graphic>
      </p:graphicFrame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B90B33AC-2195-4B4E-9AB1-9A62B1F8F1AE}"/>
              </a:ext>
            </a:extLst>
          </p:cNvPr>
          <p:cNvSpPr/>
          <p:nvPr/>
        </p:nvSpPr>
        <p:spPr>
          <a:xfrm>
            <a:off x="536127" y="8734202"/>
            <a:ext cx="1336386" cy="1793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二次元コード・バーコード</a:t>
            </a:r>
            <a:endParaRPr kumimoji="1" lang="en-US" altLang="ja-JP" sz="900" dirty="0">
              <a:solidFill>
                <a:srgbClr val="0070C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AB4DC138-F4C4-4CB0-A162-14433E812761}"/>
              </a:ext>
            </a:extLst>
          </p:cNvPr>
          <p:cNvSpPr/>
          <p:nvPr/>
        </p:nvSpPr>
        <p:spPr>
          <a:xfrm>
            <a:off x="528593" y="8382171"/>
            <a:ext cx="625475" cy="128588"/>
          </a:xfrm>
          <a:prstGeom prst="rect">
            <a:avLst/>
          </a:prstGeom>
          <a:solidFill>
            <a:schemeClr val="bg1"/>
          </a:solidFill>
          <a:ln w="12700">
            <a:solidFill>
              <a:sysClr val="windowText" lastClr="0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kumimoji="1" lang="ja-JP" altLang="en-US" sz="900" dirty="0">
                <a:solidFill>
                  <a:srgbClr val="0070C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期限年月日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15F37CC2-E767-4D7A-9BB8-877DA41FFCFB}"/>
              </a:ext>
            </a:extLst>
          </p:cNvPr>
          <p:cNvSpPr/>
          <p:nvPr/>
        </p:nvSpPr>
        <p:spPr>
          <a:xfrm>
            <a:off x="571331" y="526262"/>
            <a:ext cx="540000" cy="1296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様式番号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4219B572-69BF-4892-A362-CF99C8BF0A94}"/>
              </a:ext>
            </a:extLst>
          </p:cNvPr>
          <p:cNvSpPr txBox="1"/>
          <p:nvPr/>
        </p:nvSpPr>
        <p:spPr>
          <a:xfrm>
            <a:off x="2634916" y="849940"/>
            <a:ext cx="1584754" cy="261610"/>
          </a:xfrm>
          <a:prstGeom prst="rect">
            <a:avLst/>
          </a:prstGeom>
          <a:solidFill>
            <a:schemeClr val="bg1"/>
          </a:solidFill>
        </p:spPr>
        <p:txBody>
          <a:bodyPr wrap="square" rtlCol="0" anchor="ctr" anchorCtr="0">
            <a:spAutoFit/>
          </a:bodyPr>
          <a:lstStyle/>
          <a:p>
            <a:pPr algn="dist" defTabSz="541338"/>
            <a:r>
              <a:rPr kumimoji="1" lang="ja-JP" altLang="en-US" sz="11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給与証明書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991F1FCA-F8C5-4C21-95E4-9D1EA9D7EE5F}"/>
              </a:ext>
            </a:extLst>
          </p:cNvPr>
          <p:cNvGrpSpPr/>
          <p:nvPr/>
        </p:nvGrpSpPr>
        <p:grpSpPr>
          <a:xfrm>
            <a:off x="579267" y="1375775"/>
            <a:ext cx="1527587" cy="296099"/>
            <a:chOff x="4074450" y="1176404"/>
            <a:chExt cx="1527587" cy="296099"/>
          </a:xfrm>
          <a:solidFill>
            <a:schemeClr val="bg1"/>
          </a:solidFill>
        </p:grpSpPr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333E3AA4-61D2-4797-B758-2DA3446E15BF}"/>
                </a:ext>
              </a:extLst>
            </p:cNvPr>
            <p:cNvSpPr/>
            <p:nvPr/>
          </p:nvSpPr>
          <p:spPr>
            <a:xfrm>
              <a:off x="4074450" y="1176404"/>
              <a:ext cx="875456" cy="126663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宛先自治体名称</a:t>
              </a:r>
            </a:p>
          </p:txBody>
        </p:sp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4F4629A2-D0FF-42E4-BF66-1DB288BE7F09}"/>
                </a:ext>
              </a:extLst>
            </p:cNvPr>
            <p:cNvSpPr/>
            <p:nvPr/>
          </p:nvSpPr>
          <p:spPr>
            <a:xfrm>
              <a:off x="5301162" y="1340123"/>
              <a:ext cx="300875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敬称</a:t>
              </a:r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B0A53E63-A8FE-4C99-90FD-C51EF4C2DBF9}"/>
                </a:ext>
              </a:extLst>
            </p:cNvPr>
            <p:cNvSpPr/>
            <p:nvPr/>
          </p:nvSpPr>
          <p:spPr>
            <a:xfrm>
              <a:off x="4075172" y="1343915"/>
              <a:ext cx="646624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宛先役職名</a:t>
              </a:r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D6F61BAC-DCB1-4EF7-8560-1FBA2F0E78CD}"/>
                </a:ext>
              </a:extLst>
            </p:cNvPr>
            <p:cNvSpPr/>
            <p:nvPr/>
          </p:nvSpPr>
          <p:spPr>
            <a:xfrm>
              <a:off x="4760009" y="1340737"/>
              <a:ext cx="501058" cy="128588"/>
            </a:xfrm>
            <a:prstGeom prst="rect">
              <a:avLst/>
            </a:prstGeom>
            <a:grpFill/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/>
              <a:r>
                <a:rPr kumimoji="1" lang="ja-JP" altLang="en-US" sz="900" dirty="0">
                  <a:solidFill>
                    <a:schemeClr val="tx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宛先氏名</a:t>
              </a:r>
            </a:p>
          </p:txBody>
        </p: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150970C9-2165-426F-AFC3-924927F2F407}"/>
              </a:ext>
            </a:extLst>
          </p:cNvPr>
          <p:cNvSpPr txBox="1"/>
          <p:nvPr/>
        </p:nvSpPr>
        <p:spPr>
          <a:xfrm>
            <a:off x="4277214" y="1958837"/>
            <a:ext cx="2031654" cy="50783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住　所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事業所（雇主）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電話番号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008EB0F6-2BA2-4631-B839-1E3771F77136}"/>
              </a:ext>
            </a:extLst>
          </p:cNvPr>
          <p:cNvSpPr txBox="1"/>
          <p:nvPr/>
        </p:nvSpPr>
        <p:spPr>
          <a:xfrm>
            <a:off x="4277214" y="1624437"/>
            <a:ext cx="2031654" cy="2308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defTabSz="541338"/>
            <a:r>
              <a:rPr kumimoji="1"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　　年　　　　月　　　　日</a:t>
            </a:r>
            <a:endParaRPr kumimoji="1" lang="en-US" altLang="ja-JP" sz="9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BD11DF31-F272-4486-8E0E-EB2159AD96E1}"/>
              </a:ext>
            </a:extLst>
          </p:cNvPr>
          <p:cNvSpPr/>
          <p:nvPr/>
        </p:nvSpPr>
        <p:spPr>
          <a:xfrm>
            <a:off x="1315032" y="3618746"/>
            <a:ext cx="501058" cy="1285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氏名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852686A3-6EE1-4CBB-87B7-9A19EF797622}"/>
              </a:ext>
            </a:extLst>
          </p:cNvPr>
          <p:cNvSpPr/>
          <p:nvPr/>
        </p:nvSpPr>
        <p:spPr>
          <a:xfrm>
            <a:off x="1315032" y="4000781"/>
            <a:ext cx="501058" cy="1285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居住地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CAAD23A1-FAD9-4650-9CEC-3E5EE3C6257C}"/>
              </a:ext>
            </a:extLst>
          </p:cNvPr>
          <p:cNvSpPr/>
          <p:nvPr/>
        </p:nvSpPr>
        <p:spPr>
          <a:xfrm>
            <a:off x="3590925" y="3618746"/>
            <a:ext cx="285750" cy="128588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36000" tIns="0" rIns="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年齢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2A36D2B7-6DE0-4CB7-97F8-342CB8BD1CFD}"/>
              </a:ext>
            </a:extLst>
          </p:cNvPr>
          <p:cNvGrpSpPr/>
          <p:nvPr/>
        </p:nvGrpSpPr>
        <p:grpSpPr>
          <a:xfrm>
            <a:off x="4074393" y="384766"/>
            <a:ext cx="2234607" cy="365760"/>
            <a:chOff x="3645000" y="1370007"/>
            <a:chExt cx="2234607" cy="365760"/>
          </a:xfrm>
          <a:solidFill>
            <a:schemeClr val="bg1"/>
          </a:solidFill>
        </p:grpSpPr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34E3AAA1-02CB-4484-84B2-4FA069446D3C}"/>
                </a:ext>
              </a:extLst>
            </p:cNvPr>
            <p:cNvSpPr/>
            <p:nvPr/>
          </p:nvSpPr>
          <p:spPr>
            <a:xfrm>
              <a:off x="3645000" y="1370007"/>
              <a:ext cx="765455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福祉事務所</a:t>
              </a:r>
              <a:endParaRPr kumimoji="1" lang="en-US" altLang="ja-JP" sz="9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受付日</a:t>
              </a:r>
            </a:p>
          </p:txBody>
        </p:sp>
        <p:sp>
          <p:nvSpPr>
            <p:cNvPr id="30" name="正方形/長方形 29">
              <a:extLst>
                <a:ext uri="{FF2B5EF4-FFF2-40B4-BE49-F238E27FC236}">
                  <a16:creationId xmlns:a16="http://schemas.microsoft.com/office/drawing/2014/main" id="{6C0A214C-5B07-417F-ADAA-08C23FB1DA06}"/>
                </a:ext>
              </a:extLst>
            </p:cNvPr>
            <p:cNvSpPr/>
            <p:nvPr/>
          </p:nvSpPr>
          <p:spPr>
            <a:xfrm>
              <a:off x="4410455" y="1370007"/>
              <a:ext cx="1469152" cy="365760"/>
            </a:xfrm>
            <a:prstGeom prst="rect">
              <a:avLst/>
            </a:prstGeom>
            <a:grp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lIns="36000" tIns="0" rIns="0" bIns="0" rtlCol="0" anchor="ctr" anchorCtr="0"/>
            <a:lstStyle>
              <a:lvl1pPr marL="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indent="0">
                <a:defRPr sz="11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月</a:t>
              </a:r>
              <a:r>
                <a:rPr kumimoji="1" lang="en-US" altLang="ja-JP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	</a:t>
              </a:r>
              <a:r>
                <a:rPr kumimoji="1" lang="ja-JP" altLang="en-US" sz="900" dirty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日</a:t>
              </a:r>
            </a:p>
          </p:txBody>
        </p:sp>
      </p:grp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9CEDF52E-C1E3-4AA7-92D2-386452669396}"/>
              </a:ext>
            </a:extLst>
          </p:cNvPr>
          <p:cNvSpPr/>
          <p:nvPr/>
        </p:nvSpPr>
        <p:spPr>
          <a:xfrm>
            <a:off x="571331" y="742836"/>
            <a:ext cx="540000" cy="1296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0" rIns="36000" bIns="0" rtlCol="0" anchor="ctr" anchorCtr="0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kumimoji="1" lang="ja-JP" altLang="en-US" sz="90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文書番号</a:t>
            </a:r>
          </a:p>
        </p:txBody>
      </p:sp>
    </p:spTree>
    <p:extLst>
      <p:ext uri="{BB962C8B-B14F-4D97-AF65-F5344CB8AC3E}">
        <p14:creationId xmlns:p14="http://schemas.microsoft.com/office/powerpoint/2010/main" val="3799825455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265</TotalTime>
  <Words>195</Words>
  <Application>Microsoft Office PowerPoint</Application>
  <PresentationFormat>A4 210 x 297 mm</PresentationFormat>
  <Paragraphs>85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think-cell 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Hayakawa, Minami</dc:creator>
  <cp:lastModifiedBy>Saito, Keisuke (JP - AB 齋藤 圭佑)</cp:lastModifiedBy>
  <cp:revision>41</cp:revision>
  <dcterms:created xsi:type="dcterms:W3CDTF">2022-01-20T04:34:58Z</dcterms:created>
  <dcterms:modified xsi:type="dcterms:W3CDTF">2024-03-25T06:46:29Z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ActionId">
    <vt:lpwstr>73f12882-d475-42f8-9c91-2afaba15e60a</vt:lpwstr>
  </property>
  <property fmtid="{D5CDD505-2E9C-101B-9397-08002B2CF9AE}" pid="3" name="MSIP_Label_ea60d57e-af5b-4752-ac57-3e4f28ca11dc_ContentBits">
    <vt:lpwstr>0</vt:lpwstr>
  </property>
  <property fmtid="{D5CDD505-2E9C-101B-9397-08002B2CF9AE}" pid="4" name="MSIP_Label_ea60d57e-af5b-4752-ac57-3e4f28ca11dc_Enabled">
    <vt:lpwstr>true</vt:lpwstr>
  </property>
  <property fmtid="{D5CDD505-2E9C-101B-9397-08002B2CF9AE}" pid="5" name="MSIP_Label_ea60d57e-af5b-4752-ac57-3e4f28ca11dc_Method">
    <vt:lpwstr>Standard</vt:lpwstr>
  </property>
  <property fmtid="{D5CDD505-2E9C-101B-9397-08002B2CF9AE}" pid="6" name="MSIP_Label_ea60d57e-af5b-4752-ac57-3e4f28ca11dc_Name">
    <vt:lpwstr>ea60d57e-af5b-4752-ac57-3e4f28ca11dc</vt:lpwstr>
  </property>
  <property fmtid="{D5CDD505-2E9C-101B-9397-08002B2CF9AE}" pid="7" name="MSIP_Label_ea60d57e-af5b-4752-ac57-3e4f28ca11dc_SetDate">
    <vt:lpwstr>2022-01-20T04:35:05Z</vt:lpwstr>
  </property>
  <property fmtid="{D5CDD505-2E9C-101B-9397-08002B2CF9AE}" pid="8" name="MSIP_Label_ea60d57e-af5b-4752-ac57-3e4f28ca11dc_SiteId">
    <vt:lpwstr>36da45f1-dd2c-4d1f-af13-5abe46b99921</vt:lpwstr>
  </property>
  <property fmtid="{D5CDD505-2E9C-101B-9397-08002B2CF9AE}" pid="9" name="MSIP_Label_436fffe2-e74d-4f21-833f-6f054a10cb50_Enabled">
    <vt:lpwstr>true</vt:lpwstr>
  </property>
  <property fmtid="{D5CDD505-2E9C-101B-9397-08002B2CF9AE}" pid="10" name="MSIP_Label_436fffe2-e74d-4f21-833f-6f054a10cb50_SetDate">
    <vt:lpwstr>2022-04-22T02:11:06Z</vt:lpwstr>
  </property>
  <property fmtid="{D5CDD505-2E9C-101B-9397-08002B2CF9AE}" pid="11" name="MSIP_Label_436fffe2-e74d-4f21-833f-6f054a10cb50_Method">
    <vt:lpwstr>Privileged</vt:lpwstr>
  </property>
  <property fmtid="{D5CDD505-2E9C-101B-9397-08002B2CF9AE}" pid="12" name="MSIP_Label_436fffe2-e74d-4f21-833f-6f054a10cb50_Name">
    <vt:lpwstr>436fffe2-e74d-4f21-833f-6f054a10cb50</vt:lpwstr>
  </property>
  <property fmtid="{D5CDD505-2E9C-101B-9397-08002B2CF9AE}" pid="13" name="MSIP_Label_436fffe2-e74d-4f21-833f-6f054a10cb50_SiteId">
    <vt:lpwstr>a4dd5294-24e4-4102-8420-cb86d0baae1e</vt:lpwstr>
  </property>
  <property fmtid="{D5CDD505-2E9C-101B-9397-08002B2CF9AE}" pid="14" name="MSIP_Label_436fffe2-e74d-4f21-833f-6f054a10cb50_ActionId">
    <vt:lpwstr>3582eb29-877c-4525-ba06-7a365643e9e7</vt:lpwstr>
  </property>
  <property fmtid="{D5CDD505-2E9C-101B-9397-08002B2CF9AE}" pid="15" name="MSIP_Label_436fffe2-e74d-4f21-833f-6f054a10cb50_ContentBits">
    <vt:lpwstr>0</vt:lpwstr>
  </property>
</Properties>
</file>

<file path=docProps/thumbnail.jpeg>
</file>