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2"/>
  </p:notesMasterIdLst>
  <p:sldIdLst>
    <p:sldId id="266" r:id="rId5"/>
    <p:sldId id="303" r:id="rId6"/>
    <p:sldId id="297" r:id="rId7"/>
    <p:sldId id="270" r:id="rId8"/>
    <p:sldId id="272" r:id="rId9"/>
    <p:sldId id="286" r:id="rId10"/>
    <p:sldId id="304" r:id="rId11"/>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9"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18101"/>
    <a:srgbClr val="FBE43D"/>
    <a:srgbClr val="E15A04"/>
    <a:srgbClr val="EE5105"/>
    <a:srgbClr val="FFFFFF"/>
    <a:srgbClr val="FFE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p:cViewPr varScale="1">
        <p:scale>
          <a:sx n="58" d="100"/>
          <a:sy n="58" d="100"/>
        </p:scale>
        <p:origin x="1840" y="40"/>
      </p:cViewPr>
      <p:guideLst>
        <p:guide orient="horz" pos="1079"/>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D9DBCE9-24C5-461C-A971-89A3C2AAC896}"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652948D-A3DA-4EE7-A6FD-0FE412DE2A89}" type="slidenum">
              <a:rPr kumimoji="1" lang="ja-JP" altLang="en-US" smtClean="0"/>
              <a:t>‹#›</a:t>
            </a:fld>
            <a:endParaRPr kumimoji="1" lang="ja-JP" altLang="en-US"/>
          </a:p>
        </p:txBody>
      </p:sp>
    </p:spTree>
    <p:extLst>
      <p:ext uri="{BB962C8B-B14F-4D97-AF65-F5344CB8AC3E}">
        <p14:creationId xmlns:p14="http://schemas.microsoft.com/office/powerpoint/2010/main" val="1999167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4FBA6A-4979-458F-AD27-5CC455627672}" type="slidenum">
              <a:rPr kumimoji="1" lang="ja-JP" altLang="en-US" smtClean="0"/>
              <a:t>4</a:t>
            </a:fld>
            <a:endParaRPr kumimoji="1" lang="ja-JP" altLang="en-US"/>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8163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0766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3903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699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2463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1768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07769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6984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148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97751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95789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76180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4.jp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24.png"/><Relationship Id="rId5" Type="http://schemas.openxmlformats.org/officeDocument/2006/relationships/image" Target="../media/image29.svg"/><Relationship Id="rId15" Type="http://schemas.openxmlformats.org/officeDocument/2006/relationships/image" Target="../media/image34.png"/><Relationship Id="rId10" Type="http://schemas.openxmlformats.org/officeDocument/2006/relationships/image" Target="../media/image23.png"/><Relationship Id="rId4" Type="http://schemas.openxmlformats.org/officeDocument/2006/relationships/image" Target="../media/image28.png"/><Relationship Id="rId9" Type="http://schemas.openxmlformats.org/officeDocument/2006/relationships/image" Target="../media/image13.sv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206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31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8" name="グループ化 7">
            <a:extLst>
              <a:ext uri="{FF2B5EF4-FFF2-40B4-BE49-F238E27FC236}">
                <a16:creationId xmlns:a16="http://schemas.microsoft.com/office/drawing/2014/main" id="{D1F670DA-6F7F-42BD-8CD0-C83EBD5173B1}"/>
              </a:ext>
            </a:extLst>
          </p:cNvPr>
          <p:cNvGrpSpPr/>
          <p:nvPr/>
        </p:nvGrpSpPr>
        <p:grpSpPr>
          <a:xfrm>
            <a:off x="3983380" y="2961853"/>
            <a:ext cx="2579068" cy="1243196"/>
            <a:chOff x="3983380" y="4670464"/>
            <a:chExt cx="2579068" cy="1243196"/>
          </a:xfrm>
        </p:grpSpPr>
        <p:sp>
          <p:nvSpPr>
            <p:cNvPr id="94" name="テキスト ボックス 93">
              <a:extLst>
                <a:ext uri="{FF2B5EF4-FFF2-40B4-BE49-F238E27FC236}">
                  <a16:creationId xmlns:a16="http://schemas.microsoft.com/office/drawing/2014/main" id="{78424D46-28C0-4C2C-91AD-36D6A206E514}"/>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grpSp>
          <p:nvGrpSpPr>
            <p:cNvPr id="3" name="グループ化 2">
              <a:extLst>
                <a:ext uri="{FF2B5EF4-FFF2-40B4-BE49-F238E27FC236}">
                  <a16:creationId xmlns:a16="http://schemas.microsoft.com/office/drawing/2014/main" id="{A9E8CDCD-CC33-47D8-928B-C05F0CDC3B91}"/>
                </a:ext>
              </a:extLst>
            </p:cNvPr>
            <p:cNvGrpSpPr/>
            <p:nvPr/>
          </p:nvGrpSpPr>
          <p:grpSpPr>
            <a:xfrm>
              <a:off x="4079472" y="4670464"/>
              <a:ext cx="2482976" cy="1105661"/>
              <a:chOff x="4079472" y="4670464"/>
              <a:chExt cx="2482976" cy="1105661"/>
            </a:xfrm>
          </p:grpSpPr>
          <p:sp>
            <p:nvSpPr>
              <p:cNvPr id="96" name="テキスト ボックス 95">
                <a:extLst>
                  <a:ext uri="{FF2B5EF4-FFF2-40B4-BE49-F238E27FC236}">
                    <a16:creationId xmlns:a16="http://schemas.microsoft.com/office/drawing/2014/main" id="{153BB1A1-A4D0-431E-942E-34C5A2DFCC9D}"/>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130" name="テキスト ボックス 129">
                <a:extLst>
                  <a:ext uri="{FF2B5EF4-FFF2-40B4-BE49-F238E27FC236}">
                    <a16:creationId xmlns:a16="http://schemas.microsoft.com/office/drawing/2014/main" id="{4D1E64A3-7AB5-4560-95B6-2023C70BED36}"/>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92" name="Picture 2" descr="マイナンバーカード見本">
                <a:extLst>
                  <a:ext uri="{FF2B5EF4-FFF2-40B4-BE49-F238E27FC236}">
                    <a16:creationId xmlns:a16="http://schemas.microsoft.com/office/drawing/2014/main" id="{F37F6EF6-BB57-49C8-A1EF-4BD2860B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93" name="正方形/長方形 92">
                <a:extLst>
                  <a:ext uri="{FF2B5EF4-FFF2-40B4-BE49-F238E27FC236}">
                    <a16:creationId xmlns:a16="http://schemas.microsoft.com/office/drawing/2014/main" id="{4B012466-88A2-4FDD-8344-A804CD2CD233}"/>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7" name="Picture 2" descr="マイナンバーカード見本">
                <a:extLst>
                  <a:ext uri="{FF2B5EF4-FFF2-40B4-BE49-F238E27FC236}">
                    <a16:creationId xmlns:a16="http://schemas.microsoft.com/office/drawing/2014/main" id="{D9836E93-2E46-4366-B9A1-86B0E179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0"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183" name="Group 92">
                <a:extLst>
                  <a:ext uri="{FF2B5EF4-FFF2-40B4-BE49-F238E27FC236}">
                    <a16:creationId xmlns:a16="http://schemas.microsoft.com/office/drawing/2014/main" id="{8820DC01-79D7-44A7-A80C-297D8FA4246D}"/>
                  </a:ext>
                </a:extLst>
              </p:cNvPr>
              <p:cNvGrpSpPr>
                <a:grpSpLocks noChangeAspect="1"/>
              </p:cNvGrpSpPr>
              <p:nvPr/>
            </p:nvGrpSpPr>
            <p:grpSpPr bwMode="auto">
              <a:xfrm>
                <a:off x="5375597" y="5472361"/>
                <a:ext cx="276999" cy="276999"/>
                <a:chOff x="6546" y="1719"/>
                <a:chExt cx="426" cy="426"/>
              </a:xfrm>
              <a:solidFill>
                <a:srgbClr val="EE5105"/>
              </a:solidFill>
            </p:grpSpPr>
            <p:sp>
              <p:nvSpPr>
                <p:cNvPr id="184" name="Freeform 93">
                  <a:extLst>
                    <a:ext uri="{FF2B5EF4-FFF2-40B4-BE49-F238E27FC236}">
                      <a16:creationId xmlns:a16="http://schemas.microsoft.com/office/drawing/2014/main" id="{4374FDBA-E314-4750-8EA2-5DE444416A0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5" name="Freeform 94">
                  <a:extLst>
                    <a:ext uri="{FF2B5EF4-FFF2-40B4-BE49-F238E27FC236}">
                      <a16:creationId xmlns:a16="http://schemas.microsoft.com/office/drawing/2014/main" id="{8506174D-368B-403D-8E56-FA333B3B2BC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grpSp>
        <p:nvGrpSpPr>
          <p:cNvPr id="2" name="グループ化 1">
            <a:extLst>
              <a:ext uri="{FF2B5EF4-FFF2-40B4-BE49-F238E27FC236}">
                <a16:creationId xmlns:a16="http://schemas.microsoft.com/office/drawing/2014/main" id="{9BDEE7DC-57BA-47A2-8323-C6F84217CDD0}"/>
              </a:ext>
            </a:extLst>
          </p:cNvPr>
          <p:cNvGrpSpPr/>
          <p:nvPr/>
        </p:nvGrpSpPr>
        <p:grpSpPr>
          <a:xfrm>
            <a:off x="4080807" y="4314668"/>
            <a:ext cx="2301065" cy="1326584"/>
            <a:chOff x="4080807" y="3036587"/>
            <a:chExt cx="2301065" cy="1326584"/>
          </a:xfrm>
        </p:grpSpPr>
        <p:sp>
          <p:nvSpPr>
            <p:cNvPr id="179" name="テキスト ボックス 178">
              <a:extLst>
                <a:ext uri="{FF2B5EF4-FFF2-40B4-BE49-F238E27FC236}">
                  <a16:creationId xmlns:a16="http://schemas.microsoft.com/office/drawing/2014/main" id="{72C0A910-D3CA-420A-AFC9-EA473ED7B838}"/>
                </a:ext>
              </a:extLst>
            </p:cNvPr>
            <p:cNvSpPr txBox="1"/>
            <p:nvPr/>
          </p:nvSpPr>
          <p:spPr>
            <a:xfrm>
              <a:off x="5006265" y="4086172"/>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横向き</a:t>
              </a:r>
            </a:p>
          </p:txBody>
        </p:sp>
        <p:grpSp>
          <p:nvGrpSpPr>
            <p:cNvPr id="180" name="Group 92">
              <a:extLst>
                <a:ext uri="{FF2B5EF4-FFF2-40B4-BE49-F238E27FC236}">
                  <a16:creationId xmlns:a16="http://schemas.microsoft.com/office/drawing/2014/main" id="{39FD48E2-9CD5-44B4-A4E0-7B48166F6E08}"/>
                </a:ext>
              </a:extLst>
            </p:cNvPr>
            <p:cNvGrpSpPr>
              <a:grpSpLocks noChangeAspect="1"/>
            </p:cNvGrpSpPr>
            <p:nvPr/>
          </p:nvGrpSpPr>
          <p:grpSpPr bwMode="auto">
            <a:xfrm>
              <a:off x="4748987" y="4069455"/>
              <a:ext cx="276999" cy="276999"/>
              <a:chOff x="6546" y="1719"/>
              <a:chExt cx="426" cy="426"/>
            </a:xfrm>
            <a:solidFill>
              <a:srgbClr val="EE5105"/>
            </a:solidFill>
          </p:grpSpPr>
          <p:sp>
            <p:nvSpPr>
              <p:cNvPr id="181" name="Freeform 93">
                <a:extLst>
                  <a:ext uri="{FF2B5EF4-FFF2-40B4-BE49-F238E27FC236}">
                    <a16:creationId xmlns:a16="http://schemas.microsoft.com/office/drawing/2014/main" id="{B3D71E74-4C1E-4D77-A88B-613A83B258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2" name="Freeform 94">
                <a:extLst>
                  <a:ext uri="{FF2B5EF4-FFF2-40B4-BE49-F238E27FC236}">
                    <a16:creationId xmlns:a16="http://schemas.microsoft.com/office/drawing/2014/main" id="{9C30A324-EA80-4B5A-B77D-F1ABA35D1095}"/>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13" name="グループ化 12">
              <a:extLst>
                <a:ext uri="{FF2B5EF4-FFF2-40B4-BE49-F238E27FC236}">
                  <a16:creationId xmlns:a16="http://schemas.microsoft.com/office/drawing/2014/main" id="{78350416-965A-4440-90A3-8B054167EB75}"/>
                </a:ext>
              </a:extLst>
            </p:cNvPr>
            <p:cNvGrpSpPr/>
            <p:nvPr/>
          </p:nvGrpSpPr>
          <p:grpSpPr>
            <a:xfrm>
              <a:off x="4080807" y="3036587"/>
              <a:ext cx="2301065" cy="931951"/>
              <a:chOff x="4079472" y="3036587"/>
              <a:chExt cx="2301065" cy="931951"/>
            </a:xfrm>
          </p:grpSpPr>
          <p:sp>
            <p:nvSpPr>
              <p:cNvPr id="120" name="矢印: 下 119">
                <a:extLst>
                  <a:ext uri="{FF2B5EF4-FFF2-40B4-BE49-F238E27FC236}">
                    <a16:creationId xmlns:a16="http://schemas.microsoft.com/office/drawing/2014/main" id="{875AC749-E9CB-4D24-AA4A-236A74545E6E}"/>
                  </a:ext>
                </a:extLst>
              </p:cNvPr>
              <p:cNvSpPr/>
              <p:nvPr/>
            </p:nvSpPr>
            <p:spPr>
              <a:xfrm rot="10800000">
                <a:off x="4414965" y="3036587"/>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75" name="Picture 2" descr="マイナンバーカード見本">
                <a:extLst>
                  <a:ext uri="{FF2B5EF4-FFF2-40B4-BE49-F238E27FC236}">
                    <a16:creationId xmlns:a16="http://schemas.microsoft.com/office/drawing/2014/main" id="{7D225174-5DC4-4F17-BD9A-E864E7C72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472" y="3289488"/>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マイナンバーカード見本">
                <a:extLst>
                  <a:ext uri="{FF2B5EF4-FFF2-40B4-BE49-F238E27FC236}">
                    <a16:creationId xmlns:a16="http://schemas.microsoft.com/office/drawing/2014/main" id="{28EC7B0D-5A2D-4630-82C7-12B2F2A7C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274291" y="327388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90" name="矢印: 下 189">
                <a:extLst>
                  <a:ext uri="{FF2B5EF4-FFF2-40B4-BE49-F238E27FC236}">
                    <a16:creationId xmlns:a16="http://schemas.microsoft.com/office/drawing/2014/main" id="{31908E81-ED57-44AF-B744-9AF1363098B9}"/>
                  </a:ext>
                </a:extLst>
              </p:cNvPr>
              <p:cNvSpPr/>
              <p:nvPr/>
            </p:nvSpPr>
            <p:spPr>
              <a:xfrm rot="10800000">
                <a:off x="5626979" y="30365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4" name="図 3">
            <a:extLst>
              <a:ext uri="{FF2B5EF4-FFF2-40B4-BE49-F238E27FC236}">
                <a16:creationId xmlns:a16="http://schemas.microsoft.com/office/drawing/2014/main" id="{BA84A2A4-E94C-41C4-A9FF-1CE15F1DE4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84" y="2820337"/>
            <a:ext cx="3360001" cy="2772000"/>
          </a:xfrm>
          <a:prstGeom prst="rect">
            <a:avLst/>
          </a:prstGeom>
        </p:spPr>
      </p:pic>
      <p:grpSp>
        <p:nvGrpSpPr>
          <p:cNvPr id="54" name="Group 92">
            <a:extLst>
              <a:ext uri="{FF2B5EF4-FFF2-40B4-BE49-F238E27FC236}">
                <a16:creationId xmlns:a16="http://schemas.microsoft.com/office/drawing/2014/main" id="{BD3E4627-4470-47A7-A694-18F14960CEBB}"/>
              </a:ext>
            </a:extLst>
          </p:cNvPr>
          <p:cNvGrpSpPr>
            <a:grpSpLocks noChangeAspect="1"/>
          </p:cNvGrpSpPr>
          <p:nvPr/>
        </p:nvGrpSpPr>
        <p:grpSpPr bwMode="auto">
          <a:xfrm>
            <a:off x="746744" y="6179769"/>
            <a:ext cx="356906" cy="356906"/>
            <a:chOff x="6546" y="1719"/>
            <a:chExt cx="426" cy="426"/>
          </a:xfrm>
          <a:solidFill>
            <a:srgbClr val="EE5105"/>
          </a:solidFill>
        </p:grpSpPr>
        <p:sp>
          <p:nvSpPr>
            <p:cNvPr id="55" name="Freeform 93">
              <a:extLst>
                <a:ext uri="{FF2B5EF4-FFF2-40B4-BE49-F238E27FC236}">
                  <a16:creationId xmlns:a16="http://schemas.microsoft.com/office/drawing/2014/main" id="{5CFC0B0B-8600-4D9C-BC8D-D03049DEA6EE}"/>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Freeform 94">
              <a:extLst>
                <a:ext uri="{FF2B5EF4-FFF2-40B4-BE49-F238E27FC236}">
                  <a16:creationId xmlns:a16="http://schemas.microsoft.com/office/drawing/2014/main" id="{15D5C899-B9BF-41AB-9609-E27DDE8E19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7" name="Group 92">
            <a:extLst>
              <a:ext uri="{FF2B5EF4-FFF2-40B4-BE49-F238E27FC236}">
                <a16:creationId xmlns:a16="http://schemas.microsoft.com/office/drawing/2014/main" id="{2C2325D9-0ECB-4089-A09C-8C5650AF5C29}"/>
              </a:ext>
            </a:extLst>
          </p:cNvPr>
          <p:cNvGrpSpPr>
            <a:grpSpLocks noChangeAspect="1"/>
          </p:cNvGrpSpPr>
          <p:nvPr/>
        </p:nvGrpSpPr>
        <p:grpSpPr bwMode="auto">
          <a:xfrm>
            <a:off x="746744" y="6722472"/>
            <a:ext cx="356906" cy="356906"/>
            <a:chOff x="6546" y="1719"/>
            <a:chExt cx="426" cy="426"/>
          </a:xfrm>
          <a:solidFill>
            <a:srgbClr val="EE5105"/>
          </a:solidFill>
        </p:grpSpPr>
        <p:sp>
          <p:nvSpPr>
            <p:cNvPr id="58" name="Freeform 93">
              <a:extLst>
                <a:ext uri="{FF2B5EF4-FFF2-40B4-BE49-F238E27FC236}">
                  <a16:creationId xmlns:a16="http://schemas.microsoft.com/office/drawing/2014/main" id="{D42E00C1-255A-4558-8A25-2A700E53839F}"/>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9" name="Freeform 94">
              <a:extLst>
                <a:ext uri="{FF2B5EF4-FFF2-40B4-BE49-F238E27FC236}">
                  <a16:creationId xmlns:a16="http://schemas.microsoft.com/office/drawing/2014/main" id="{21F1AD11-DD26-4E91-B036-0CAC449CFD0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60" name="正方形/長方形 59">
            <a:extLst>
              <a:ext uri="{FF2B5EF4-FFF2-40B4-BE49-F238E27FC236}">
                <a16:creationId xmlns:a16="http://schemas.microsoft.com/office/drawing/2014/main" id="{E0ECED88-5A37-4294-B4D5-3B5EA14918BE}"/>
              </a:ext>
            </a:extLst>
          </p:cNvPr>
          <p:cNvSpPr/>
          <p:nvPr/>
        </p:nvSpPr>
        <p:spPr>
          <a:xfrm>
            <a:off x="1175967" y="6685481"/>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顔写真を表にして横向きに置いてください</a:t>
            </a:r>
          </a:p>
        </p:txBody>
      </p:sp>
      <p:sp>
        <p:nvSpPr>
          <p:cNvPr id="61" name="正方形/長方形 60">
            <a:extLst>
              <a:ext uri="{FF2B5EF4-FFF2-40B4-BE49-F238E27FC236}">
                <a16:creationId xmlns:a16="http://schemas.microsoft.com/office/drawing/2014/main" id="{3ECB7B34-315A-473E-9864-2451C95B2860}"/>
              </a:ext>
            </a:extLst>
          </p:cNvPr>
          <p:cNvSpPr/>
          <p:nvPr/>
        </p:nvSpPr>
        <p:spPr>
          <a:xfrm>
            <a:off x="1175967" y="614277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62" name="四角形: 角を丸くする 61">
            <a:extLst>
              <a:ext uri="{FF2B5EF4-FFF2-40B4-BE49-F238E27FC236}">
                <a16:creationId xmlns:a16="http://schemas.microsoft.com/office/drawing/2014/main" id="{EAFA55C1-D8FD-4F04-A940-FFFF10D7EB77}"/>
              </a:ext>
            </a:extLst>
          </p:cNvPr>
          <p:cNvSpPr/>
          <p:nvPr/>
        </p:nvSpPr>
        <p:spPr>
          <a:xfrm>
            <a:off x="260757" y="5927611"/>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EE89D3E-B079-29D5-9BC5-ACBAAB32D725}"/>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10" name="吹き出し: 角を丸めた四角形 9">
            <a:extLst>
              <a:ext uri="{FF2B5EF4-FFF2-40B4-BE49-F238E27FC236}">
                <a16:creationId xmlns:a16="http://schemas.microsoft.com/office/drawing/2014/main" id="{07D5AE3B-8142-876B-AD04-45ECD4389C67}"/>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6401EB9-B398-90C7-0109-653B2369A870}"/>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819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171151"/>
            <a:ext cx="6653212" cy="8651481"/>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 name="テキスト ボックス 1">
            <a:extLst>
              <a:ext uri="{FF2B5EF4-FFF2-40B4-BE49-F238E27FC236}">
                <a16:creationId xmlns:a16="http://schemas.microsoft.com/office/drawing/2014/main" id="{09A4D6AD-468D-429B-D908-AC30086E71AC}"/>
              </a:ext>
            </a:extLst>
          </p:cNvPr>
          <p:cNvSpPr txBox="1"/>
          <p:nvPr/>
        </p:nvSpPr>
        <p:spPr>
          <a:xfrm>
            <a:off x="197238" y="1882358"/>
            <a:ext cx="6463233" cy="276999"/>
          </a:xfrm>
          <a:prstGeom prst="rect">
            <a:avLst/>
          </a:prstGeom>
          <a:noFill/>
        </p:spPr>
        <p:txBody>
          <a:bodyPr wrap="square" rtlCol="0">
            <a:spAutoFit/>
          </a:bodyPr>
          <a:lstStyle/>
          <a:p>
            <a:pPr algn="ctr"/>
            <a:r>
              <a:rPr kumimoji="1" lang="en-US" altLang="ja-JP" sz="1200" dirty="0">
                <a:latin typeface="+mn-ea"/>
              </a:rPr>
              <a:t>※</a:t>
            </a:r>
            <a:r>
              <a:rPr kumimoji="1" lang="ja-JP" altLang="en-US" sz="1200" dirty="0">
                <a:latin typeface="+mn-ea"/>
              </a:rPr>
              <a:t>利用方法や画面の表示内容に不明点がある場合にはお気軽に職員までお声かけください</a:t>
            </a:r>
            <a:endParaRPr kumimoji="1" lang="en-US" altLang="ja-JP" sz="1200" dirty="0">
              <a:solidFill>
                <a:srgbClr val="FF0000"/>
              </a:solidFill>
              <a:latin typeface="+mn-ea"/>
            </a:endParaRPr>
          </a:p>
        </p:txBody>
      </p:sp>
      <p:sp>
        <p:nvSpPr>
          <p:cNvPr id="5" name="テキスト ボックス 4">
            <a:extLst>
              <a:ext uri="{FF2B5EF4-FFF2-40B4-BE49-F238E27FC236}">
                <a16:creationId xmlns:a16="http://schemas.microsoft.com/office/drawing/2014/main" id="{388ED7B5-652C-6638-7920-0074356DC912}"/>
              </a:ext>
            </a:extLst>
          </p:cNvPr>
          <p:cNvSpPr txBox="1"/>
          <p:nvPr/>
        </p:nvSpPr>
        <p:spPr>
          <a:xfrm>
            <a:off x="669483" y="3076974"/>
            <a:ext cx="4802725" cy="307777"/>
          </a:xfrm>
          <a:prstGeom prst="rect">
            <a:avLst/>
          </a:prstGeom>
          <a:noFill/>
        </p:spPr>
        <p:txBody>
          <a:bodyPr wrap="square" rtlCol="0">
            <a:spAutoFit/>
          </a:bodyPr>
          <a:lstStyle/>
          <a:p>
            <a:r>
              <a:rPr kumimoji="1" lang="ja-JP" altLang="en-US" sz="1400">
                <a:latin typeface="+mn-ea"/>
              </a:rPr>
              <a:t>認証方法を選択し、本人確認をします。</a:t>
            </a:r>
          </a:p>
        </p:txBody>
      </p:sp>
      <p:sp>
        <p:nvSpPr>
          <p:cNvPr id="6" name="テキスト ボックス 5">
            <a:extLst>
              <a:ext uri="{FF2B5EF4-FFF2-40B4-BE49-F238E27FC236}">
                <a16:creationId xmlns:a16="http://schemas.microsoft.com/office/drawing/2014/main" id="{B6405379-5E24-DBC6-6D79-24B0E14562F5}"/>
              </a:ext>
            </a:extLst>
          </p:cNvPr>
          <p:cNvSpPr txBox="1"/>
          <p:nvPr/>
        </p:nvSpPr>
        <p:spPr>
          <a:xfrm>
            <a:off x="669483" y="5495173"/>
            <a:ext cx="4802724" cy="307777"/>
          </a:xfrm>
          <a:prstGeom prst="rect">
            <a:avLst/>
          </a:prstGeom>
          <a:noFill/>
        </p:spPr>
        <p:txBody>
          <a:bodyPr wrap="square" rtlCol="0">
            <a:spAutoFit/>
          </a:bodyPr>
          <a:lstStyle/>
          <a:p>
            <a:r>
              <a:rPr kumimoji="1" lang="ja-JP" altLang="en-US" sz="1400" dirty="0">
                <a:latin typeface="+mn-ea"/>
              </a:rPr>
              <a:t>案内に沿って、情報提供の同意可否を選択します。</a:t>
            </a:r>
            <a:endParaRPr kumimoji="1" lang="en-US" altLang="ja-JP" sz="1400" dirty="0">
              <a:latin typeface="+mn-ea"/>
            </a:endParaRPr>
          </a:p>
        </p:txBody>
      </p:sp>
      <p:pic>
        <p:nvPicPr>
          <p:cNvPr id="7" name="Picture 4" descr="マイナちゃん">
            <a:extLst>
              <a:ext uri="{FF2B5EF4-FFF2-40B4-BE49-F238E27FC236}">
                <a16:creationId xmlns:a16="http://schemas.microsoft.com/office/drawing/2014/main" id="{A80C7F64-C82A-9F0D-926A-0E181DA186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671049" y="5759465"/>
            <a:ext cx="946259" cy="10866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AF5D5264-4A79-157C-2E25-B7E824AAF51E}"/>
              </a:ext>
            </a:extLst>
          </p:cNvPr>
          <p:cNvSpPr txBox="1"/>
          <p:nvPr/>
        </p:nvSpPr>
        <p:spPr>
          <a:xfrm>
            <a:off x="669483" y="6998351"/>
            <a:ext cx="6336523" cy="307777"/>
          </a:xfrm>
          <a:prstGeom prst="rect">
            <a:avLst/>
          </a:prstGeom>
          <a:noFill/>
        </p:spPr>
        <p:txBody>
          <a:bodyPr wrap="square" rtlCol="0">
            <a:spAutoFit/>
          </a:bodyPr>
          <a:lstStyle/>
          <a:p>
            <a:r>
              <a:rPr kumimoji="1" lang="ja-JP" altLang="en-US" sz="1400" dirty="0">
                <a:latin typeface="+mn-ea"/>
              </a:rPr>
              <a:t>処方箋の提出方法を選択します。</a:t>
            </a:r>
            <a:endParaRPr kumimoji="1" lang="en-US" altLang="ja-JP" sz="1400" dirty="0">
              <a:latin typeface="+mn-ea"/>
            </a:endParaRPr>
          </a:p>
        </p:txBody>
      </p:sp>
      <p:cxnSp>
        <p:nvCxnSpPr>
          <p:cNvPr id="12" name="直線矢印コネクタ 11">
            <a:extLst>
              <a:ext uri="{FF2B5EF4-FFF2-40B4-BE49-F238E27FC236}">
                <a16:creationId xmlns:a16="http://schemas.microsoft.com/office/drawing/2014/main" id="{D7354132-3888-0165-289A-4FABD2BD40AB}"/>
              </a:ext>
            </a:extLst>
          </p:cNvPr>
          <p:cNvCxnSpPr>
            <a:cxnSpLocks/>
            <a:stCxn id="14" idx="2"/>
            <a:endCxn id="15" idx="0"/>
          </p:cNvCxnSpPr>
          <p:nvPr/>
        </p:nvCxnSpPr>
        <p:spPr>
          <a:xfrm>
            <a:off x="466831" y="2709721"/>
            <a:ext cx="0" cy="238076"/>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E1F80D5-5888-24B3-F2EF-67C04A206F76}"/>
              </a:ext>
            </a:extLst>
          </p:cNvPr>
          <p:cNvCxnSpPr>
            <a:cxnSpLocks/>
            <a:stCxn id="16" idx="2"/>
            <a:endCxn id="17" idx="0"/>
          </p:cNvCxnSpPr>
          <p:nvPr/>
        </p:nvCxnSpPr>
        <p:spPr>
          <a:xfrm>
            <a:off x="466831" y="5872135"/>
            <a:ext cx="0" cy="1046206"/>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197" y="2211739"/>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197" y="2947797"/>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197" y="5374153"/>
            <a:ext cx="519267" cy="497982"/>
          </a:xfrm>
          <a:prstGeom prst="rect">
            <a:avLst/>
          </a:prstGeom>
        </p:spPr>
      </p:pic>
      <p:pic>
        <p:nvPicPr>
          <p:cNvPr id="17" name="グラフィックス 16" descr="バッジ 4 単色塗りつぶし">
            <a:extLst>
              <a:ext uri="{FF2B5EF4-FFF2-40B4-BE49-F238E27FC236}">
                <a16:creationId xmlns:a16="http://schemas.microsoft.com/office/drawing/2014/main" id="{F10FFFCF-B0C3-544E-2349-28AE6FE8E7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197" y="6918341"/>
            <a:ext cx="519267" cy="497982"/>
          </a:xfrm>
          <a:prstGeom prst="rect">
            <a:avLst/>
          </a:prstGeom>
        </p:spPr>
      </p:pic>
      <p:pic>
        <p:nvPicPr>
          <p:cNvPr id="18" name="グラフィックス 17" descr="バッジ 5 単色塗りつぶし">
            <a:extLst>
              <a:ext uri="{FF2B5EF4-FFF2-40B4-BE49-F238E27FC236}">
                <a16:creationId xmlns:a16="http://schemas.microsoft.com/office/drawing/2014/main" id="{5CF516EB-F79B-5785-7E97-20D7F66264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716" y="9049932"/>
            <a:ext cx="526230" cy="504660"/>
          </a:xfrm>
          <a:prstGeom prst="rect">
            <a:avLst/>
          </a:prstGeom>
        </p:spPr>
      </p:pic>
      <p:cxnSp>
        <p:nvCxnSpPr>
          <p:cNvPr id="20" name="直線矢印コネクタ 19">
            <a:extLst>
              <a:ext uri="{FF2B5EF4-FFF2-40B4-BE49-F238E27FC236}">
                <a16:creationId xmlns:a16="http://schemas.microsoft.com/office/drawing/2014/main" id="{AFC184BF-ED8B-B27F-2A3A-0CC288C12D36}"/>
              </a:ext>
            </a:extLst>
          </p:cNvPr>
          <p:cNvCxnSpPr>
            <a:cxnSpLocks/>
            <a:stCxn id="17" idx="2"/>
            <a:endCxn id="18" idx="0"/>
          </p:cNvCxnSpPr>
          <p:nvPr/>
        </p:nvCxnSpPr>
        <p:spPr>
          <a:xfrm>
            <a:off x="466831" y="7416323"/>
            <a:ext cx="0" cy="163360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0F7C34A-D847-BC08-FA48-AC765F577A17}"/>
              </a:ext>
            </a:extLst>
          </p:cNvPr>
          <p:cNvCxnSpPr>
            <a:cxnSpLocks/>
          </p:cNvCxnSpPr>
          <p:nvPr/>
        </p:nvCxnSpPr>
        <p:spPr>
          <a:xfrm>
            <a:off x="732411" y="3043441"/>
            <a:ext cx="50076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82FA7F5-F2A6-944B-42ED-C3391C0349C1}"/>
              </a:ext>
            </a:extLst>
          </p:cNvPr>
          <p:cNvCxnSpPr>
            <a:cxnSpLocks/>
          </p:cNvCxnSpPr>
          <p:nvPr/>
        </p:nvCxnSpPr>
        <p:spPr>
          <a:xfrm>
            <a:off x="748029" y="5450611"/>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4999C3F-E0ED-5E58-6A46-4077A9DC1455}"/>
              </a:ext>
            </a:extLst>
          </p:cNvPr>
          <p:cNvCxnSpPr>
            <a:cxnSpLocks/>
          </p:cNvCxnSpPr>
          <p:nvPr/>
        </p:nvCxnSpPr>
        <p:spPr>
          <a:xfrm>
            <a:off x="748029" y="6960251"/>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0E6C60C-7DCA-3BB6-C9AF-E5F743BE11A0}"/>
              </a:ext>
            </a:extLst>
          </p:cNvPr>
          <p:cNvCxnSpPr>
            <a:cxnSpLocks/>
          </p:cNvCxnSpPr>
          <p:nvPr/>
        </p:nvCxnSpPr>
        <p:spPr>
          <a:xfrm>
            <a:off x="702904" y="9070500"/>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DBCB7C7-2AA4-D141-5290-A6A3337F1823}"/>
              </a:ext>
            </a:extLst>
          </p:cNvPr>
          <p:cNvSpPr txBox="1"/>
          <p:nvPr/>
        </p:nvSpPr>
        <p:spPr>
          <a:xfrm>
            <a:off x="669483" y="9078151"/>
            <a:ext cx="5598444" cy="738664"/>
          </a:xfrm>
          <a:prstGeom prst="rect">
            <a:avLst/>
          </a:prstGeom>
          <a:noFill/>
        </p:spPr>
        <p:txBody>
          <a:bodyPr wrap="square" rtlCol="0">
            <a:spAutoFit/>
          </a:bodyPr>
          <a:lstStyle/>
          <a:p>
            <a:r>
              <a:rPr kumimoji="1" lang="ja-JP" altLang="en-US" sz="1400" dirty="0">
                <a:latin typeface="+mn-ea"/>
              </a:rPr>
              <a:t>マイナ受付完了です。</a:t>
            </a:r>
            <a:endParaRPr kumimoji="1" lang="en-US" altLang="ja-JP" sz="1400" dirty="0">
              <a:latin typeface="+mn-ea"/>
            </a:endParaRPr>
          </a:p>
          <a:p>
            <a:r>
              <a:rPr kumimoji="1" lang="ja-JP" altLang="en-US" sz="1400" dirty="0">
                <a:solidFill>
                  <a:srgbClr val="FF0000"/>
                </a:solidFill>
                <a:latin typeface="+mn-ea"/>
              </a:rPr>
              <a:t>マイナンバーカードをカードリーダーから取り出してください。</a:t>
            </a:r>
            <a:endParaRPr kumimoji="1" lang="en-US" altLang="ja-JP" sz="1400" dirty="0">
              <a:solidFill>
                <a:srgbClr val="FF0000"/>
              </a:solidFill>
              <a:latin typeface="+mn-ea"/>
            </a:endParaRPr>
          </a:p>
          <a:p>
            <a:r>
              <a:rPr kumimoji="1" lang="ja-JP" altLang="en-US" sz="1400" dirty="0">
                <a:solidFill>
                  <a:srgbClr val="FF0000"/>
                </a:solidFill>
                <a:latin typeface="+mn-ea"/>
              </a:rPr>
              <a:t>カードの取り忘れにご注意ください。</a:t>
            </a:r>
            <a:endParaRPr kumimoji="1" lang="en-US" altLang="ja-JP" sz="1400" dirty="0">
              <a:solidFill>
                <a:srgbClr val="FF0000"/>
              </a:solidFill>
              <a:latin typeface="+mn-ea"/>
            </a:endParaRPr>
          </a:p>
        </p:txBody>
      </p:sp>
      <p:sp>
        <p:nvSpPr>
          <p:cNvPr id="26" name="テキスト ボックス 25">
            <a:extLst>
              <a:ext uri="{FF2B5EF4-FFF2-40B4-BE49-F238E27FC236}">
                <a16:creationId xmlns:a16="http://schemas.microsoft.com/office/drawing/2014/main" id="{17C13008-5EB9-AE0F-F01E-BE545DCCD29F}"/>
              </a:ext>
            </a:extLst>
          </p:cNvPr>
          <p:cNvSpPr txBox="1"/>
          <p:nvPr/>
        </p:nvSpPr>
        <p:spPr>
          <a:xfrm>
            <a:off x="669483" y="2300325"/>
            <a:ext cx="4578311" cy="754053"/>
          </a:xfrm>
          <a:prstGeom prst="rect">
            <a:avLst/>
          </a:prstGeom>
          <a:noFill/>
        </p:spPr>
        <p:txBody>
          <a:bodyPr wrap="square" rtlCol="0">
            <a:spAutoFit/>
          </a:bodyPr>
          <a:lstStyle/>
          <a:p>
            <a:pPr>
              <a:spcBef>
                <a:spcPts val="600"/>
              </a:spcBef>
            </a:pPr>
            <a:r>
              <a:rPr kumimoji="1" lang="ja-JP" altLang="en-US" sz="1400" dirty="0">
                <a:latin typeface="+mn-ea"/>
              </a:rPr>
              <a:t>マイナンバーカードを読み取り口に置いてください。</a:t>
            </a:r>
            <a:endParaRPr kumimoji="1" lang="en-US" altLang="ja-JP" sz="1400" dirty="0">
              <a:latin typeface="+mn-ea"/>
            </a:endParaRPr>
          </a:p>
          <a:p>
            <a:pPr>
              <a:spcBef>
                <a:spcPts val="600"/>
              </a:spcBef>
            </a:pPr>
            <a:r>
              <a:rPr kumimoji="1" lang="en-US" altLang="ja-JP" sz="1200" dirty="0">
                <a:latin typeface="+mn-ea"/>
              </a:rPr>
              <a:t>※</a:t>
            </a:r>
            <a:r>
              <a:rPr kumimoji="1" lang="ja-JP" altLang="en-US" sz="1200" dirty="0">
                <a:latin typeface="+mn-ea"/>
              </a:rPr>
              <a:t>カバー等は外してください</a:t>
            </a:r>
            <a:br>
              <a:rPr kumimoji="1" lang="en-US" altLang="ja-JP" sz="1200" dirty="0">
                <a:latin typeface="+mn-ea"/>
              </a:rPr>
            </a:br>
            <a:r>
              <a:rPr kumimoji="1" lang="en-US" altLang="ja-JP" sz="1200" dirty="0">
                <a:latin typeface="+mn-ea"/>
              </a:rPr>
              <a:t>※</a:t>
            </a:r>
            <a:r>
              <a:rPr kumimoji="1" lang="ja-JP" altLang="en-US" sz="1200" dirty="0">
                <a:latin typeface="+mn-ea"/>
              </a:rPr>
              <a:t>顔写真を表にして横向きにおいてください</a:t>
            </a:r>
          </a:p>
        </p:txBody>
      </p:sp>
      <p:cxnSp>
        <p:nvCxnSpPr>
          <p:cNvPr id="30" name="直線矢印コネクタ 29">
            <a:extLst>
              <a:ext uri="{FF2B5EF4-FFF2-40B4-BE49-F238E27FC236}">
                <a16:creationId xmlns:a16="http://schemas.microsoft.com/office/drawing/2014/main" id="{0970B273-9783-DBF1-10E5-244B035A5804}"/>
              </a:ext>
            </a:extLst>
          </p:cNvPr>
          <p:cNvCxnSpPr>
            <a:cxnSpLocks/>
            <a:stCxn id="15" idx="2"/>
            <a:endCxn id="16" idx="0"/>
          </p:cNvCxnSpPr>
          <p:nvPr/>
        </p:nvCxnSpPr>
        <p:spPr>
          <a:xfrm>
            <a:off x="466831" y="3445779"/>
            <a:ext cx="0" cy="1928374"/>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7333AE8F-B7C8-C6FD-F21A-BD67DA634578}"/>
              </a:ext>
            </a:extLst>
          </p:cNvPr>
          <p:cNvGrpSpPr/>
          <p:nvPr/>
        </p:nvGrpSpPr>
        <p:grpSpPr>
          <a:xfrm>
            <a:off x="800477" y="3379609"/>
            <a:ext cx="1751748" cy="1253686"/>
            <a:chOff x="857613" y="3305704"/>
            <a:chExt cx="2534922" cy="1891728"/>
          </a:xfrm>
        </p:grpSpPr>
        <p:sp>
          <p:nvSpPr>
            <p:cNvPr id="43" name="正方形/長方形 42">
              <a:extLst>
                <a:ext uri="{FF2B5EF4-FFF2-40B4-BE49-F238E27FC236}">
                  <a16:creationId xmlns:a16="http://schemas.microsoft.com/office/drawing/2014/main" id="{43AA1371-850D-12B6-FD67-5E422FA39232}"/>
                </a:ext>
              </a:extLst>
            </p:cNvPr>
            <p:cNvSpPr/>
            <p:nvPr/>
          </p:nvSpPr>
          <p:spPr>
            <a:xfrm>
              <a:off x="2934709" y="3305704"/>
              <a:ext cx="457826" cy="185972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latin typeface="+mn-ea"/>
                </a:rPr>
                <a:t>②暗証番号</a:t>
              </a:r>
            </a:p>
          </p:txBody>
        </p:sp>
        <p:sp>
          <p:nvSpPr>
            <p:cNvPr id="44" name="正方形/長方形 43">
              <a:extLst>
                <a:ext uri="{FF2B5EF4-FFF2-40B4-BE49-F238E27FC236}">
                  <a16:creationId xmlns:a16="http://schemas.microsoft.com/office/drawing/2014/main" id="{442A47FE-678F-51DE-985E-5B5CB7CF28CC}"/>
                </a:ext>
              </a:extLst>
            </p:cNvPr>
            <p:cNvSpPr/>
            <p:nvPr/>
          </p:nvSpPr>
          <p:spPr>
            <a:xfrm>
              <a:off x="857613" y="3319342"/>
              <a:ext cx="467172" cy="187809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latin typeface="+mn-ea"/>
                </a:rPr>
                <a:t>①顔認証</a:t>
              </a:r>
            </a:p>
          </p:txBody>
        </p:sp>
      </p:grpSp>
      <p:pic>
        <p:nvPicPr>
          <p:cNvPr id="32" name="図 31">
            <a:extLst>
              <a:ext uri="{FF2B5EF4-FFF2-40B4-BE49-F238E27FC236}">
                <a16:creationId xmlns:a16="http://schemas.microsoft.com/office/drawing/2014/main" id="{FC11F4F0-7B8E-E780-7156-335FE1CEE41D}"/>
              </a:ext>
            </a:extLst>
          </p:cNvPr>
          <p:cNvPicPr>
            <a:picLocks noChangeAspect="1"/>
          </p:cNvPicPr>
          <p:nvPr/>
        </p:nvPicPr>
        <p:blipFill>
          <a:blip r:embed="rId13"/>
          <a:stretch>
            <a:fillRect/>
          </a:stretch>
        </p:blipFill>
        <p:spPr>
          <a:xfrm>
            <a:off x="1186951" y="3412584"/>
            <a:ext cx="778817" cy="1244822"/>
          </a:xfrm>
          <a:prstGeom prst="rect">
            <a:avLst/>
          </a:prstGeom>
          <a:ln>
            <a:solidFill>
              <a:schemeClr val="tx1"/>
            </a:solidFill>
          </a:ln>
        </p:spPr>
      </p:pic>
      <p:pic>
        <p:nvPicPr>
          <p:cNvPr id="33" name="図 32">
            <a:extLst>
              <a:ext uri="{FF2B5EF4-FFF2-40B4-BE49-F238E27FC236}">
                <a16:creationId xmlns:a16="http://schemas.microsoft.com/office/drawing/2014/main" id="{3D71B525-D440-9660-5D53-3FA71C1B6A62}"/>
              </a:ext>
            </a:extLst>
          </p:cNvPr>
          <p:cNvPicPr>
            <a:picLocks noChangeAspect="1"/>
          </p:cNvPicPr>
          <p:nvPr/>
        </p:nvPicPr>
        <p:blipFill>
          <a:blip r:embed="rId14"/>
          <a:stretch>
            <a:fillRect/>
          </a:stretch>
        </p:blipFill>
        <p:spPr>
          <a:xfrm>
            <a:off x="2633196" y="3408654"/>
            <a:ext cx="866598" cy="1244822"/>
          </a:xfrm>
          <a:prstGeom prst="rect">
            <a:avLst/>
          </a:prstGeom>
          <a:ln>
            <a:solidFill>
              <a:schemeClr val="tx1"/>
            </a:solidFill>
          </a:ln>
        </p:spPr>
      </p:pic>
      <p:pic>
        <p:nvPicPr>
          <p:cNvPr id="34" name="図 33">
            <a:extLst>
              <a:ext uri="{FF2B5EF4-FFF2-40B4-BE49-F238E27FC236}">
                <a16:creationId xmlns:a16="http://schemas.microsoft.com/office/drawing/2014/main" id="{9E12191B-98F5-CD00-E3C1-D9463B5D846D}"/>
              </a:ext>
            </a:extLst>
          </p:cNvPr>
          <p:cNvPicPr>
            <a:picLocks noChangeAspect="1"/>
          </p:cNvPicPr>
          <p:nvPr/>
        </p:nvPicPr>
        <p:blipFill>
          <a:blip r:embed="rId15"/>
          <a:stretch>
            <a:fillRect/>
          </a:stretch>
        </p:blipFill>
        <p:spPr>
          <a:xfrm>
            <a:off x="1186951" y="5790705"/>
            <a:ext cx="654301" cy="1045801"/>
          </a:xfrm>
          <a:prstGeom prst="rect">
            <a:avLst/>
          </a:prstGeom>
          <a:ln>
            <a:solidFill>
              <a:schemeClr val="bg1">
                <a:lumMod val="65000"/>
              </a:schemeClr>
            </a:solidFill>
          </a:ln>
        </p:spPr>
      </p:pic>
      <p:pic>
        <p:nvPicPr>
          <p:cNvPr id="35" name="グラフィックス 34" descr="右向き指示マーク 単色塗りつぶし">
            <a:extLst>
              <a:ext uri="{FF2B5EF4-FFF2-40B4-BE49-F238E27FC236}">
                <a16:creationId xmlns:a16="http://schemas.microsoft.com/office/drawing/2014/main" id="{4D8EC6BB-E99C-3586-4043-FD6FAE6BFD7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6323" y="6486135"/>
            <a:ext cx="491416" cy="471272"/>
          </a:xfrm>
          <a:prstGeom prst="rect">
            <a:avLst/>
          </a:prstGeom>
        </p:spPr>
      </p:pic>
      <p:pic>
        <p:nvPicPr>
          <p:cNvPr id="38" name="図 37">
            <a:extLst>
              <a:ext uri="{FF2B5EF4-FFF2-40B4-BE49-F238E27FC236}">
                <a16:creationId xmlns:a16="http://schemas.microsoft.com/office/drawing/2014/main" id="{BA94FDF1-F986-FF0E-7D67-3037793AB5E8}"/>
              </a:ext>
            </a:extLst>
          </p:cNvPr>
          <p:cNvPicPr>
            <a:picLocks noChangeAspect="1"/>
          </p:cNvPicPr>
          <p:nvPr/>
        </p:nvPicPr>
        <p:blipFill rotWithShape="1">
          <a:blip r:embed="rId18"/>
          <a:srcRect l="14954"/>
          <a:stretch/>
        </p:blipFill>
        <p:spPr>
          <a:xfrm>
            <a:off x="5323113" y="2334994"/>
            <a:ext cx="1146154" cy="680288"/>
          </a:xfrm>
          <a:prstGeom prst="rect">
            <a:avLst/>
          </a:prstGeom>
        </p:spPr>
      </p:pic>
      <p:sp>
        <p:nvSpPr>
          <p:cNvPr id="45" name="四角形: 角を丸くする 44">
            <a:extLst>
              <a:ext uri="{FF2B5EF4-FFF2-40B4-BE49-F238E27FC236}">
                <a16:creationId xmlns:a16="http://schemas.microsoft.com/office/drawing/2014/main" id="{654BEA0A-035B-0953-187B-E6E5FCB697D7}"/>
              </a:ext>
            </a:extLst>
          </p:cNvPr>
          <p:cNvSpPr/>
          <p:nvPr/>
        </p:nvSpPr>
        <p:spPr>
          <a:xfrm>
            <a:off x="777947" y="4733880"/>
            <a:ext cx="5638280" cy="644296"/>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n-ea"/>
            </a:endParaRPr>
          </a:p>
        </p:txBody>
      </p:sp>
      <p:sp>
        <p:nvSpPr>
          <p:cNvPr id="46" name="テキスト ボックス 45">
            <a:extLst>
              <a:ext uri="{FF2B5EF4-FFF2-40B4-BE49-F238E27FC236}">
                <a16:creationId xmlns:a16="http://schemas.microsoft.com/office/drawing/2014/main" id="{F0C9BBB9-7E0D-E092-1168-1275CE7DA81B}"/>
              </a:ext>
            </a:extLst>
          </p:cNvPr>
          <p:cNvSpPr txBox="1"/>
          <p:nvPr/>
        </p:nvSpPr>
        <p:spPr>
          <a:xfrm>
            <a:off x="787462" y="4760936"/>
            <a:ext cx="4789342" cy="600164"/>
          </a:xfrm>
          <a:prstGeom prst="rect">
            <a:avLst/>
          </a:prstGeom>
          <a:noFill/>
        </p:spPr>
        <p:txBody>
          <a:bodyPr wrap="square" rtlCol="0">
            <a:spAutoFit/>
          </a:bodyPr>
          <a:lstStyle/>
          <a:p>
            <a:r>
              <a:rPr kumimoji="1" lang="ja-JP" altLang="en-US" sz="1100" dirty="0">
                <a:latin typeface="+mn-ea"/>
              </a:rPr>
              <a:t>「</a:t>
            </a:r>
            <a:r>
              <a:rPr kumimoji="1" lang="ja-JP" altLang="en-US" sz="1100" b="1" dirty="0">
                <a:latin typeface="+mn-ea"/>
              </a:rPr>
              <a:t>マイナンバーカードを保険証として利用するための登録が必要です</a:t>
            </a:r>
            <a:r>
              <a:rPr kumimoji="1" lang="ja-JP" altLang="en-US" sz="1100" dirty="0">
                <a:latin typeface="+mn-ea"/>
              </a:rPr>
              <a:t>」と表示された場合は</a:t>
            </a:r>
            <a:r>
              <a:rPr kumimoji="1" lang="ja-JP" altLang="en-US" sz="1100" b="1" dirty="0">
                <a:latin typeface="+mn-ea"/>
              </a:rPr>
              <a:t>「マイナ受付」の初回登録の方法</a:t>
            </a:r>
            <a:r>
              <a:rPr kumimoji="1" lang="ja-JP" altLang="en-US" sz="1100" dirty="0">
                <a:latin typeface="+mn-ea"/>
              </a:rPr>
              <a:t>に沿って対応してください。</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47" name="フローチャート: 組合せ 46">
            <a:extLst>
              <a:ext uri="{FF2B5EF4-FFF2-40B4-BE49-F238E27FC236}">
                <a16:creationId xmlns:a16="http://schemas.microsoft.com/office/drawing/2014/main" id="{BE42277D-0D15-D496-CCCD-F864C8A28539}"/>
              </a:ext>
            </a:extLst>
          </p:cNvPr>
          <p:cNvSpPr/>
          <p:nvPr/>
        </p:nvSpPr>
        <p:spPr>
          <a:xfrm rot="16200000">
            <a:off x="5504997" y="4973025"/>
            <a:ext cx="424593" cy="152903"/>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n-ea"/>
            </a:endParaRPr>
          </a:p>
        </p:txBody>
      </p:sp>
      <p:pic>
        <p:nvPicPr>
          <p:cNvPr id="48" name="図 47">
            <a:extLst>
              <a:ext uri="{FF2B5EF4-FFF2-40B4-BE49-F238E27FC236}">
                <a16:creationId xmlns:a16="http://schemas.microsoft.com/office/drawing/2014/main" id="{94E3EBFA-2A68-7A5E-EC77-891CEFB29FB6}"/>
              </a:ext>
            </a:extLst>
          </p:cNvPr>
          <p:cNvPicPr>
            <a:picLocks noChangeAspect="1"/>
          </p:cNvPicPr>
          <p:nvPr/>
        </p:nvPicPr>
        <p:blipFill>
          <a:blip r:embed="rId19"/>
          <a:stretch>
            <a:fillRect/>
          </a:stretch>
        </p:blipFill>
        <p:spPr>
          <a:xfrm>
            <a:off x="5853910" y="4760781"/>
            <a:ext cx="415291" cy="577390"/>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DAB51CB9-8A0C-5BAD-0D03-A4A6D4CD2C4C}"/>
              </a:ext>
            </a:extLst>
          </p:cNvPr>
          <p:cNvSpPr txBox="1"/>
          <p:nvPr/>
        </p:nvSpPr>
        <p:spPr>
          <a:xfrm>
            <a:off x="2127320" y="5883085"/>
            <a:ext cx="3418859" cy="940865"/>
          </a:xfrm>
          <a:prstGeom prst="wedgeRoundRectCallout">
            <a:avLst>
              <a:gd name="adj1" fmla="val 53280"/>
              <a:gd name="adj2" fmla="val 7722"/>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noAutofit/>
          </a:bodyPr>
          <a:lstStyle/>
          <a:p>
            <a:endParaRPr kumimoji="1" lang="ja-JP" altLang="en-US" sz="1100">
              <a:latin typeface="+mn-ea"/>
            </a:endParaRPr>
          </a:p>
        </p:txBody>
      </p:sp>
      <p:sp>
        <p:nvSpPr>
          <p:cNvPr id="50" name="テキスト ボックス 49">
            <a:extLst>
              <a:ext uri="{FF2B5EF4-FFF2-40B4-BE49-F238E27FC236}">
                <a16:creationId xmlns:a16="http://schemas.microsoft.com/office/drawing/2014/main" id="{2EF721C4-F398-57E6-E57F-5CBAAAC964B5}"/>
              </a:ext>
            </a:extLst>
          </p:cNvPr>
          <p:cNvSpPr txBox="1"/>
          <p:nvPr/>
        </p:nvSpPr>
        <p:spPr>
          <a:xfrm>
            <a:off x="2228772" y="5994268"/>
            <a:ext cx="3317407" cy="719622"/>
          </a:xfrm>
          <a:prstGeom prst="rect">
            <a:avLst/>
          </a:prstGeom>
          <a:noFill/>
          <a:ln>
            <a:noFill/>
          </a:ln>
        </p:spPr>
        <p:txBody>
          <a:bodyPr wrap="square" rtlCol="0">
            <a:noAutofit/>
          </a:bodyPr>
          <a:lstStyle/>
          <a:p>
            <a:r>
              <a:rPr kumimoji="1" lang="ja-JP" altLang="en-US" sz="1100" dirty="0">
                <a:latin typeface="+mn-ea"/>
              </a:rPr>
              <a:t>情報提供に</a:t>
            </a:r>
            <a:r>
              <a:rPr kumimoji="1" lang="ja-JP" altLang="en-US" sz="1100" b="1" dirty="0">
                <a:solidFill>
                  <a:srgbClr val="FF0000"/>
                </a:solidFill>
                <a:latin typeface="+mn-ea"/>
              </a:rPr>
              <a:t>同意する</a:t>
            </a:r>
            <a:r>
              <a:rPr kumimoji="1" lang="ja-JP" altLang="en-US" sz="1100" dirty="0">
                <a:latin typeface="+mn-ea"/>
              </a:rPr>
              <a:t>と、医師・歯科医師・薬剤師が服用している薬や診療の情報を確認できるようになり、データに基づくよりよい医療につながります。</a:t>
            </a:r>
          </a:p>
        </p:txBody>
      </p:sp>
      <p:sp>
        <p:nvSpPr>
          <p:cNvPr id="51" name="テキスト ボックス 50">
            <a:extLst>
              <a:ext uri="{FF2B5EF4-FFF2-40B4-BE49-F238E27FC236}">
                <a16:creationId xmlns:a16="http://schemas.microsoft.com/office/drawing/2014/main" id="{1DDBCA70-50A9-9E22-055A-91243CCAC6B4}"/>
              </a:ext>
            </a:extLst>
          </p:cNvPr>
          <p:cNvSpPr txBox="1"/>
          <p:nvPr/>
        </p:nvSpPr>
        <p:spPr>
          <a:xfrm>
            <a:off x="3721183" y="3470970"/>
            <a:ext cx="2939287" cy="1015663"/>
          </a:xfrm>
          <a:prstGeom prst="rect">
            <a:avLst/>
          </a:prstGeom>
          <a:noFill/>
        </p:spPr>
        <p:txBody>
          <a:bodyPr wrap="square" rtlCol="0">
            <a:spAutoFit/>
          </a:bodyPr>
          <a:lstStyle/>
          <a:p>
            <a:pPr marL="285750" indent="-285750">
              <a:buFont typeface="Meiryo UI" panose="020B0604030504040204" pitchFamily="50" charset="-128"/>
              <a:buChar char="※"/>
            </a:pPr>
            <a:r>
              <a:rPr kumimoji="1" lang="ja-JP" altLang="en-US" sz="1200" dirty="0">
                <a:latin typeface="+mn-ea"/>
              </a:rPr>
              <a:t>暗証番号を</a:t>
            </a:r>
            <a:r>
              <a:rPr lang="ja-JP" altLang="en-US" sz="1200" b="0" i="0" dirty="0">
                <a:solidFill>
                  <a:srgbClr val="040C28"/>
                </a:solidFill>
                <a:effectLst/>
                <a:latin typeface="+mn-ea"/>
              </a:rPr>
              <a:t>連続して間違うと</a:t>
            </a:r>
            <a:br>
              <a:rPr lang="en-US" altLang="ja-JP" sz="1200" b="0" i="0" dirty="0">
                <a:solidFill>
                  <a:srgbClr val="040C28"/>
                </a:solidFill>
                <a:effectLst/>
                <a:latin typeface="+mn-ea"/>
              </a:rPr>
            </a:br>
            <a:r>
              <a:rPr lang="ja-JP" altLang="en-US" sz="1200" b="0" i="0" dirty="0">
                <a:solidFill>
                  <a:srgbClr val="040C28"/>
                </a:solidFill>
                <a:effectLst/>
                <a:latin typeface="+mn-ea"/>
              </a:rPr>
              <a:t>不正防止のためロックがかかります</a:t>
            </a:r>
            <a:endParaRPr lang="ja-JP" altLang="en-US" sz="1200" dirty="0">
              <a:latin typeface="+mn-ea"/>
            </a:endParaRPr>
          </a:p>
          <a:p>
            <a:endParaRPr kumimoji="1" lang="en-US" altLang="ja-JP" sz="1200" dirty="0">
              <a:latin typeface="+mn-ea"/>
            </a:endParaRPr>
          </a:p>
          <a:p>
            <a:pPr marL="285750" indent="-285750">
              <a:buFont typeface="Meiryo UI" panose="020B0604030504040204" pitchFamily="50" charset="-128"/>
              <a:buChar char="※"/>
            </a:pPr>
            <a:r>
              <a:rPr kumimoji="1" lang="ja-JP" altLang="en-US" sz="1200" dirty="0">
                <a:latin typeface="+mn-ea"/>
              </a:rPr>
              <a:t>認証がうまくいかない方は</a:t>
            </a:r>
            <a:br>
              <a:rPr kumimoji="1" lang="en-US" altLang="ja-JP" sz="1200" dirty="0">
                <a:latin typeface="+mn-ea"/>
              </a:rPr>
            </a:br>
            <a:r>
              <a:rPr kumimoji="1" lang="ja-JP" altLang="en-US" sz="1200" dirty="0">
                <a:latin typeface="+mn-ea"/>
              </a:rPr>
              <a:t>職員にお声がけください</a:t>
            </a:r>
          </a:p>
        </p:txBody>
      </p:sp>
      <p:sp>
        <p:nvSpPr>
          <p:cNvPr id="4" name="テキスト ボックス 3">
            <a:extLst>
              <a:ext uri="{FF2B5EF4-FFF2-40B4-BE49-F238E27FC236}">
                <a16:creationId xmlns:a16="http://schemas.microsoft.com/office/drawing/2014/main" id="{75563024-7090-BCF3-328F-B1ADF3B5A248}"/>
              </a:ext>
            </a:extLst>
          </p:cNvPr>
          <p:cNvSpPr txBox="1"/>
          <p:nvPr/>
        </p:nvSpPr>
        <p:spPr>
          <a:xfrm>
            <a:off x="53572" y="1293374"/>
            <a:ext cx="6750566" cy="584775"/>
          </a:xfrm>
          <a:prstGeom prst="rect">
            <a:avLst/>
          </a:prstGeom>
          <a:noFill/>
        </p:spPr>
        <p:txBody>
          <a:bodyPr wrap="none" rtlCol="0">
            <a:spAutoFit/>
          </a:bodyPr>
          <a:lstStyle/>
          <a:p>
            <a:pPr algn="ctr"/>
            <a:r>
              <a:rPr kumimoji="1" lang="ja-JP" altLang="en-US" sz="1600" b="1" dirty="0">
                <a:latin typeface="+mn-ea"/>
              </a:rPr>
              <a:t>マイナ保険証で受付をする際は顔認証付きカードリーダーを使います。</a:t>
            </a:r>
            <a:endParaRPr kumimoji="1" lang="en-US" altLang="ja-JP" sz="1600" b="1" dirty="0">
              <a:latin typeface="+mn-ea"/>
            </a:endParaRPr>
          </a:p>
          <a:p>
            <a:pPr algn="ctr"/>
            <a:r>
              <a:rPr kumimoji="1" lang="ja-JP" altLang="en-US" sz="1600" b="1" dirty="0">
                <a:latin typeface="+mn-ea"/>
              </a:rPr>
              <a:t>画面の指示に沿って受付をしてください。</a:t>
            </a:r>
          </a:p>
        </p:txBody>
      </p:sp>
      <p:sp>
        <p:nvSpPr>
          <p:cNvPr id="52" name="正方形/長方形 51">
            <a:extLst>
              <a:ext uri="{FF2B5EF4-FFF2-40B4-BE49-F238E27FC236}">
                <a16:creationId xmlns:a16="http://schemas.microsoft.com/office/drawing/2014/main" id="{151EA6AD-77CC-3C1C-2E49-FE3778145E48}"/>
              </a:ext>
            </a:extLst>
          </p:cNvPr>
          <p:cNvSpPr/>
          <p:nvPr/>
        </p:nvSpPr>
        <p:spPr>
          <a:xfrm>
            <a:off x="2186638" y="7233959"/>
            <a:ext cx="1864763" cy="3011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dirty="0">
                <a:latin typeface="+mn-ea"/>
              </a:rPr>
              <a:t>電子処方箋を選択した場合</a:t>
            </a:r>
          </a:p>
        </p:txBody>
      </p:sp>
      <p:sp>
        <p:nvSpPr>
          <p:cNvPr id="60" name="正方形/長方形 59">
            <a:extLst>
              <a:ext uri="{FF2B5EF4-FFF2-40B4-BE49-F238E27FC236}">
                <a16:creationId xmlns:a16="http://schemas.microsoft.com/office/drawing/2014/main" id="{2FC86831-9F52-7135-0B5C-D9E18EB3803C}"/>
              </a:ext>
            </a:extLst>
          </p:cNvPr>
          <p:cNvSpPr/>
          <p:nvPr/>
        </p:nvSpPr>
        <p:spPr>
          <a:xfrm>
            <a:off x="4526406" y="7233959"/>
            <a:ext cx="1864763" cy="3011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dirty="0">
                <a:latin typeface="+mn-ea"/>
              </a:rPr>
              <a:t>事前連絡していない処方箋が</a:t>
            </a:r>
            <a:endParaRPr kumimoji="1" lang="en-US" altLang="ja-JP" sz="1000" b="1" dirty="0">
              <a:latin typeface="+mn-ea"/>
            </a:endParaRPr>
          </a:p>
          <a:p>
            <a:pPr algn="ctr"/>
            <a:r>
              <a:rPr kumimoji="1" lang="ja-JP" altLang="en-US" sz="1000" b="1" dirty="0">
                <a:latin typeface="+mn-ea"/>
              </a:rPr>
              <a:t>２枚以上ある場合</a:t>
            </a:r>
          </a:p>
        </p:txBody>
      </p:sp>
      <p:cxnSp>
        <p:nvCxnSpPr>
          <p:cNvPr id="128" name="直線矢印コネクタ 127">
            <a:extLst>
              <a:ext uri="{FF2B5EF4-FFF2-40B4-BE49-F238E27FC236}">
                <a16:creationId xmlns:a16="http://schemas.microsoft.com/office/drawing/2014/main" id="{46977163-750B-2FBD-5AC8-C8CE3B418906}"/>
              </a:ext>
            </a:extLst>
          </p:cNvPr>
          <p:cNvCxnSpPr>
            <a:cxnSpLocks/>
          </p:cNvCxnSpPr>
          <p:nvPr/>
        </p:nvCxnSpPr>
        <p:spPr>
          <a:xfrm>
            <a:off x="1666834" y="8135450"/>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48307252-A261-A17C-DB14-694175960547}"/>
              </a:ext>
            </a:extLst>
          </p:cNvPr>
          <p:cNvCxnSpPr>
            <a:cxnSpLocks/>
          </p:cNvCxnSpPr>
          <p:nvPr/>
        </p:nvCxnSpPr>
        <p:spPr>
          <a:xfrm>
            <a:off x="4037809" y="8135450"/>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1" name="テキスト ボックス 67">
            <a:extLst>
              <a:ext uri="{FF2B5EF4-FFF2-40B4-BE49-F238E27FC236}">
                <a16:creationId xmlns:a16="http://schemas.microsoft.com/office/drawing/2014/main" id="{6194B631-81CF-8EE8-BD8E-B4446D474B8A}"/>
              </a:ext>
            </a:extLst>
          </p:cNvPr>
          <p:cNvSpPr txBox="1"/>
          <p:nvPr/>
        </p:nvSpPr>
        <p:spPr>
          <a:xfrm>
            <a:off x="2919574" y="7562231"/>
            <a:ext cx="1336539"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当薬局に提出する</a:t>
            </a:r>
            <a:endPar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電子処方箋を選択します。</a:t>
            </a:r>
            <a:endPar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134" name="テキスト ボックス 67">
            <a:extLst>
              <a:ext uri="{FF2B5EF4-FFF2-40B4-BE49-F238E27FC236}">
                <a16:creationId xmlns:a16="http://schemas.microsoft.com/office/drawing/2014/main" id="{7837EEDC-CB2A-B845-78C4-B7B960FC22DE}"/>
              </a:ext>
            </a:extLst>
          </p:cNvPr>
          <p:cNvSpPr txBox="1"/>
          <p:nvPr/>
        </p:nvSpPr>
        <p:spPr>
          <a:xfrm>
            <a:off x="5285052" y="7562231"/>
            <a:ext cx="1336539"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当薬局で調剤する電子処方箋を選択します。</a:t>
            </a:r>
            <a:endPar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135" name="テキスト ボックス 65">
            <a:extLst>
              <a:ext uri="{FF2B5EF4-FFF2-40B4-BE49-F238E27FC236}">
                <a16:creationId xmlns:a16="http://schemas.microsoft.com/office/drawing/2014/main" id="{66C5B471-A8BD-B712-6BCD-C8EF7D025ACD}"/>
              </a:ext>
            </a:extLst>
          </p:cNvPr>
          <p:cNvSpPr txBox="1"/>
          <p:nvPr/>
        </p:nvSpPr>
        <p:spPr>
          <a:xfrm>
            <a:off x="1738371" y="8705404"/>
            <a:ext cx="5065767" cy="4154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05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「事前連絡済」とは</a:t>
            </a:r>
            <a:r>
              <a:rPr kumimoji="1" lang="en-US" altLang="ja-JP" sz="105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FAX</a:t>
            </a:r>
            <a:r>
              <a:rPr kumimoji="1" lang="ja-JP" altLang="en-US" sz="105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やアプリで薬局に事前に引換番号や被保険者情報を</a:t>
            </a:r>
            <a:br>
              <a:rPr kumimoji="1" lang="en-US" altLang="ja-JP" sz="105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br>
            <a:r>
              <a:rPr kumimoji="1" lang="ja-JP" altLang="en-US" sz="105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連絡していることです。処方内容（控え）を連絡している場合も該当します。</a:t>
            </a:r>
            <a:endParaRPr kumimoji="1" lang="en-US" altLang="ja-JP" sz="105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pic>
        <p:nvPicPr>
          <p:cNvPr id="1025" name="Picture 1">
            <a:extLst>
              <a:ext uri="{FF2B5EF4-FFF2-40B4-BE49-F238E27FC236}">
                <a16:creationId xmlns:a16="http://schemas.microsoft.com/office/drawing/2014/main" id="{A9FC56A2-1016-3358-A12D-F997E3ACCF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6856" y="7573422"/>
            <a:ext cx="763212" cy="11464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34DDAA8-0D8D-7D70-7D09-51C177162FE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00384" y="7573422"/>
            <a:ext cx="763212" cy="11431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1CB6F15-7D44-4631-BBF7-FA4DD3105D0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21840" y="7573422"/>
            <a:ext cx="763212" cy="1134026"/>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31B40489-1E29-BF16-9B7E-415E43D08C30}"/>
              </a:ext>
            </a:extLst>
          </p:cNvPr>
          <p:cNvPicPr>
            <a:picLocks noChangeAspect="1"/>
          </p:cNvPicPr>
          <p:nvPr/>
        </p:nvPicPr>
        <p:blipFill rotWithShape="1">
          <a:blip r:embed="rId23">
            <a:extLst>
              <a:ext uri="{28A0092B-C50C-407E-A947-70E740481C1C}">
                <a14:useLocalDpi xmlns:a14="http://schemas.microsoft.com/office/drawing/2010/main" val="0"/>
              </a:ext>
            </a:extLst>
          </a:blip>
          <a:srcRect t="66597" b="4995"/>
          <a:stretch/>
        </p:blipFill>
        <p:spPr>
          <a:xfrm>
            <a:off x="43764" y="15222"/>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29536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16715"/>
            <a:ext cx="3027820" cy="523220"/>
          </a:xfrm>
          <a:prstGeom prst="rect">
            <a:avLst/>
          </a:prstGeom>
          <a:noFill/>
        </p:spPr>
        <p:txBody>
          <a:bodyPr wrap="square" rtlCol="0">
            <a:spAutoFit/>
          </a:bodyPr>
          <a:lstStyle/>
          <a:p>
            <a:pPr algn="ctr"/>
            <a:r>
              <a:rPr kumimoji="1" lang="ja-JP" altLang="en-US" sz="1400" b="1" dirty="0">
                <a:solidFill>
                  <a:srgbClr val="F18101"/>
                </a:solidFill>
              </a:rPr>
              <a:t>マイナンバーカード</a:t>
            </a:r>
            <a:r>
              <a:rPr kumimoji="1" lang="ja-JP" altLang="en-US" sz="1200" b="1" dirty="0"/>
              <a:t>を</a:t>
            </a:r>
            <a:r>
              <a:rPr kumimoji="1" lang="ja-JP" altLang="en-US" sz="1400" b="1" dirty="0"/>
              <a:t>お持ちの方</a:t>
            </a:r>
            <a:r>
              <a:rPr kumimoji="1" lang="ja-JP" altLang="en-US" sz="1200" b="1" dirty="0"/>
              <a:t>は</a:t>
            </a:r>
            <a:r>
              <a:rPr kumimoji="1" lang="ja-JP" altLang="en-US" sz="1400" b="1" dirty="0"/>
              <a:t>カードリーダーで受付を！</a:t>
            </a:r>
            <a:endParaRPr kumimoji="1" lang="en-US" altLang="ja-JP" sz="1400" b="1" dirty="0"/>
          </a:p>
        </p:txBody>
      </p:sp>
    </p:spTree>
    <p:extLst>
      <p:ext uri="{BB962C8B-B14F-4D97-AF65-F5344CB8AC3E}">
        <p14:creationId xmlns:p14="http://schemas.microsoft.com/office/powerpoint/2010/main" val="314834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12118" y="797922"/>
            <a:ext cx="6653212" cy="9029667"/>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09A4D6AD-468D-429B-D908-AC30086E71AC}"/>
              </a:ext>
            </a:extLst>
          </p:cNvPr>
          <p:cNvSpPr txBox="1"/>
          <p:nvPr/>
        </p:nvSpPr>
        <p:spPr>
          <a:xfrm>
            <a:off x="2895254" y="57334"/>
            <a:ext cx="3962746" cy="738664"/>
          </a:xfrm>
          <a:prstGeom prst="rect">
            <a:avLst/>
          </a:prstGeom>
          <a:noFill/>
        </p:spPr>
        <p:txBody>
          <a:bodyPr wrap="square" rtlCol="0">
            <a:spAutoFit/>
          </a:bodyPr>
          <a:lstStyle/>
          <a:p>
            <a:r>
              <a:rPr kumimoji="1" lang="en-US" altLang="ja-JP" sz="1400" dirty="0">
                <a:latin typeface="游ゴシック Medium" panose="020B0500000000000000" pitchFamily="50" charset="-128"/>
                <a:ea typeface="游ゴシック Medium" panose="020B0500000000000000" pitchFamily="50" charset="-128"/>
              </a:rPr>
              <a:t>※</a:t>
            </a:r>
            <a:r>
              <a:rPr kumimoji="1" lang="ja-JP" altLang="en-US" sz="1400" b="1" dirty="0">
                <a:solidFill>
                  <a:srgbClr val="F18101"/>
                </a:solidFill>
                <a:latin typeface="Meiryo UI" panose="020B0604030504040204" pitchFamily="50" charset="-128"/>
                <a:ea typeface="Meiryo UI" panose="020B0604030504040204" pitchFamily="50" charset="-128"/>
              </a:rPr>
              <a:t>マイナ受付</a:t>
            </a:r>
            <a:r>
              <a:rPr kumimoji="1" lang="ja-JP" altLang="en-US" sz="1400" b="1" dirty="0">
                <a:latin typeface="游ゴシック Medium" panose="020B0500000000000000" pitchFamily="50" charset="-128"/>
                <a:ea typeface="游ゴシック Medium" panose="020B0500000000000000" pitchFamily="50" charset="-128"/>
              </a:rPr>
              <a:t>の手順　 の詳細です。</a:t>
            </a:r>
            <a:endParaRPr kumimoji="1" lang="en-US" altLang="ja-JP" sz="1400" b="1" dirty="0">
              <a:latin typeface="游ゴシック Medium" panose="020B0500000000000000" pitchFamily="50" charset="-128"/>
              <a:ea typeface="游ゴシック Medium" panose="020B0500000000000000" pitchFamily="50" charset="-128"/>
            </a:endParaRPr>
          </a:p>
          <a:p>
            <a:r>
              <a:rPr kumimoji="1" lang="en-US" altLang="ja-JP" sz="1400" dirty="0">
                <a:latin typeface="游ゴシック Medium" panose="020B0500000000000000" pitchFamily="50" charset="-128"/>
                <a:ea typeface="游ゴシック Medium" panose="020B0500000000000000" pitchFamily="50" charset="-128"/>
              </a:rPr>
              <a:t>※</a:t>
            </a:r>
            <a:r>
              <a:rPr kumimoji="1" lang="ja-JP" altLang="en-US" sz="1400" dirty="0">
                <a:latin typeface="游ゴシック Medium" panose="020B0500000000000000" pitchFamily="50" charset="-128"/>
                <a:ea typeface="游ゴシック Medium" panose="020B0500000000000000" pitchFamily="50" charset="-128"/>
              </a:rPr>
              <a:t>不明点がある場合はお気軽に職員までお声がけください。</a:t>
            </a:r>
            <a:endParaRPr kumimoji="1" lang="en-US" altLang="ja-JP" sz="1400" dirty="0">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B6405379-5E24-DBC6-6D79-24B0E14562F5}"/>
              </a:ext>
            </a:extLst>
          </p:cNvPr>
          <p:cNvSpPr txBox="1"/>
          <p:nvPr/>
        </p:nvSpPr>
        <p:spPr>
          <a:xfrm>
            <a:off x="580120" y="6819195"/>
            <a:ext cx="4802724"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r>
              <a:rPr lang="ja-JP" altLang="en-US" dirty="0"/>
              <a:t>当薬局で調剤を受ける電子処方箋を選択します</a:t>
            </a:r>
            <a:endParaRPr lang="en-US" altLang="ja-JP" dirty="0"/>
          </a:p>
        </p:txBody>
      </p:sp>
      <p:sp>
        <p:nvSpPr>
          <p:cNvPr id="10" name="テキスト ボックス 9">
            <a:extLst>
              <a:ext uri="{FF2B5EF4-FFF2-40B4-BE49-F238E27FC236}">
                <a16:creationId xmlns:a16="http://schemas.microsoft.com/office/drawing/2014/main" id="{AF5D5264-4A79-157C-2E25-B7E824AAF51E}"/>
              </a:ext>
            </a:extLst>
          </p:cNvPr>
          <p:cNvSpPr txBox="1"/>
          <p:nvPr/>
        </p:nvSpPr>
        <p:spPr>
          <a:xfrm>
            <a:off x="580120" y="926585"/>
            <a:ext cx="3861629" cy="340519"/>
          </a:xfrm>
          <a:prstGeom prst="roundRect">
            <a:avLst/>
          </a:prstGeom>
          <a:noFill/>
          <a:ln>
            <a:noFill/>
          </a:ln>
        </p:spPr>
        <p:txBody>
          <a:bodyPr wrap="square"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処方箋</a:t>
            </a:r>
            <a:r>
              <a:rPr kumimoji="1" lang="ja-JP" altLang="en-US"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の</a:t>
            </a:r>
            <a:r>
              <a:rPr kumimoji="1" lang="ja-JP" altLang="en-US" sz="1400" dirty="0">
                <a:latin typeface="游ゴシック" panose="020B0400000000000000" pitchFamily="50" charset="-128"/>
                <a:ea typeface="游ゴシック" panose="020B0400000000000000" pitchFamily="50" charset="-128"/>
              </a:rPr>
              <a:t>種類</a:t>
            </a:r>
            <a:r>
              <a:rPr kumimoji="1" lang="ja-JP" altLang="en-US"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を選択します</a:t>
            </a:r>
            <a:endParaRPr kumimoji="1" lang="en-US" altLang="ja-JP"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84" y="847853"/>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84" y="3742808"/>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584" y="6724321"/>
            <a:ext cx="519267" cy="497982"/>
          </a:xfrm>
          <a:prstGeom prst="rect">
            <a:avLst/>
          </a:prstGeom>
        </p:spPr>
      </p:pic>
      <p:sp>
        <p:nvSpPr>
          <p:cNvPr id="32" name="四角形: 角を丸くする 31">
            <a:extLst>
              <a:ext uri="{FF2B5EF4-FFF2-40B4-BE49-F238E27FC236}">
                <a16:creationId xmlns:a16="http://schemas.microsoft.com/office/drawing/2014/main" id="{18649EF3-351F-7F83-769E-0A438AB65986}"/>
              </a:ext>
            </a:extLst>
          </p:cNvPr>
          <p:cNvSpPr/>
          <p:nvPr/>
        </p:nvSpPr>
        <p:spPr>
          <a:xfrm>
            <a:off x="192727" y="110368"/>
            <a:ext cx="2597862" cy="540490"/>
          </a:xfrm>
          <a:prstGeom prst="roundRect">
            <a:avLst/>
          </a:prstGeom>
          <a:solidFill>
            <a:schemeClr val="bg1"/>
          </a:solidFill>
          <a:ln w="38100"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E0B06D21-2E08-CA8C-BF67-F76E5BDCB390}"/>
              </a:ext>
            </a:extLst>
          </p:cNvPr>
          <p:cNvSpPr txBox="1"/>
          <p:nvPr/>
        </p:nvSpPr>
        <p:spPr>
          <a:xfrm>
            <a:off x="-630668" y="195947"/>
            <a:ext cx="424465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処方箋</a:t>
            </a:r>
            <a:r>
              <a:rPr kumimoji="1" lang="ja-JP" altLang="en-US"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の提出方法</a:t>
            </a:r>
            <a:endParaRPr kumimoji="1" lang="en-US" altLang="ja-JP"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15F30198-2B5F-531F-6AED-E4CD7B2E3A89}"/>
              </a:ext>
            </a:extLst>
          </p:cNvPr>
          <p:cNvSpPr txBox="1"/>
          <p:nvPr/>
        </p:nvSpPr>
        <p:spPr>
          <a:xfrm>
            <a:off x="580120" y="3844107"/>
            <a:ext cx="5249715"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r>
              <a:rPr lang="ja-JP" altLang="en-US" dirty="0"/>
              <a:t>当薬局に提出する電子処方箋を選択します</a:t>
            </a:r>
            <a:endParaRPr lang="en-US" altLang="ja-JP" dirty="0"/>
          </a:p>
        </p:txBody>
      </p:sp>
      <p:cxnSp>
        <p:nvCxnSpPr>
          <p:cNvPr id="159" name="直線コネクタ 158">
            <a:extLst>
              <a:ext uri="{FF2B5EF4-FFF2-40B4-BE49-F238E27FC236}">
                <a16:creationId xmlns:a16="http://schemas.microsoft.com/office/drawing/2014/main" id="{4FAD8CE7-B075-78FC-F6CF-10BEDF40DD3C}"/>
              </a:ext>
            </a:extLst>
          </p:cNvPr>
          <p:cNvCxnSpPr>
            <a:cxnSpLocks/>
          </p:cNvCxnSpPr>
          <p:nvPr/>
        </p:nvCxnSpPr>
        <p:spPr>
          <a:xfrm>
            <a:off x="609315" y="3750635"/>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092F1F0A-BDA3-72FB-B161-01069C988618}"/>
              </a:ext>
            </a:extLst>
          </p:cNvPr>
          <p:cNvCxnSpPr>
            <a:cxnSpLocks/>
          </p:cNvCxnSpPr>
          <p:nvPr/>
        </p:nvCxnSpPr>
        <p:spPr>
          <a:xfrm>
            <a:off x="609315" y="6725723"/>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2F86E572-1267-E231-5C78-8AB49E8CBBC9}"/>
              </a:ext>
            </a:extLst>
          </p:cNvPr>
          <p:cNvGrpSpPr/>
          <p:nvPr/>
        </p:nvGrpSpPr>
        <p:grpSpPr>
          <a:xfrm>
            <a:off x="4450607" y="41626"/>
            <a:ext cx="299932" cy="310716"/>
            <a:chOff x="-1124386" y="3532295"/>
            <a:chExt cx="463739" cy="444731"/>
          </a:xfrm>
        </p:grpSpPr>
        <p:sp>
          <p:nvSpPr>
            <p:cNvPr id="51" name="正方形/長方形 50">
              <a:extLst>
                <a:ext uri="{FF2B5EF4-FFF2-40B4-BE49-F238E27FC236}">
                  <a16:creationId xmlns:a16="http://schemas.microsoft.com/office/drawing/2014/main" id="{9454F8A8-1AB5-57F1-E663-A4B7BAEAC35F}"/>
                </a:ext>
              </a:extLst>
            </p:cNvPr>
            <p:cNvSpPr/>
            <p:nvPr/>
          </p:nvSpPr>
          <p:spPr>
            <a:xfrm>
              <a:off x="-969671" y="3624219"/>
              <a:ext cx="171721" cy="2371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グラフィックス 49" descr="バッジ 4 単色塗りつぶし">
              <a:extLst>
                <a:ext uri="{FF2B5EF4-FFF2-40B4-BE49-F238E27FC236}">
                  <a16:creationId xmlns:a16="http://schemas.microsoft.com/office/drawing/2014/main" id="{19BC3073-C38E-79D1-9713-2E7FF71CCB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386" y="3532295"/>
              <a:ext cx="463739" cy="444731"/>
            </a:xfrm>
            <a:prstGeom prst="rect">
              <a:avLst/>
            </a:prstGeom>
          </p:spPr>
        </p:pic>
      </p:grpSp>
      <p:pic>
        <p:nvPicPr>
          <p:cNvPr id="56" name="Picture 1">
            <a:extLst>
              <a:ext uri="{FF2B5EF4-FFF2-40B4-BE49-F238E27FC236}">
                <a16:creationId xmlns:a16="http://schemas.microsoft.com/office/drawing/2014/main" id="{034CD3E3-ABB3-E904-ECE6-38B465E22A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315" y="1243584"/>
            <a:ext cx="1581762" cy="2376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a:extLst>
              <a:ext uri="{FF2B5EF4-FFF2-40B4-BE49-F238E27FC236}">
                <a16:creationId xmlns:a16="http://schemas.microsoft.com/office/drawing/2014/main" id="{CFEB9944-ED0B-23E8-8EB8-53265E4B43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733" y="4183163"/>
            <a:ext cx="1586281" cy="2376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a:extLst>
              <a:ext uri="{FF2B5EF4-FFF2-40B4-BE49-F238E27FC236}">
                <a16:creationId xmlns:a16="http://schemas.microsoft.com/office/drawing/2014/main" id="{6275A901-A3A1-A98F-AE27-E54CB4450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219" y="7216844"/>
            <a:ext cx="1599074" cy="2376000"/>
          </a:xfrm>
          <a:prstGeom prst="rect">
            <a:avLst/>
          </a:prstGeom>
          <a:noFill/>
          <a:extLst>
            <a:ext uri="{909E8E84-426E-40DD-AFC4-6F175D3DCCD1}">
              <a14:hiddenFill xmlns:a14="http://schemas.microsoft.com/office/drawing/2010/main">
                <a:solidFill>
                  <a:srgbClr val="FFFFFF"/>
                </a:solidFill>
              </a14:hiddenFill>
            </a:ext>
          </a:extLst>
        </p:spPr>
      </p:pic>
      <p:grpSp>
        <p:nvGrpSpPr>
          <p:cNvPr id="180" name="グループ化 179">
            <a:extLst>
              <a:ext uri="{FF2B5EF4-FFF2-40B4-BE49-F238E27FC236}">
                <a16:creationId xmlns:a16="http://schemas.microsoft.com/office/drawing/2014/main" id="{753133F4-6DB6-DE8E-7ACB-028FBF6B491D}"/>
              </a:ext>
            </a:extLst>
          </p:cNvPr>
          <p:cNvGrpSpPr/>
          <p:nvPr/>
        </p:nvGrpSpPr>
        <p:grpSpPr>
          <a:xfrm>
            <a:off x="2436186" y="8896509"/>
            <a:ext cx="2304189" cy="769441"/>
            <a:chOff x="2465341" y="7694246"/>
            <a:chExt cx="2094369" cy="517062"/>
          </a:xfrm>
        </p:grpSpPr>
        <p:sp>
          <p:nvSpPr>
            <p:cNvPr id="119" name="テキスト ボックス 118">
              <a:extLst>
                <a:ext uri="{FF2B5EF4-FFF2-40B4-BE49-F238E27FC236}">
                  <a16:creationId xmlns:a16="http://schemas.microsoft.com/office/drawing/2014/main" id="{8EE03FE6-18B4-F5CE-B530-5EB0D501AFFD}"/>
                </a:ext>
              </a:extLst>
            </p:cNvPr>
            <p:cNvSpPr txBox="1"/>
            <p:nvPr/>
          </p:nvSpPr>
          <p:spPr>
            <a:xfrm>
              <a:off x="2465341" y="7694246"/>
              <a:ext cx="2094369" cy="517062"/>
            </a:xfrm>
            <a:prstGeom prst="borderCallout1">
              <a:avLst>
                <a:gd name="adj1" fmla="val 66024"/>
                <a:gd name="adj2" fmla="val -1356"/>
                <a:gd name="adj3" fmla="val 59956"/>
                <a:gd name="adj4" fmla="val -18376"/>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0A4E5E99-B8CF-9C7A-0798-32E28FCF01CF}"/>
                </a:ext>
              </a:extLst>
            </p:cNvPr>
            <p:cNvSpPr txBox="1"/>
            <p:nvPr/>
          </p:nvSpPr>
          <p:spPr>
            <a:xfrm>
              <a:off x="2465341" y="7808000"/>
              <a:ext cx="2094369" cy="2895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当薬局で全ての電子処方箋の調剤を受ける場合</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はい</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を選択</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9" name="グループ化 58">
            <a:extLst>
              <a:ext uri="{FF2B5EF4-FFF2-40B4-BE49-F238E27FC236}">
                <a16:creationId xmlns:a16="http://schemas.microsoft.com/office/drawing/2014/main" id="{6E3AD2E4-9536-DBDB-693A-4A0C56A0D04C}"/>
              </a:ext>
            </a:extLst>
          </p:cNvPr>
          <p:cNvGrpSpPr/>
          <p:nvPr/>
        </p:nvGrpSpPr>
        <p:grpSpPr>
          <a:xfrm>
            <a:off x="2401370" y="7143159"/>
            <a:ext cx="4065091" cy="1628795"/>
            <a:chOff x="2355262" y="8034860"/>
            <a:chExt cx="4065091" cy="1628795"/>
          </a:xfrm>
        </p:grpSpPr>
        <p:sp>
          <p:nvSpPr>
            <p:cNvPr id="132" name="テキスト ボックス 131">
              <a:extLst>
                <a:ext uri="{FF2B5EF4-FFF2-40B4-BE49-F238E27FC236}">
                  <a16:creationId xmlns:a16="http://schemas.microsoft.com/office/drawing/2014/main" id="{6AC6A983-4055-5D43-9EBD-3C52BCCC37CA}"/>
                </a:ext>
              </a:extLst>
            </p:cNvPr>
            <p:cNvSpPr txBox="1"/>
            <p:nvPr/>
          </p:nvSpPr>
          <p:spPr>
            <a:xfrm>
              <a:off x="2390078" y="8047236"/>
              <a:ext cx="3702378" cy="1616419"/>
            </a:xfrm>
            <a:prstGeom prst="borderCallout1">
              <a:avLst>
                <a:gd name="adj1" fmla="val 47035"/>
                <a:gd name="adj2" fmla="val -1338"/>
                <a:gd name="adj3" fmla="val 102822"/>
                <a:gd name="adj4" fmla="val -14199"/>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3" name="テキスト ボックス 122">
              <a:extLst>
                <a:ext uri="{FF2B5EF4-FFF2-40B4-BE49-F238E27FC236}">
                  <a16:creationId xmlns:a16="http://schemas.microsoft.com/office/drawing/2014/main" id="{62D82BC9-6D87-33EE-A670-30E021C63188}"/>
                </a:ext>
              </a:extLst>
            </p:cNvPr>
            <p:cNvSpPr txBox="1"/>
            <p:nvPr/>
          </p:nvSpPr>
          <p:spPr>
            <a:xfrm>
              <a:off x="2355262" y="8034860"/>
              <a:ext cx="4065091" cy="600164"/>
            </a:xfrm>
            <a:prstGeom prst="rect">
              <a:avLst/>
            </a:prstGeom>
            <a:noFill/>
          </p:spPr>
          <p:txBody>
            <a:bodyPr wrap="square" rtlCol="0" anchor="ctr">
              <a:spAutoFit/>
            </a:bodyPr>
            <a:lstStyle/>
            <a:p>
              <a:r>
                <a:rPr kumimoji="1" lang="ja-JP" altLang="en-US" sz="1100" dirty="0">
                  <a:latin typeface="游ゴシック Medium" panose="020B0500000000000000" pitchFamily="50" charset="-128"/>
                  <a:ea typeface="游ゴシック Medium" panose="020B0500000000000000" pitchFamily="50" charset="-128"/>
                </a:rPr>
                <a:t>当薬局で調剤を受ける電子処方箋を個別に選ぶ場合は</a:t>
              </a:r>
              <a:endParaRPr kumimoji="1" lang="en-US" altLang="ja-JP" sz="1100" dirty="0">
                <a:latin typeface="游ゴシック Medium" panose="020B0500000000000000" pitchFamily="50" charset="-128"/>
                <a:ea typeface="游ゴシック Medium" panose="020B0500000000000000" pitchFamily="50" charset="-128"/>
              </a:endParaRPr>
            </a:p>
            <a:p>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いいえ</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を選択。</a:t>
              </a:r>
              <a:endParaRPr kumimoji="1" lang="en-US" altLang="ja-JP" sz="1100" dirty="0">
                <a:latin typeface="游ゴシック Medium" panose="020B0500000000000000" pitchFamily="50" charset="-128"/>
                <a:ea typeface="游ゴシック Medium" panose="020B0500000000000000" pitchFamily="50" charset="-128"/>
              </a:endParaRPr>
            </a:p>
            <a:p>
              <a:r>
                <a:rPr kumimoji="1" lang="ja-JP" altLang="en-US" sz="1100" dirty="0">
                  <a:latin typeface="游ゴシック Medium" panose="020B0500000000000000" pitchFamily="50" charset="-128"/>
                  <a:ea typeface="游ゴシック Medium" panose="020B0500000000000000" pitchFamily="50" charset="-128"/>
                </a:rPr>
                <a:t>次の画面で処方箋を選択し、</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次に進む</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を選択</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049" name="Picture 1">
              <a:extLst>
                <a:ext uri="{FF2B5EF4-FFF2-40B4-BE49-F238E27FC236}">
                  <a16:creationId xmlns:a16="http://schemas.microsoft.com/office/drawing/2014/main" id="{0A4A8AC5-4CCF-3902-C149-D210AB7E40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9418" y="8583570"/>
              <a:ext cx="626400"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3C94521-9AB3-9C06-E6CE-DA12AAC23E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1165" y="8583570"/>
              <a:ext cx="625555"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BCAA4C42-5075-4713-82EC-673B8BFDA0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32066" y="8583570"/>
              <a:ext cx="625555" cy="104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 name="グループ化 155">
            <a:extLst>
              <a:ext uri="{FF2B5EF4-FFF2-40B4-BE49-F238E27FC236}">
                <a16:creationId xmlns:a16="http://schemas.microsoft.com/office/drawing/2014/main" id="{86C46BF9-B570-863E-5726-128322022861}"/>
              </a:ext>
            </a:extLst>
          </p:cNvPr>
          <p:cNvGrpSpPr/>
          <p:nvPr/>
        </p:nvGrpSpPr>
        <p:grpSpPr>
          <a:xfrm>
            <a:off x="4780330" y="8881440"/>
            <a:ext cx="1948039" cy="816245"/>
            <a:chOff x="3617437" y="3779004"/>
            <a:chExt cx="1948039" cy="691896"/>
          </a:xfrm>
        </p:grpSpPr>
        <p:sp>
          <p:nvSpPr>
            <p:cNvPr id="157" name="四角形: 角を丸くする 156">
              <a:extLst>
                <a:ext uri="{FF2B5EF4-FFF2-40B4-BE49-F238E27FC236}">
                  <a16:creationId xmlns:a16="http://schemas.microsoft.com/office/drawing/2014/main" id="{7ACBFE8C-DA9E-67CF-30C3-53B57B6636BB}"/>
                </a:ext>
              </a:extLst>
            </p:cNvPr>
            <p:cNvSpPr/>
            <p:nvPr/>
          </p:nvSpPr>
          <p:spPr>
            <a:xfrm>
              <a:off x="3675015" y="3779004"/>
              <a:ext cx="1832882" cy="691896"/>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8" name="テキスト ボックス 157">
              <a:extLst>
                <a:ext uri="{FF2B5EF4-FFF2-40B4-BE49-F238E27FC236}">
                  <a16:creationId xmlns:a16="http://schemas.microsoft.com/office/drawing/2014/main" id="{61D63F63-C95C-691A-01A9-9FE3441536B2}"/>
                </a:ext>
              </a:extLst>
            </p:cNvPr>
            <p:cNvSpPr txBox="1"/>
            <p:nvPr/>
          </p:nvSpPr>
          <p:spPr>
            <a:xfrm>
              <a:off x="3617437" y="3798841"/>
              <a:ext cx="1948039" cy="65222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dirty="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1" name="矢印: 右 120">
            <a:extLst>
              <a:ext uri="{FF2B5EF4-FFF2-40B4-BE49-F238E27FC236}">
                <a16:creationId xmlns:a16="http://schemas.microsoft.com/office/drawing/2014/main" id="{A7C0A80E-D590-9B88-6995-91982C45E62B}"/>
              </a:ext>
            </a:extLst>
          </p:cNvPr>
          <p:cNvSpPr/>
          <p:nvPr/>
        </p:nvSpPr>
        <p:spPr>
          <a:xfrm>
            <a:off x="4643703" y="9115481"/>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189" name="矢印: 右 188">
            <a:extLst>
              <a:ext uri="{FF2B5EF4-FFF2-40B4-BE49-F238E27FC236}">
                <a16:creationId xmlns:a16="http://schemas.microsoft.com/office/drawing/2014/main" id="{3C3ED0CC-DEE2-B2FD-B7F5-B852963807A1}"/>
              </a:ext>
            </a:extLst>
          </p:cNvPr>
          <p:cNvSpPr/>
          <p:nvPr/>
        </p:nvSpPr>
        <p:spPr>
          <a:xfrm rot="5400000">
            <a:off x="5793867" y="8656176"/>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68" name="グループ化 167">
            <a:extLst>
              <a:ext uri="{FF2B5EF4-FFF2-40B4-BE49-F238E27FC236}">
                <a16:creationId xmlns:a16="http://schemas.microsoft.com/office/drawing/2014/main" id="{4E43BB5F-111A-DBF9-62C6-F369E8DF9F2D}"/>
              </a:ext>
            </a:extLst>
          </p:cNvPr>
          <p:cNvGrpSpPr/>
          <p:nvPr/>
        </p:nvGrpSpPr>
        <p:grpSpPr>
          <a:xfrm>
            <a:off x="2401370" y="5833323"/>
            <a:ext cx="2304189" cy="769441"/>
            <a:chOff x="2465339" y="5819394"/>
            <a:chExt cx="2105378" cy="724641"/>
          </a:xfrm>
        </p:grpSpPr>
        <p:sp>
          <p:nvSpPr>
            <p:cNvPr id="43" name="テキスト ボックス 42">
              <a:extLst>
                <a:ext uri="{FF2B5EF4-FFF2-40B4-BE49-F238E27FC236}">
                  <a16:creationId xmlns:a16="http://schemas.microsoft.com/office/drawing/2014/main" id="{A9D615FE-7FCD-E95E-9B8B-4CD89495B631}"/>
                </a:ext>
              </a:extLst>
            </p:cNvPr>
            <p:cNvSpPr txBox="1"/>
            <p:nvPr/>
          </p:nvSpPr>
          <p:spPr>
            <a:xfrm>
              <a:off x="2465339" y="5819394"/>
              <a:ext cx="2105378" cy="724641"/>
            </a:xfrm>
            <a:prstGeom prst="borderCallout1">
              <a:avLst>
                <a:gd name="adj1" fmla="val 17492"/>
                <a:gd name="adj2" fmla="val -1903"/>
                <a:gd name="adj3" fmla="val 59101"/>
                <a:gd name="adj4" fmla="val -17081"/>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9579FA20-2DD3-05B3-FB21-D38C591EB468}"/>
                </a:ext>
              </a:extLst>
            </p:cNvPr>
            <p:cNvSpPr txBox="1"/>
            <p:nvPr/>
          </p:nvSpPr>
          <p:spPr>
            <a:xfrm>
              <a:off x="2465339" y="5819394"/>
              <a:ext cx="2105378" cy="72464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来局前に処方内容（控え）か引換番号を連絡した処方箋と、まだ伝えていない処方箋がある場合</a:t>
              </a:r>
              <a:r>
                <a:rPr kumimoji="1" lang="en-US" altLang="ja-JP"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事前・</a:t>
              </a:r>
              <a:r>
                <a:rPr kumimoji="1" lang="ja-JP" altLang="en-US"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未連絡両方</a:t>
              </a:r>
              <a:r>
                <a:rPr kumimoji="1" lang="en-US" altLang="ja-JP"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166" name="グループ化 165">
            <a:extLst>
              <a:ext uri="{FF2B5EF4-FFF2-40B4-BE49-F238E27FC236}">
                <a16:creationId xmlns:a16="http://schemas.microsoft.com/office/drawing/2014/main" id="{B0580EC7-B3F0-BC98-989B-DB52F55048C4}"/>
              </a:ext>
            </a:extLst>
          </p:cNvPr>
          <p:cNvGrpSpPr/>
          <p:nvPr/>
        </p:nvGrpSpPr>
        <p:grpSpPr>
          <a:xfrm>
            <a:off x="2407774" y="4133664"/>
            <a:ext cx="2304189" cy="769441"/>
            <a:chOff x="2444280" y="4047825"/>
            <a:chExt cx="2105378" cy="769441"/>
          </a:xfrm>
        </p:grpSpPr>
        <p:sp>
          <p:nvSpPr>
            <p:cNvPr id="31" name="テキスト ボックス 30">
              <a:extLst>
                <a:ext uri="{FF2B5EF4-FFF2-40B4-BE49-F238E27FC236}">
                  <a16:creationId xmlns:a16="http://schemas.microsoft.com/office/drawing/2014/main" id="{582C2643-69B1-B9A5-E8FE-580D037DB168}"/>
                </a:ext>
              </a:extLst>
            </p:cNvPr>
            <p:cNvSpPr txBox="1"/>
            <p:nvPr/>
          </p:nvSpPr>
          <p:spPr>
            <a:xfrm>
              <a:off x="2444280" y="4047825"/>
              <a:ext cx="2105378" cy="769441"/>
            </a:xfrm>
            <a:prstGeom prst="borderCallout1">
              <a:avLst>
                <a:gd name="adj1" fmla="val 59768"/>
                <a:gd name="adj2" fmla="val -4678"/>
                <a:gd name="adj3" fmla="val 173874"/>
                <a:gd name="adj4" fmla="val -20467"/>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3BA6E18C-A74D-F4CC-EBA4-A2D351DDF6D0}"/>
                </a:ext>
              </a:extLst>
            </p:cNvPr>
            <p:cNvSpPr txBox="1"/>
            <p:nvPr/>
          </p:nvSpPr>
          <p:spPr>
            <a:xfrm>
              <a:off x="2444280" y="4132463"/>
              <a:ext cx="2105378"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来局前に処方内容（控え）か引換番号を</a:t>
              </a:r>
              <a:r>
                <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FAX</a:t>
              </a: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やアプリ等で既に伝えている方は</a:t>
              </a:r>
              <a:r>
                <a:rPr kumimoji="1" lang="en-US" altLang="ja-JP"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dirty="0">
                  <a:latin typeface="游ゴシック" panose="020B0400000000000000" pitchFamily="50" charset="-128"/>
                  <a:ea typeface="游ゴシック" panose="020B0400000000000000" pitchFamily="50" charset="-128"/>
                </a:rPr>
                <a:t>事前連絡済</a:t>
              </a:r>
              <a:r>
                <a:rPr kumimoji="1" lang="en-US" altLang="ja-JP"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71" name="グループ化 70">
            <a:extLst>
              <a:ext uri="{FF2B5EF4-FFF2-40B4-BE49-F238E27FC236}">
                <a16:creationId xmlns:a16="http://schemas.microsoft.com/office/drawing/2014/main" id="{239D4D54-A744-8C20-1D02-1E5C3824C365}"/>
              </a:ext>
            </a:extLst>
          </p:cNvPr>
          <p:cNvGrpSpPr/>
          <p:nvPr/>
        </p:nvGrpSpPr>
        <p:grpSpPr>
          <a:xfrm>
            <a:off x="4780330" y="4058095"/>
            <a:ext cx="1948039" cy="920579"/>
            <a:chOff x="3652914" y="3723498"/>
            <a:chExt cx="1948039" cy="1356886"/>
          </a:xfrm>
        </p:grpSpPr>
        <p:sp>
          <p:nvSpPr>
            <p:cNvPr id="73" name="四角形: 角を丸くする 72">
              <a:extLst>
                <a:ext uri="{FF2B5EF4-FFF2-40B4-BE49-F238E27FC236}">
                  <a16:creationId xmlns:a16="http://schemas.microsoft.com/office/drawing/2014/main" id="{F47C32CE-2CDE-DC1F-9374-F81552D4F79D}"/>
                </a:ext>
              </a:extLst>
            </p:cNvPr>
            <p:cNvSpPr/>
            <p:nvPr/>
          </p:nvSpPr>
          <p:spPr>
            <a:xfrm>
              <a:off x="3710492" y="3749989"/>
              <a:ext cx="1832882" cy="1303903"/>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CC9F7BD9-7980-7ED4-20C4-C3260811A790}"/>
                </a:ext>
              </a:extLst>
            </p:cNvPr>
            <p:cNvSpPr txBox="1"/>
            <p:nvPr/>
          </p:nvSpPr>
          <p:spPr>
            <a:xfrm>
              <a:off x="3652914" y="3723498"/>
              <a:ext cx="1948039" cy="135688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dirty="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9" name="矢印: 右 128">
            <a:extLst>
              <a:ext uri="{FF2B5EF4-FFF2-40B4-BE49-F238E27FC236}">
                <a16:creationId xmlns:a16="http://schemas.microsoft.com/office/drawing/2014/main" id="{0FF49475-0150-C5EC-F9B3-A0B0F9559D29}"/>
              </a:ext>
            </a:extLst>
          </p:cNvPr>
          <p:cNvSpPr/>
          <p:nvPr/>
        </p:nvSpPr>
        <p:spPr>
          <a:xfrm>
            <a:off x="4643703" y="4344303"/>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67" name="グループ化 166">
            <a:extLst>
              <a:ext uri="{FF2B5EF4-FFF2-40B4-BE49-F238E27FC236}">
                <a16:creationId xmlns:a16="http://schemas.microsoft.com/office/drawing/2014/main" id="{6FD00F68-D0EE-9113-133C-86164AC1B8E4}"/>
              </a:ext>
            </a:extLst>
          </p:cNvPr>
          <p:cNvGrpSpPr/>
          <p:nvPr/>
        </p:nvGrpSpPr>
        <p:grpSpPr>
          <a:xfrm>
            <a:off x="2407774" y="4983493"/>
            <a:ext cx="2304189" cy="769441"/>
            <a:chOff x="2621818" y="4997279"/>
            <a:chExt cx="2105378" cy="759405"/>
          </a:xfrm>
        </p:grpSpPr>
        <p:sp>
          <p:nvSpPr>
            <p:cNvPr id="39" name="テキスト ボックス 38">
              <a:extLst>
                <a:ext uri="{FF2B5EF4-FFF2-40B4-BE49-F238E27FC236}">
                  <a16:creationId xmlns:a16="http://schemas.microsoft.com/office/drawing/2014/main" id="{28015F18-B644-9C9C-ACE2-953CDB9A1EE9}"/>
                </a:ext>
              </a:extLst>
            </p:cNvPr>
            <p:cNvSpPr txBox="1"/>
            <p:nvPr/>
          </p:nvSpPr>
          <p:spPr>
            <a:xfrm>
              <a:off x="2621818" y="4997279"/>
              <a:ext cx="2105378" cy="759405"/>
            </a:xfrm>
            <a:prstGeom prst="borderCallout1">
              <a:avLst>
                <a:gd name="adj1" fmla="val 43270"/>
                <a:gd name="adj2" fmla="val -2379"/>
                <a:gd name="adj3" fmla="val 119475"/>
                <a:gd name="adj4" fmla="val -17432"/>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AD562FEB-4794-4528-0312-4B5D8F9D52C3}"/>
                </a:ext>
              </a:extLst>
            </p:cNvPr>
            <p:cNvSpPr txBox="1"/>
            <p:nvPr/>
          </p:nvSpPr>
          <p:spPr>
            <a:xfrm>
              <a:off x="2621818" y="5080812"/>
              <a:ext cx="2105378" cy="59233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来局前に処方内容（控え）か引換番号を伝えていない方は</a:t>
              </a:r>
              <a:r>
                <a:rPr kumimoji="1" lang="en-US" altLang="ja-JP"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未連絡</a:t>
              </a:r>
              <a:r>
                <a:rPr kumimoji="1" lang="en-US" altLang="ja-JP"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9EA33E6B-5671-793C-BF7B-E562D5D34E12}"/>
              </a:ext>
            </a:extLst>
          </p:cNvPr>
          <p:cNvGrpSpPr/>
          <p:nvPr/>
        </p:nvGrpSpPr>
        <p:grpSpPr>
          <a:xfrm>
            <a:off x="4780330" y="5011297"/>
            <a:ext cx="1948039" cy="995408"/>
            <a:chOff x="3791291" y="4301840"/>
            <a:chExt cx="1948039" cy="450473"/>
          </a:xfrm>
          <a:solidFill>
            <a:schemeClr val="accent2">
              <a:lumMod val="40000"/>
              <a:lumOff val="60000"/>
            </a:schemeClr>
          </a:solidFill>
        </p:grpSpPr>
        <p:sp>
          <p:nvSpPr>
            <p:cNvPr id="17" name="四角形: 角を丸くする 16">
              <a:extLst>
                <a:ext uri="{FF2B5EF4-FFF2-40B4-BE49-F238E27FC236}">
                  <a16:creationId xmlns:a16="http://schemas.microsoft.com/office/drawing/2014/main" id="{C55050B3-E3C6-BCD7-DCC5-6CF4052D42EE}"/>
                </a:ext>
              </a:extLst>
            </p:cNvPr>
            <p:cNvSpPr/>
            <p:nvPr/>
          </p:nvSpPr>
          <p:spPr>
            <a:xfrm>
              <a:off x="3848869" y="4306346"/>
              <a:ext cx="1832882" cy="441462"/>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A826068E-2889-911E-8A13-B26CB2BBF63E}"/>
                </a:ext>
              </a:extLst>
            </p:cNvPr>
            <p:cNvSpPr txBox="1"/>
            <p:nvPr/>
          </p:nvSpPr>
          <p:spPr>
            <a:xfrm>
              <a:off x="3791291" y="4301840"/>
              <a:ext cx="1948039" cy="450473"/>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dirty="0">
                  <a:latin typeface="游ゴシック" panose="020B0400000000000000" pitchFamily="50" charset="-128"/>
                  <a:ea typeface="游ゴシック" panose="020B0400000000000000" pitchFamily="50" charset="-128"/>
                </a:rPr>
                <a:t>未連絡の電子処方箋が１枚だけの場合、</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dirty="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ja-JP" altLang="en-US" sz="1100" b="1" dirty="0">
                <a:latin typeface="游ゴシック" panose="020B0400000000000000" pitchFamily="50" charset="-128"/>
                <a:ea typeface="游ゴシック" panose="020B0400000000000000" pitchFamily="50" charset="-128"/>
              </a:endParaRPr>
            </a:p>
          </p:txBody>
        </p:sp>
      </p:grpSp>
      <p:sp>
        <p:nvSpPr>
          <p:cNvPr id="22" name="矢印: 右 21">
            <a:extLst>
              <a:ext uri="{FF2B5EF4-FFF2-40B4-BE49-F238E27FC236}">
                <a16:creationId xmlns:a16="http://schemas.microsoft.com/office/drawing/2014/main" id="{7249D183-81D9-89A9-477B-12302C5B4277}"/>
              </a:ext>
            </a:extLst>
          </p:cNvPr>
          <p:cNvSpPr/>
          <p:nvPr/>
        </p:nvSpPr>
        <p:spPr>
          <a:xfrm rot="2579851">
            <a:off x="4643703" y="5809005"/>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23" name="グループ化 22">
            <a:extLst>
              <a:ext uri="{FF2B5EF4-FFF2-40B4-BE49-F238E27FC236}">
                <a16:creationId xmlns:a16="http://schemas.microsoft.com/office/drawing/2014/main" id="{6478AC6B-0FDD-3375-24ED-ED7145D75246}"/>
              </a:ext>
            </a:extLst>
          </p:cNvPr>
          <p:cNvGrpSpPr/>
          <p:nvPr/>
        </p:nvGrpSpPr>
        <p:grpSpPr>
          <a:xfrm>
            <a:off x="4780330" y="6039328"/>
            <a:ext cx="1948039" cy="600163"/>
            <a:chOff x="3394958" y="4173587"/>
            <a:chExt cx="1948039" cy="460365"/>
          </a:xfrm>
          <a:solidFill>
            <a:schemeClr val="accent2">
              <a:lumMod val="40000"/>
              <a:lumOff val="60000"/>
            </a:schemeClr>
          </a:solidFill>
        </p:grpSpPr>
        <p:sp>
          <p:nvSpPr>
            <p:cNvPr id="24" name="四角形: 角を丸くする 23">
              <a:extLst>
                <a:ext uri="{FF2B5EF4-FFF2-40B4-BE49-F238E27FC236}">
                  <a16:creationId xmlns:a16="http://schemas.microsoft.com/office/drawing/2014/main" id="{BC5F18FB-6DE0-DF0B-17AD-1A90CF06202D}"/>
                </a:ext>
              </a:extLst>
            </p:cNvPr>
            <p:cNvSpPr/>
            <p:nvPr/>
          </p:nvSpPr>
          <p:spPr>
            <a:xfrm>
              <a:off x="3452536" y="4183039"/>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697A1F51-1FC4-E883-8946-8F7585FF2034}"/>
                </a:ext>
              </a:extLst>
            </p:cNvPr>
            <p:cNvSpPr txBox="1"/>
            <p:nvPr/>
          </p:nvSpPr>
          <p:spPr>
            <a:xfrm>
              <a:off x="3394958" y="4173587"/>
              <a:ext cx="1948039" cy="460365"/>
            </a:xfrm>
            <a:prstGeom prst="rect">
              <a:avLst/>
            </a:prstGeom>
            <a:noFill/>
          </p:spPr>
          <p:txBody>
            <a:bodyPr wrap="square" rtlCol="0" anchor="ctr">
              <a:spAutoFit/>
            </a:bodyPr>
            <a:lstStyle/>
            <a:p>
              <a:pPr>
                <a:defRPr/>
              </a:pPr>
              <a:r>
                <a:rPr kumimoji="1" lang="ja-JP" altLang="en-US" sz="1100" b="1" dirty="0">
                  <a:latin typeface="游ゴシック" panose="020B0400000000000000" pitchFamily="50" charset="-128"/>
                  <a:ea typeface="游ゴシック" panose="020B0400000000000000" pitchFamily="50" charset="-128"/>
                </a:rPr>
                <a:t>未連絡の電子処方箋が</a:t>
              </a:r>
              <a:r>
                <a:rPr kumimoji="1" lang="en-US" altLang="ja-JP" sz="1100" b="1" dirty="0">
                  <a:latin typeface="游ゴシック" panose="020B0400000000000000" pitchFamily="50" charset="-128"/>
                  <a:ea typeface="游ゴシック" panose="020B0400000000000000" pitchFamily="50" charset="-128"/>
                </a:rPr>
                <a:t>2</a:t>
              </a:r>
              <a:r>
                <a:rPr kumimoji="1" lang="ja-JP" altLang="en-US" sz="1100" b="1" dirty="0">
                  <a:latin typeface="游ゴシック" panose="020B0400000000000000" pitchFamily="50" charset="-128"/>
                  <a:ea typeface="游ゴシック" panose="020B0400000000000000" pitchFamily="50" charset="-128"/>
                </a:rPr>
                <a:t>枚以上ある場合</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16" name="矢印: 右 115">
            <a:extLst>
              <a:ext uri="{FF2B5EF4-FFF2-40B4-BE49-F238E27FC236}">
                <a16:creationId xmlns:a16="http://schemas.microsoft.com/office/drawing/2014/main" id="{FBDA6ED8-D8AD-CAE9-6CCC-A47F46B1AE1A}"/>
              </a:ext>
            </a:extLst>
          </p:cNvPr>
          <p:cNvSpPr/>
          <p:nvPr/>
        </p:nvSpPr>
        <p:spPr>
          <a:xfrm>
            <a:off x="4643703" y="5194132"/>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21" name="矢印: 右 20">
            <a:extLst>
              <a:ext uri="{FF2B5EF4-FFF2-40B4-BE49-F238E27FC236}">
                <a16:creationId xmlns:a16="http://schemas.microsoft.com/office/drawing/2014/main" id="{898D28E9-2C05-C347-F14E-C30EF87E2891}"/>
              </a:ext>
            </a:extLst>
          </p:cNvPr>
          <p:cNvSpPr/>
          <p:nvPr/>
        </p:nvSpPr>
        <p:spPr>
          <a:xfrm>
            <a:off x="4643703" y="6165333"/>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36" name="グループ化 35">
            <a:extLst>
              <a:ext uri="{FF2B5EF4-FFF2-40B4-BE49-F238E27FC236}">
                <a16:creationId xmlns:a16="http://schemas.microsoft.com/office/drawing/2014/main" id="{93E76948-3C1E-4E4F-D063-141061752686}"/>
              </a:ext>
            </a:extLst>
          </p:cNvPr>
          <p:cNvGrpSpPr/>
          <p:nvPr/>
        </p:nvGrpSpPr>
        <p:grpSpPr>
          <a:xfrm>
            <a:off x="5145280" y="6362934"/>
            <a:ext cx="256172" cy="260485"/>
            <a:chOff x="-1599113" y="4962821"/>
            <a:chExt cx="781956" cy="749904"/>
          </a:xfrm>
        </p:grpSpPr>
        <p:sp>
          <p:nvSpPr>
            <p:cNvPr id="34" name="正方形/長方形 33">
              <a:extLst>
                <a:ext uri="{FF2B5EF4-FFF2-40B4-BE49-F238E27FC236}">
                  <a16:creationId xmlns:a16="http://schemas.microsoft.com/office/drawing/2014/main" id="{C4566910-25BE-B06F-EC71-28E5BC933A3A}"/>
                </a:ext>
              </a:extLst>
            </p:cNvPr>
            <p:cNvSpPr/>
            <p:nvPr/>
          </p:nvSpPr>
          <p:spPr>
            <a:xfrm>
              <a:off x="-1321904" y="5149030"/>
              <a:ext cx="228600" cy="37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グラフィックス 29" descr="バッジ 3 単色塗りつぶし">
              <a:extLst>
                <a:ext uri="{FF2B5EF4-FFF2-40B4-BE49-F238E27FC236}">
                  <a16:creationId xmlns:a16="http://schemas.microsoft.com/office/drawing/2014/main" id="{14E96159-82DA-AC38-FD84-D3E89DD683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113" y="4962821"/>
              <a:ext cx="781956" cy="749904"/>
            </a:xfrm>
            <a:prstGeom prst="rect">
              <a:avLst/>
            </a:prstGeom>
          </p:spPr>
        </p:pic>
      </p:grpSp>
      <p:grpSp>
        <p:nvGrpSpPr>
          <p:cNvPr id="54" name="グループ化 53">
            <a:extLst>
              <a:ext uri="{FF2B5EF4-FFF2-40B4-BE49-F238E27FC236}">
                <a16:creationId xmlns:a16="http://schemas.microsoft.com/office/drawing/2014/main" id="{684D16F1-BF96-7485-0501-B6930330A374}"/>
              </a:ext>
            </a:extLst>
          </p:cNvPr>
          <p:cNvGrpSpPr/>
          <p:nvPr/>
        </p:nvGrpSpPr>
        <p:grpSpPr>
          <a:xfrm>
            <a:off x="2401749" y="2633614"/>
            <a:ext cx="2316239" cy="1161944"/>
            <a:chOff x="2402127" y="949217"/>
            <a:chExt cx="2316239" cy="1161944"/>
          </a:xfrm>
        </p:grpSpPr>
        <p:sp>
          <p:nvSpPr>
            <p:cNvPr id="5" name="テキスト ボックス 4">
              <a:extLst>
                <a:ext uri="{FF2B5EF4-FFF2-40B4-BE49-F238E27FC236}">
                  <a16:creationId xmlns:a16="http://schemas.microsoft.com/office/drawing/2014/main" id="{06C634CD-1E09-0BD3-E460-1EE7146C3B35}"/>
                </a:ext>
              </a:extLst>
            </p:cNvPr>
            <p:cNvSpPr txBox="1"/>
            <p:nvPr/>
          </p:nvSpPr>
          <p:spPr>
            <a:xfrm>
              <a:off x="2414176" y="1082378"/>
              <a:ext cx="2292141" cy="895623"/>
            </a:xfrm>
            <a:prstGeom prst="borderCallout1">
              <a:avLst>
                <a:gd name="adj1" fmla="val 68841"/>
                <a:gd name="adj2" fmla="val -1229"/>
                <a:gd name="adj3" fmla="val 69041"/>
                <a:gd name="adj4" fmla="val -17004"/>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99C2BD51-6019-9B5F-B819-F346CEA629DD}"/>
                </a:ext>
              </a:extLst>
            </p:cNvPr>
            <p:cNvSpPr txBox="1"/>
            <p:nvPr/>
          </p:nvSpPr>
          <p:spPr>
            <a:xfrm>
              <a:off x="2402127" y="949217"/>
              <a:ext cx="2316239" cy="1161944"/>
            </a:xfrm>
            <a:prstGeom prst="borderCallout1">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医療機関で電子処方箋を発行された方は</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処方内容（控え）をお持ちの方は「電子処方箋」を発行されています</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140" name="グループ化 139">
            <a:extLst>
              <a:ext uri="{FF2B5EF4-FFF2-40B4-BE49-F238E27FC236}">
                <a16:creationId xmlns:a16="http://schemas.microsoft.com/office/drawing/2014/main" id="{8C388B95-DBFA-25F4-E30A-A2ECF12D7447}"/>
              </a:ext>
            </a:extLst>
          </p:cNvPr>
          <p:cNvGrpSpPr/>
          <p:nvPr/>
        </p:nvGrpSpPr>
        <p:grpSpPr>
          <a:xfrm>
            <a:off x="4790355" y="1205779"/>
            <a:ext cx="1948039" cy="770502"/>
            <a:chOff x="3438596" y="3731572"/>
            <a:chExt cx="1948039" cy="865051"/>
          </a:xfrm>
        </p:grpSpPr>
        <p:sp>
          <p:nvSpPr>
            <p:cNvPr id="141" name="四角形: 角を丸くする 140">
              <a:extLst>
                <a:ext uri="{FF2B5EF4-FFF2-40B4-BE49-F238E27FC236}">
                  <a16:creationId xmlns:a16="http://schemas.microsoft.com/office/drawing/2014/main" id="{04295F9E-5AFA-E64C-FFF4-14E616F406BC}"/>
                </a:ext>
              </a:extLst>
            </p:cNvPr>
            <p:cNvSpPr/>
            <p:nvPr/>
          </p:nvSpPr>
          <p:spPr>
            <a:xfrm>
              <a:off x="3496174" y="3731572"/>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テキスト ボックス 142">
              <a:extLst>
                <a:ext uri="{FF2B5EF4-FFF2-40B4-BE49-F238E27FC236}">
                  <a16:creationId xmlns:a16="http://schemas.microsoft.com/office/drawing/2014/main" id="{54BC863C-6783-2226-2EC2-7C07C48FFE81}"/>
                </a:ext>
              </a:extLst>
            </p:cNvPr>
            <p:cNvSpPr txBox="1"/>
            <p:nvPr/>
          </p:nvSpPr>
          <p:spPr>
            <a:xfrm>
              <a:off x="3438596" y="3732166"/>
              <a:ext cx="1948039" cy="86386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マイナンバーカードをカードリーダーから取り出して、受付窓口に相談してください。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5" name="グループ化 54">
            <a:extLst>
              <a:ext uri="{FF2B5EF4-FFF2-40B4-BE49-F238E27FC236}">
                <a16:creationId xmlns:a16="http://schemas.microsoft.com/office/drawing/2014/main" id="{920CC64F-5DD9-1840-62B5-CDD40869FAE4}"/>
              </a:ext>
            </a:extLst>
          </p:cNvPr>
          <p:cNvGrpSpPr/>
          <p:nvPr/>
        </p:nvGrpSpPr>
        <p:grpSpPr>
          <a:xfrm>
            <a:off x="2419822" y="1206310"/>
            <a:ext cx="2292141" cy="769441"/>
            <a:chOff x="2419191" y="2923843"/>
            <a:chExt cx="2292141" cy="769441"/>
          </a:xfrm>
        </p:grpSpPr>
        <p:sp>
          <p:nvSpPr>
            <p:cNvPr id="9" name="テキスト ボックス 8">
              <a:extLst>
                <a:ext uri="{FF2B5EF4-FFF2-40B4-BE49-F238E27FC236}">
                  <a16:creationId xmlns:a16="http://schemas.microsoft.com/office/drawing/2014/main" id="{9ED48659-B11A-1A7F-044F-B6A361AEAD76}"/>
                </a:ext>
              </a:extLst>
            </p:cNvPr>
            <p:cNvSpPr txBox="1"/>
            <p:nvPr/>
          </p:nvSpPr>
          <p:spPr>
            <a:xfrm>
              <a:off x="2419191" y="2923843"/>
              <a:ext cx="2292141" cy="769441"/>
            </a:xfrm>
            <a:prstGeom prst="borderCallout1">
              <a:avLst>
                <a:gd name="adj1" fmla="val 56148"/>
                <a:gd name="adj2" fmla="val -3053"/>
                <a:gd name="adj3" fmla="val 166352"/>
                <a:gd name="adj4" fmla="val -22499"/>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endParaRPr lang="ja-JP" altLang="en-US" dirty="0"/>
            </a:p>
          </p:txBody>
        </p:sp>
        <p:sp>
          <p:nvSpPr>
            <p:cNvPr id="53" name="テキスト ボックス 52">
              <a:extLst>
                <a:ext uri="{FF2B5EF4-FFF2-40B4-BE49-F238E27FC236}">
                  <a16:creationId xmlns:a16="http://schemas.microsoft.com/office/drawing/2014/main" id="{F69424BD-BB34-EE6F-EA14-5B6BE8A14A2D}"/>
                </a:ext>
              </a:extLst>
            </p:cNvPr>
            <p:cNvSpPr txBox="1"/>
            <p:nvPr/>
          </p:nvSpPr>
          <p:spPr>
            <a:xfrm>
              <a:off x="2419191" y="2987490"/>
              <a:ext cx="2292141" cy="64214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r>
                <a:rPr kumimoji="1" lang="ja-JP" altLang="en-US" sz="1100" dirty="0">
                  <a:latin typeface="游ゴシック Medium" panose="020B0500000000000000" pitchFamily="50" charset="-128"/>
                  <a:ea typeface="游ゴシック Medium" panose="020B0500000000000000" pitchFamily="50" charset="-128"/>
                </a:rPr>
                <a:t>ご自身の処方箋が電子処方箋か紙の処方箋か不明な方は</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わからない</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を選択</a:t>
              </a:r>
              <a:endParaRPr kumimoji="1" lang="en-US" altLang="ja-JP" sz="1100" dirty="0">
                <a:latin typeface="游ゴシック Medium" panose="020B0500000000000000" pitchFamily="50" charset="-128"/>
                <a:ea typeface="游ゴシック Medium" panose="020B0500000000000000" pitchFamily="50" charset="-128"/>
              </a:endParaRPr>
            </a:p>
          </p:txBody>
        </p:sp>
      </p:grpSp>
      <p:sp>
        <p:nvSpPr>
          <p:cNvPr id="127" name="矢印: 右 126">
            <a:extLst>
              <a:ext uri="{FF2B5EF4-FFF2-40B4-BE49-F238E27FC236}">
                <a16:creationId xmlns:a16="http://schemas.microsoft.com/office/drawing/2014/main" id="{31B1D4C5-AD05-059D-1200-A24198CCC044}"/>
              </a:ext>
            </a:extLst>
          </p:cNvPr>
          <p:cNvSpPr/>
          <p:nvPr/>
        </p:nvSpPr>
        <p:spPr>
          <a:xfrm>
            <a:off x="4634184" y="1416949"/>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36" name="グループ化 135">
            <a:extLst>
              <a:ext uri="{FF2B5EF4-FFF2-40B4-BE49-F238E27FC236}">
                <a16:creationId xmlns:a16="http://schemas.microsoft.com/office/drawing/2014/main" id="{5EBCE0DE-652E-792C-A80E-42F867965E54}"/>
              </a:ext>
            </a:extLst>
          </p:cNvPr>
          <p:cNvGrpSpPr/>
          <p:nvPr/>
        </p:nvGrpSpPr>
        <p:grpSpPr>
          <a:xfrm>
            <a:off x="2407774" y="2048912"/>
            <a:ext cx="2304189" cy="660362"/>
            <a:chOff x="3076168" y="2575651"/>
            <a:chExt cx="2116388" cy="588558"/>
          </a:xfrm>
        </p:grpSpPr>
        <p:sp>
          <p:nvSpPr>
            <p:cNvPr id="7" name="テキスト ボックス 6">
              <a:extLst>
                <a:ext uri="{FF2B5EF4-FFF2-40B4-BE49-F238E27FC236}">
                  <a16:creationId xmlns:a16="http://schemas.microsoft.com/office/drawing/2014/main" id="{9615FE2C-7977-D93A-F4F6-BA9DE0CB210F}"/>
                </a:ext>
              </a:extLst>
            </p:cNvPr>
            <p:cNvSpPr txBox="1"/>
            <p:nvPr/>
          </p:nvSpPr>
          <p:spPr>
            <a:xfrm>
              <a:off x="3083213" y="2575651"/>
              <a:ext cx="2102297" cy="588558"/>
            </a:xfrm>
            <a:prstGeom prst="borderCallout1">
              <a:avLst>
                <a:gd name="adj1" fmla="val 49923"/>
                <a:gd name="adj2" fmla="val -696"/>
                <a:gd name="adj3" fmla="val 129265"/>
                <a:gd name="adj4" fmla="val -17389"/>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endParaRPr lang="ja-JP" altLang="en-US" dirty="0"/>
            </a:p>
          </p:txBody>
        </p:sp>
        <p:sp>
          <p:nvSpPr>
            <p:cNvPr id="29" name="テキスト ボックス 28">
              <a:extLst>
                <a:ext uri="{FF2B5EF4-FFF2-40B4-BE49-F238E27FC236}">
                  <a16:creationId xmlns:a16="http://schemas.microsoft.com/office/drawing/2014/main" id="{03C171DE-463B-1DF8-BE6D-46303F2F509C}"/>
                </a:ext>
              </a:extLst>
            </p:cNvPr>
            <p:cNvSpPr txBox="1"/>
            <p:nvPr/>
          </p:nvSpPr>
          <p:spPr>
            <a:xfrm>
              <a:off x="3076168" y="2697016"/>
              <a:ext cx="2116388" cy="34582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r>
                <a:rPr kumimoji="1" lang="ja-JP" altLang="en-US" sz="1100" dirty="0">
                  <a:latin typeface="游ゴシック Medium" panose="020B0500000000000000" pitchFamily="50" charset="-128"/>
                  <a:ea typeface="游ゴシック Medium" panose="020B0500000000000000" pitchFamily="50" charset="-128"/>
                </a:rPr>
                <a:t>紙の処方箋をお持ちの方は</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紙の処方箋</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を選択</a:t>
              </a:r>
              <a:endParaRPr kumimoji="1" lang="en-US" altLang="ja-JP" sz="1100" dirty="0">
                <a:latin typeface="游ゴシック Medium" panose="020B0500000000000000" pitchFamily="50" charset="-128"/>
                <a:ea typeface="游ゴシック Medium" panose="020B0500000000000000" pitchFamily="50" charset="-128"/>
              </a:endParaRPr>
            </a:p>
          </p:txBody>
        </p:sp>
      </p:grpSp>
      <p:grpSp>
        <p:nvGrpSpPr>
          <p:cNvPr id="139" name="グループ化 138">
            <a:extLst>
              <a:ext uri="{FF2B5EF4-FFF2-40B4-BE49-F238E27FC236}">
                <a16:creationId xmlns:a16="http://schemas.microsoft.com/office/drawing/2014/main" id="{4F828DAA-1209-B71D-9B1D-981FBAE2EF2C}"/>
              </a:ext>
            </a:extLst>
          </p:cNvPr>
          <p:cNvGrpSpPr/>
          <p:nvPr/>
        </p:nvGrpSpPr>
        <p:grpSpPr>
          <a:xfrm>
            <a:off x="4797843" y="2060368"/>
            <a:ext cx="1948039" cy="1008846"/>
            <a:chOff x="3604585" y="3749989"/>
            <a:chExt cx="1948039" cy="865051"/>
          </a:xfrm>
        </p:grpSpPr>
        <p:sp>
          <p:nvSpPr>
            <p:cNvPr id="135" name="四角形: 角を丸くする 134">
              <a:extLst>
                <a:ext uri="{FF2B5EF4-FFF2-40B4-BE49-F238E27FC236}">
                  <a16:creationId xmlns:a16="http://schemas.microsoft.com/office/drawing/2014/main" id="{C139834B-01F8-BE7A-6636-30F29868B660}"/>
                </a:ext>
              </a:extLst>
            </p:cNvPr>
            <p:cNvSpPr/>
            <p:nvPr/>
          </p:nvSpPr>
          <p:spPr>
            <a:xfrm>
              <a:off x="3662163" y="3749989"/>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1F6E25D8-103F-360B-3891-4E2740CF5DA9}"/>
                </a:ext>
              </a:extLst>
            </p:cNvPr>
            <p:cNvSpPr txBox="1"/>
            <p:nvPr/>
          </p:nvSpPr>
          <p:spPr>
            <a:xfrm>
              <a:off x="3604585" y="3780054"/>
              <a:ext cx="1948039" cy="80491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dirty="0">
                  <a:solidFill>
                    <a:prstClr val="black"/>
                  </a:solidFill>
                  <a:latin typeface="游ゴシック" panose="020B0400000000000000" pitchFamily="50" charset="-128"/>
                  <a:ea typeface="游ゴシック" panose="020B0400000000000000" pitchFamily="50" charset="-128"/>
                </a:rPr>
                <a:t>受付窓口</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に処方箋をお渡しください。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6" name="矢印: 右 125">
            <a:extLst>
              <a:ext uri="{FF2B5EF4-FFF2-40B4-BE49-F238E27FC236}">
                <a16:creationId xmlns:a16="http://schemas.microsoft.com/office/drawing/2014/main" id="{15A6D921-E8F1-56BF-4438-16E3D1FC796E}"/>
              </a:ext>
            </a:extLst>
          </p:cNvPr>
          <p:cNvSpPr/>
          <p:nvPr/>
        </p:nvSpPr>
        <p:spPr>
          <a:xfrm>
            <a:off x="4634184" y="2217195"/>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12" name="矢印: 右 11">
            <a:extLst>
              <a:ext uri="{FF2B5EF4-FFF2-40B4-BE49-F238E27FC236}">
                <a16:creationId xmlns:a16="http://schemas.microsoft.com/office/drawing/2014/main" id="{F7A28A98-DD28-799B-C589-D4E12D17D40E}"/>
              </a:ext>
            </a:extLst>
          </p:cNvPr>
          <p:cNvSpPr/>
          <p:nvPr/>
        </p:nvSpPr>
        <p:spPr>
          <a:xfrm>
            <a:off x="4632067" y="3240600"/>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61" name="グループ化 60">
            <a:extLst>
              <a:ext uri="{FF2B5EF4-FFF2-40B4-BE49-F238E27FC236}">
                <a16:creationId xmlns:a16="http://schemas.microsoft.com/office/drawing/2014/main" id="{157C9844-BEC5-41BC-AEF3-E967D8759EA3}"/>
              </a:ext>
            </a:extLst>
          </p:cNvPr>
          <p:cNvGrpSpPr/>
          <p:nvPr/>
        </p:nvGrpSpPr>
        <p:grpSpPr>
          <a:xfrm>
            <a:off x="4837908" y="3153300"/>
            <a:ext cx="1832882" cy="491640"/>
            <a:chOff x="4837908" y="2757338"/>
            <a:chExt cx="1832882" cy="491640"/>
          </a:xfrm>
        </p:grpSpPr>
        <p:grpSp>
          <p:nvGrpSpPr>
            <p:cNvPr id="3" name="グループ化 2">
              <a:extLst>
                <a:ext uri="{FF2B5EF4-FFF2-40B4-BE49-F238E27FC236}">
                  <a16:creationId xmlns:a16="http://schemas.microsoft.com/office/drawing/2014/main" id="{56606533-757A-39C0-1744-3B3CCADFCD7D}"/>
                </a:ext>
              </a:extLst>
            </p:cNvPr>
            <p:cNvGrpSpPr/>
            <p:nvPr/>
          </p:nvGrpSpPr>
          <p:grpSpPr>
            <a:xfrm>
              <a:off x="4837908" y="2757338"/>
              <a:ext cx="1832882" cy="491640"/>
              <a:chOff x="3128167" y="4173577"/>
              <a:chExt cx="1832882" cy="441462"/>
            </a:xfrm>
            <a:solidFill>
              <a:schemeClr val="accent2">
                <a:lumMod val="40000"/>
                <a:lumOff val="60000"/>
              </a:schemeClr>
            </a:solidFill>
          </p:grpSpPr>
          <p:sp>
            <p:nvSpPr>
              <p:cNvPr id="4" name="四角形: 角を丸くする 3">
                <a:extLst>
                  <a:ext uri="{FF2B5EF4-FFF2-40B4-BE49-F238E27FC236}">
                    <a16:creationId xmlns:a16="http://schemas.microsoft.com/office/drawing/2014/main" id="{8F64C6F7-90D0-B83A-3C26-10D896814495}"/>
                  </a:ext>
                </a:extLst>
              </p:cNvPr>
              <p:cNvSpPr/>
              <p:nvPr/>
            </p:nvSpPr>
            <p:spPr>
              <a:xfrm>
                <a:off x="3128167" y="4173577"/>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prstClr val="white"/>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F9991AEB-0F3D-3A27-2D5D-5BB942268A62}"/>
                  </a:ext>
                </a:extLst>
              </p:cNvPr>
              <p:cNvSpPr txBox="1"/>
              <p:nvPr/>
            </p:nvSpPr>
            <p:spPr>
              <a:xfrm>
                <a:off x="3147902" y="4275670"/>
                <a:ext cx="1780458" cy="23490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44" name="グループ化 43">
              <a:extLst>
                <a:ext uri="{FF2B5EF4-FFF2-40B4-BE49-F238E27FC236}">
                  <a16:creationId xmlns:a16="http://schemas.microsoft.com/office/drawing/2014/main" id="{B55FD0FD-2B46-799D-503A-025FDE318B95}"/>
                </a:ext>
              </a:extLst>
            </p:cNvPr>
            <p:cNvGrpSpPr/>
            <p:nvPr/>
          </p:nvGrpSpPr>
          <p:grpSpPr>
            <a:xfrm>
              <a:off x="5204456" y="2871405"/>
              <a:ext cx="256172" cy="260485"/>
              <a:chOff x="-988471" y="3712927"/>
              <a:chExt cx="519267" cy="497982"/>
            </a:xfrm>
          </p:grpSpPr>
          <p:sp>
            <p:nvSpPr>
              <p:cNvPr id="38" name="正方形/長方形 37">
                <a:extLst>
                  <a:ext uri="{FF2B5EF4-FFF2-40B4-BE49-F238E27FC236}">
                    <a16:creationId xmlns:a16="http://schemas.microsoft.com/office/drawing/2014/main" id="{9CDEE198-5DDC-8A9F-CABA-22DB16EDD74C}"/>
                  </a:ext>
                </a:extLst>
              </p:cNvPr>
              <p:cNvSpPr/>
              <p:nvPr/>
            </p:nvSpPr>
            <p:spPr>
              <a:xfrm>
                <a:off x="-825091" y="3844107"/>
                <a:ext cx="194423" cy="23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グラフィックス 36" descr="バッジ 単色塗りつぶし">
                <a:extLst>
                  <a:ext uri="{FF2B5EF4-FFF2-40B4-BE49-F238E27FC236}">
                    <a16:creationId xmlns:a16="http://schemas.microsoft.com/office/drawing/2014/main" id="{8A1206B4-D711-BB93-4EF9-F8471E66C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471" y="3712927"/>
                <a:ext cx="519267" cy="497982"/>
              </a:xfrm>
              <a:prstGeom prst="rect">
                <a:avLst/>
              </a:prstGeom>
            </p:spPr>
          </p:pic>
        </p:grpSp>
      </p:grpSp>
    </p:spTree>
    <p:extLst>
      <p:ext uri="{BB962C8B-B14F-4D97-AF65-F5344CB8AC3E}">
        <p14:creationId xmlns:p14="http://schemas.microsoft.com/office/powerpoint/2010/main" val="190188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03EE30-B8FD-3BB2-9142-9879CFDBFEBD}"/>
              </a:ext>
            </a:extLst>
          </p:cNvPr>
          <p:cNvGrpSpPr/>
          <p:nvPr/>
        </p:nvGrpSpPr>
        <p:grpSpPr>
          <a:xfrm>
            <a:off x="0" y="-13648"/>
            <a:ext cx="7674102" cy="9602930"/>
            <a:chOff x="0" y="-13648"/>
            <a:chExt cx="7674102" cy="960293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rPr>
                <a:t>「マイナンバーカードを保険証として利用する</a:t>
              </a:r>
              <a:br>
                <a:rPr kumimoji="1" lang="en-US" altLang="ja-JP" sz="2800" b="1">
                  <a:latin typeface="Meiryo UI" panose="020B0604030504040204" pitchFamily="50" charset="-128"/>
                  <a:ea typeface="Meiryo UI" panose="020B0604030504040204" pitchFamily="50" charset="-128"/>
                </a:rPr>
              </a:br>
              <a:r>
                <a:rPr kumimoji="1" lang="ja-JP" altLang="en-US" sz="2800" b="1">
                  <a:latin typeface="Meiryo UI" panose="020B0604030504040204" pitchFamily="50" charset="-128"/>
                  <a:ea typeface="Meiryo UI" panose="020B0604030504040204" pitchFamily="50" charset="-128"/>
                </a:rPr>
                <a:t>ための登録が必要です」と表示された方へ</a:t>
              </a:r>
              <a:endParaRPr kumimoji="1" lang="ja-JP" altLang="en-US" sz="2800" b="1">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874D4F60-8A5D-8B94-00D6-B2394DF1E134}"/>
                </a:ext>
              </a:extLst>
            </p:cNvPr>
            <p:cNvCxnSpPr>
              <a:cxnSpLocks/>
              <a:endCxn id="24" idx="0"/>
            </p:cNvCxnSpPr>
            <p:nvPr/>
          </p:nvCxnSpPr>
          <p:spPr>
            <a:xfrm>
              <a:off x="470099" y="3087991"/>
              <a:ext cx="3916" cy="1275053"/>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a:stCxn id="24" idx="2"/>
              <a:endCxn id="25" idx="0"/>
            </p:cNvCxnSpPr>
            <p:nvPr/>
          </p:nvCxnSpPr>
          <p:spPr>
            <a:xfrm>
              <a:off x="474015" y="4947122"/>
              <a:ext cx="0" cy="1509842"/>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2271941" y="2626675"/>
              <a:ext cx="5402161"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「登録する」を選択してください。</a:t>
              </a:r>
              <a:endParaRPr kumimoji="1" lang="en-US" altLang="ja-JP" sz="16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2233835" y="4621835"/>
              <a:ext cx="3896245"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マイナポータルの利用規約を確認し、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問題なければ「同意して次へ進む」を</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選択してください。</a:t>
              </a:r>
              <a:endParaRPr kumimoji="1" lang="en-US" altLang="ja-JP" sz="1600" dirty="0">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66054" y="1651875"/>
              <a:ext cx="5282049"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マイナンバーカードを保険証として利用するための登録が必要です</a:t>
              </a:r>
              <a:r>
                <a:rPr kumimoji="1" lang="ja-JP" altLang="en-US" sz="1400" dirty="0">
                  <a:latin typeface="Meiryo UI" panose="020B0604030504040204" pitchFamily="50" charset="-128"/>
                  <a:ea typeface="Meiryo UI" panose="020B0604030504040204" pitchFamily="50" charset="-128"/>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976" y="4363044"/>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976" y="6456964"/>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976" y="2533422"/>
              <a:ext cx="584078" cy="584078"/>
            </a:xfrm>
            <a:prstGeom prst="rect">
              <a:avLst/>
            </a:prstGeom>
          </p:spPr>
        </p:pic>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9">
              <a:extLst>
                <a:ext uri="{28A0092B-C50C-407E-A947-70E740481C1C}">
                  <a14:useLocalDpi xmlns:a14="http://schemas.microsoft.com/office/drawing/2010/main" val="0"/>
                </a:ext>
              </a:extLst>
            </a:blip>
            <a:srcRect t="14993" r="22892" b="17705"/>
            <a:stretch/>
          </p:blipFill>
          <p:spPr>
            <a:xfrm>
              <a:off x="4776722" y="7360977"/>
              <a:ext cx="1820021" cy="2228305"/>
            </a:xfrm>
            <a:prstGeom prst="rect">
              <a:avLst/>
            </a:prstGeom>
          </p:spPr>
        </p:pic>
        <p:pic>
          <p:nvPicPr>
            <p:cNvPr id="15" name="図 14">
              <a:extLst>
                <a:ext uri="{FF2B5EF4-FFF2-40B4-BE49-F238E27FC236}">
                  <a16:creationId xmlns:a16="http://schemas.microsoft.com/office/drawing/2014/main" id="{DF90CF62-03C7-DDE8-772C-B33553A0BAF0}"/>
                </a:ext>
              </a:extLst>
            </p:cNvPr>
            <p:cNvPicPr>
              <a:picLocks noChangeAspect="1"/>
            </p:cNvPicPr>
            <p:nvPr/>
          </p:nvPicPr>
          <p:blipFill>
            <a:blip r:embed="rId10"/>
            <a:stretch>
              <a:fillRect/>
            </a:stretch>
          </p:blipFill>
          <p:spPr>
            <a:xfrm>
              <a:off x="1025782" y="4538496"/>
              <a:ext cx="1152913" cy="1905971"/>
            </a:xfrm>
            <a:prstGeom prst="rect">
              <a:avLst/>
            </a:prstGeom>
          </p:spPr>
        </p:pic>
        <p:pic>
          <p:nvPicPr>
            <p:cNvPr id="5" name="図 4">
              <a:extLst>
                <a:ext uri="{FF2B5EF4-FFF2-40B4-BE49-F238E27FC236}">
                  <a16:creationId xmlns:a16="http://schemas.microsoft.com/office/drawing/2014/main" id="{F111A981-BF3E-44E6-DBDF-C456251D38FC}"/>
                </a:ext>
              </a:extLst>
            </p:cNvPr>
            <p:cNvPicPr>
              <a:picLocks noChangeAspect="1"/>
            </p:cNvPicPr>
            <p:nvPr/>
          </p:nvPicPr>
          <p:blipFill>
            <a:blip r:embed="rId11"/>
            <a:stretch>
              <a:fillRect/>
            </a:stretch>
          </p:blipFill>
          <p:spPr>
            <a:xfrm>
              <a:off x="1000819" y="2475458"/>
              <a:ext cx="1199562" cy="1912636"/>
            </a:xfrm>
            <a:prstGeom prst="rect">
              <a:avLst/>
            </a:prstGeom>
          </p:spPr>
        </p:pic>
        <p:pic>
          <p:nvPicPr>
            <p:cNvPr id="12" name="グラフィックス 11" descr="右向き指示マーク 単色塗りつぶし">
              <a:extLst>
                <a:ext uri="{FF2B5EF4-FFF2-40B4-BE49-F238E27FC236}">
                  <a16:creationId xmlns:a16="http://schemas.microsoft.com/office/drawing/2014/main" id="{FF20988B-630D-AF3C-C3BA-DF6EBD12B2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2437" y="3922651"/>
              <a:ext cx="498237" cy="481456"/>
            </a:xfrm>
            <a:prstGeom prst="rect">
              <a:avLst/>
            </a:prstGeom>
          </p:spPr>
        </p:pic>
        <p:pic>
          <p:nvPicPr>
            <p:cNvPr id="13" name="グラフィックス 12" descr="右向き指示マーク 単色塗りつぶし">
              <a:extLst>
                <a:ext uri="{FF2B5EF4-FFF2-40B4-BE49-F238E27FC236}">
                  <a16:creationId xmlns:a16="http://schemas.microsoft.com/office/drawing/2014/main" id="{B309E7D1-1A62-4B41-EB87-FF14C1BA36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5233" y="5951024"/>
              <a:ext cx="498237" cy="481456"/>
            </a:xfrm>
            <a:prstGeom prst="rect">
              <a:avLst/>
            </a:prstGeom>
          </p:spPr>
        </p:pic>
        <p:sp>
          <p:nvSpPr>
            <p:cNvPr id="49" name="テキスト ボックス 48">
              <a:extLst>
                <a:ext uri="{FF2B5EF4-FFF2-40B4-BE49-F238E27FC236}">
                  <a16:creationId xmlns:a16="http://schemas.microsoft.com/office/drawing/2014/main" id="{85A3D1DD-272D-FF7D-FCE8-AFCA4A9A945F}"/>
                </a:ext>
              </a:extLst>
            </p:cNvPr>
            <p:cNvSpPr txBox="1"/>
            <p:nvPr/>
          </p:nvSpPr>
          <p:spPr>
            <a:xfrm>
              <a:off x="2271942" y="6593961"/>
              <a:ext cx="4040724"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マイナンバーカードの保険証利用登録完了です。</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「次へ」を選択し、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「マイナ受付」の手順③にお戻りください。</a:t>
              </a:r>
              <a:endParaRPr kumimoji="1" lang="en-US" altLang="ja-JP" sz="1600" dirty="0">
                <a:latin typeface="Meiryo UI" panose="020B0604030504040204" pitchFamily="50" charset="-128"/>
                <a:ea typeface="Meiryo UI" panose="020B0604030504040204" pitchFamily="50" charset="-128"/>
              </a:endParaRPr>
            </a:p>
          </p:txBody>
        </p:sp>
        <p:pic>
          <p:nvPicPr>
            <p:cNvPr id="9" name="Picture 2">
              <a:extLst>
                <a:ext uri="{FF2B5EF4-FFF2-40B4-BE49-F238E27FC236}">
                  <a16:creationId xmlns:a16="http://schemas.microsoft.com/office/drawing/2014/main" id="{3B30E75E-A1F4-1131-4D6F-574885C08FD6}"/>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36978" y="6687049"/>
              <a:ext cx="1110140" cy="1832889"/>
            </a:xfrm>
            <a:prstGeom prst="rect">
              <a:avLst/>
            </a:prstGeom>
            <a:noFill/>
            <a:ln>
              <a:noFill/>
            </a:ln>
          </p:spPr>
        </p:pic>
        <p:pic>
          <p:nvPicPr>
            <p:cNvPr id="14" name="グラフィックス 13" descr="右向き指示マーク 単色塗りつぶし">
              <a:extLst>
                <a:ext uri="{FF2B5EF4-FFF2-40B4-BE49-F238E27FC236}">
                  <a16:creationId xmlns:a16="http://schemas.microsoft.com/office/drawing/2014/main" id="{7ED77966-577E-D9DB-49AD-674FAC0083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0011" y="8061835"/>
              <a:ext cx="498237" cy="481456"/>
            </a:xfrm>
            <a:prstGeom prst="rect">
              <a:avLst/>
            </a:prstGeom>
          </p:spPr>
        </p:pic>
      </p:grpSp>
    </p:spTree>
    <p:extLst>
      <p:ext uri="{BB962C8B-B14F-4D97-AF65-F5344CB8AC3E}">
        <p14:creationId xmlns:p14="http://schemas.microsoft.com/office/powerpoint/2010/main" val="343258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8" name="正方形/長方形 47">
            <a:extLst>
              <a:ext uri="{FF2B5EF4-FFF2-40B4-BE49-F238E27FC236}">
                <a16:creationId xmlns:a16="http://schemas.microsoft.com/office/drawing/2014/main" id="{03CA2A97-B085-C0B0-6916-F3D19AF4A2F7}"/>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A0EF08FB-DE27-AE74-BF8E-A5529570B668}"/>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259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75F37D48-4A1B-DEF2-C067-E06B3B00F597}"/>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3" y="149722"/>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89445"/>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1052791" y="2988079"/>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7158065" y="1828980"/>
              <a:ext cx="961891"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grpSp>
        <p:nvGrpSpPr>
          <p:cNvPr id="35" name="グループ化 34">
            <a:extLst>
              <a:ext uri="{FF2B5EF4-FFF2-40B4-BE49-F238E27FC236}">
                <a16:creationId xmlns:a16="http://schemas.microsoft.com/office/drawing/2014/main" id="{D9B2187E-6A67-CBB6-C075-51491EC9886C}"/>
              </a:ext>
            </a:extLst>
          </p:cNvPr>
          <p:cNvGrpSpPr/>
          <p:nvPr/>
        </p:nvGrpSpPr>
        <p:grpSpPr>
          <a:xfrm>
            <a:off x="1351838" y="2896940"/>
            <a:ext cx="4154324" cy="4061431"/>
            <a:chOff x="1528064" y="2896940"/>
            <a:chExt cx="4154324" cy="4061431"/>
          </a:xfrm>
        </p:grpSpPr>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528064" y="2896940"/>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690768" y="5280281"/>
              <a:ext cx="3991620"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307680" y="5332726"/>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2601830" y="6103938"/>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a:extLst>
                <a:ext uri="{FF2B5EF4-FFF2-40B4-BE49-F238E27FC236}">
                  <a16:creationId xmlns:a16="http://schemas.microsoft.com/office/drawing/2014/main" id="{DA8B1E2F-A794-414E-7001-0130DD31CD6D}"/>
                </a:ext>
              </a:extLst>
            </p:cNvPr>
            <p:cNvGrpSpPr/>
            <p:nvPr/>
          </p:nvGrpSpPr>
          <p:grpSpPr>
            <a:xfrm>
              <a:off x="2879053" y="4398494"/>
              <a:ext cx="1019232" cy="1886012"/>
              <a:chOff x="2871929" y="4371581"/>
              <a:chExt cx="1019232" cy="1886012"/>
            </a:xfrm>
          </p:grpSpPr>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5"/>
              <a:srcRect b="49327"/>
              <a:stretch/>
            </p:blipFill>
            <p:spPr>
              <a:xfrm rot="633647">
                <a:off x="3343278" y="4371581"/>
                <a:ext cx="433869" cy="482976"/>
              </a:xfrm>
              <a:prstGeom prst="rect">
                <a:avLst/>
              </a:prstGeom>
            </p:spPr>
          </p:pic>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3183470" y="4851948"/>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6"/>
              <a:srcRect l="34857" t="45077" r="60335"/>
              <a:stretch/>
            </p:blipFill>
            <p:spPr>
              <a:xfrm flipH="1">
                <a:off x="2871929" y="4608591"/>
                <a:ext cx="1019232" cy="1649002"/>
              </a:xfrm>
              <a:prstGeom prst="rect">
                <a:avLst/>
              </a:prstGeom>
            </p:spPr>
          </p:pic>
        </p:grpSp>
        <p:grpSp>
          <p:nvGrpSpPr>
            <p:cNvPr id="4" name="グループ化 3">
              <a:extLst>
                <a:ext uri="{FF2B5EF4-FFF2-40B4-BE49-F238E27FC236}">
                  <a16:creationId xmlns:a16="http://schemas.microsoft.com/office/drawing/2014/main" id="{602B168A-E54F-751A-67F3-3B96FD416FD7}"/>
                </a:ext>
              </a:extLst>
            </p:cNvPr>
            <p:cNvGrpSpPr/>
            <p:nvPr/>
          </p:nvGrpSpPr>
          <p:grpSpPr>
            <a:xfrm>
              <a:off x="3817732" y="4635633"/>
              <a:ext cx="1430733" cy="1179972"/>
              <a:chOff x="6598719" y="4583520"/>
              <a:chExt cx="1497071" cy="1292481"/>
            </a:xfrm>
          </p:grpSpPr>
          <p:sp>
            <p:nvSpPr>
              <p:cNvPr id="8" name="円弧 7">
                <a:extLst>
                  <a:ext uri="{FF2B5EF4-FFF2-40B4-BE49-F238E27FC236}">
                    <a16:creationId xmlns:a16="http://schemas.microsoft.com/office/drawing/2014/main" id="{1DF60250-A392-38AF-2DAC-88D2F7833CF2}"/>
                  </a:ext>
                </a:extLst>
              </p:cNvPr>
              <p:cNvSpPr/>
              <p:nvPr/>
            </p:nvSpPr>
            <p:spPr bwMode="auto">
              <a:xfrm rot="18047302" flipV="1">
                <a:off x="7417206" y="519741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10" name="正方形/長方形 9">
                <a:extLst>
                  <a:ext uri="{FF2B5EF4-FFF2-40B4-BE49-F238E27FC236}">
                    <a16:creationId xmlns:a16="http://schemas.microsoft.com/office/drawing/2014/main" id="{89246E97-74F2-D28B-E992-010195B757B1}"/>
                  </a:ext>
                </a:extLst>
              </p:cNvPr>
              <p:cNvSpPr/>
              <p:nvPr/>
            </p:nvSpPr>
            <p:spPr bwMode="auto">
              <a:xfrm rot="357774">
                <a:off x="6598719" y="4583520"/>
                <a:ext cx="1424117" cy="1207640"/>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6718D5A9-4678-8E91-7319-D2EDDDE7282E}"/>
                  </a:ext>
                </a:extLst>
              </p:cNvPr>
              <p:cNvPicPr>
                <a:picLocks noChangeAspect="1"/>
              </p:cNvPicPr>
              <p:nvPr/>
            </p:nvPicPr>
            <p:blipFill>
              <a:blip r:embed="rId7"/>
              <a:stretch>
                <a:fillRect/>
              </a:stretch>
            </p:blipFill>
            <p:spPr>
              <a:xfrm rot="369401">
                <a:off x="6642931" y="4647057"/>
                <a:ext cx="381743" cy="995294"/>
              </a:xfrm>
              <a:prstGeom prst="rect">
                <a:avLst/>
              </a:prstGeom>
            </p:spPr>
          </p:pic>
          <p:pic>
            <p:nvPicPr>
              <p:cNvPr id="12" name="図 11">
                <a:extLst>
                  <a:ext uri="{FF2B5EF4-FFF2-40B4-BE49-F238E27FC236}">
                    <a16:creationId xmlns:a16="http://schemas.microsoft.com/office/drawing/2014/main" id="{4A497AEB-8534-A1C6-791B-DB457DDDB53B}"/>
                  </a:ext>
                </a:extLst>
              </p:cNvPr>
              <p:cNvPicPr>
                <a:picLocks noChangeAspect="1"/>
              </p:cNvPicPr>
              <p:nvPr/>
            </p:nvPicPr>
            <p:blipFill>
              <a:blip r:embed="rId8"/>
              <a:stretch>
                <a:fillRect/>
              </a:stretch>
            </p:blipFill>
            <p:spPr>
              <a:xfrm rot="369401">
                <a:off x="7527601" y="4754112"/>
                <a:ext cx="448299" cy="987682"/>
              </a:xfrm>
              <a:prstGeom prst="rect">
                <a:avLst/>
              </a:prstGeom>
              <a:ln>
                <a:solidFill>
                  <a:schemeClr val="bg1">
                    <a:lumMod val="85000"/>
                  </a:schemeClr>
                </a:solidFill>
              </a:ln>
            </p:spPr>
          </p:pic>
          <p:pic>
            <p:nvPicPr>
              <p:cNvPr id="19" name="図 18">
                <a:extLst>
                  <a:ext uri="{FF2B5EF4-FFF2-40B4-BE49-F238E27FC236}">
                    <a16:creationId xmlns:a16="http://schemas.microsoft.com/office/drawing/2014/main" id="{34A2A309-5334-6B99-717A-88E01CABDF4D}"/>
                  </a:ext>
                </a:extLst>
              </p:cNvPr>
              <p:cNvPicPr>
                <a:picLocks noChangeAspect="1"/>
              </p:cNvPicPr>
              <p:nvPr/>
            </p:nvPicPr>
            <p:blipFill>
              <a:blip r:embed="rId9"/>
              <a:stretch>
                <a:fillRect/>
              </a:stretch>
            </p:blipFill>
            <p:spPr>
              <a:xfrm rot="357633">
                <a:off x="7055044" y="4707603"/>
                <a:ext cx="444218" cy="977236"/>
              </a:xfrm>
              <a:prstGeom prst="rect">
                <a:avLst/>
              </a:prstGeom>
              <a:ln>
                <a:solidFill>
                  <a:schemeClr val="bg1">
                    <a:lumMod val="85000"/>
                  </a:schemeClr>
                </a:solidFill>
              </a:ln>
            </p:spPr>
          </p:pic>
        </p:grpSp>
      </p:grpSp>
    </p:spTree>
    <p:extLst>
      <p:ext uri="{BB962C8B-B14F-4D97-AF65-F5344CB8AC3E}">
        <p14:creationId xmlns:p14="http://schemas.microsoft.com/office/powerpoint/2010/main" val="1356034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Props1.xml><?xml version="1.0" encoding="utf-8"?>
<ds:datastoreItem xmlns:ds="http://schemas.openxmlformats.org/officeDocument/2006/customXml" ds:itemID="{A5ACA2F2-2D6D-4587-8CDD-DC58DD563EA0}">
  <ds:schemaRefs>
    <ds:schemaRef ds:uri="http://schemas.microsoft.com/sharepoint/v3/contenttype/forms"/>
  </ds:schemaRefs>
</ds:datastoreItem>
</file>

<file path=customXml/itemProps2.xml><?xml version="1.0" encoding="utf-8"?>
<ds:datastoreItem xmlns:ds="http://schemas.openxmlformats.org/officeDocument/2006/customXml" ds:itemID="{43A1F49C-E186-42BE-A3FB-6E301092582D}"/>
</file>

<file path=customXml/itemProps3.xml><?xml version="1.0" encoding="utf-8"?>
<ds:datastoreItem xmlns:ds="http://schemas.openxmlformats.org/officeDocument/2006/customXml" ds:itemID="{60808E0B-C92D-459D-BF62-352AE832FD3A}">
  <ds:schemaRefs>
    <ds:schemaRef ds:uri="d5b8c9ff-c322-4cb3-897a-633a8421b986"/>
    <ds:schemaRef ds:uri="http://purl.org/dc/elements/1.1/"/>
    <ds:schemaRef ds:uri="http://purl.org/dc/dcmitype/"/>
    <ds:schemaRef ds:uri="http://schemas.microsoft.com/office/2006/documentManagement/types"/>
    <ds:schemaRef ds:uri="7f378564-5aaa-421d-8881-c65b058997b7"/>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1303</Words>
  <PresentationFormat>A4 210 x 297 mm</PresentationFormat>
  <Paragraphs>108</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modified xsi:type="dcterms:W3CDTF">2024-10-08T05:39:37Z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84900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