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sldIdLst>
    <p:sldId id="266" r:id="rId5"/>
    <p:sldId id="267" r:id="rId6"/>
    <p:sldId id="270" r:id="rId7"/>
    <p:sldId id="272" r:id="rId8"/>
    <p:sldId id="281" r:id="rId9"/>
    <p:sldId id="282" r:id="rId10"/>
    <p:sldId id="305" r:id="rId1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9"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18101"/>
    <a:srgbClr val="FBE43D"/>
    <a:srgbClr val="E15A04"/>
    <a:srgbClr val="EE5105"/>
    <a:srgbClr val="FFFFFF"/>
    <a:srgbClr val="FFE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p:cViewPr varScale="1">
        <p:scale>
          <a:sx n="58" d="100"/>
          <a:sy n="58" d="100"/>
        </p:scale>
        <p:origin x="1840" y="40"/>
      </p:cViewPr>
      <p:guideLst>
        <p:guide orient="horz" pos="1079"/>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D9DBCE9-24C5-461C-A971-89A3C2AAC896}"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652948D-A3DA-4EE7-A6FD-0FE412DE2A89}" type="slidenum">
              <a:rPr kumimoji="1" lang="ja-JP" altLang="en-US" smtClean="0"/>
              <a:t>‹#›</a:t>
            </a:fld>
            <a:endParaRPr kumimoji="1" lang="ja-JP" altLang="en-US"/>
          </a:p>
        </p:txBody>
      </p:sp>
    </p:spTree>
    <p:extLst>
      <p:ext uri="{BB962C8B-B14F-4D97-AF65-F5344CB8AC3E}">
        <p14:creationId xmlns:p14="http://schemas.microsoft.com/office/powerpoint/2010/main" val="1999167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3</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16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0766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903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69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2463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176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7769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6984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148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7751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78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7618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4.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9.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8" name="グループ化 7">
            <a:extLst>
              <a:ext uri="{FF2B5EF4-FFF2-40B4-BE49-F238E27FC236}">
                <a16:creationId xmlns:a16="http://schemas.microsoft.com/office/drawing/2014/main" id="{D1F670DA-6F7F-42BD-8CD0-C83EBD5173B1}"/>
              </a:ext>
            </a:extLst>
          </p:cNvPr>
          <p:cNvGrpSpPr/>
          <p:nvPr/>
        </p:nvGrpSpPr>
        <p:grpSpPr>
          <a:xfrm>
            <a:off x="3983380" y="2961853"/>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a:extLst>
                <a:ext uri="{FF2B5EF4-FFF2-40B4-BE49-F238E27FC236}">
                  <a16:creationId xmlns:a16="http://schemas.microsoft.com/office/drawing/2014/main" id="{A9E8CDCD-CC33-47D8-928B-C05F0CDC3B91}"/>
                </a:ext>
              </a:extLst>
            </p:cNvPr>
            <p:cNvGrpSpPr/>
            <p:nvPr/>
          </p:nvGrpSpPr>
          <p:grpSpPr>
            <a:xfrm>
              <a:off x="4079472" y="4670464"/>
              <a:ext cx="2482976" cy="1105661"/>
              <a:chOff x="4079472" y="4670464"/>
              <a:chExt cx="2482976" cy="1105661"/>
            </a:xfrm>
          </p:grpSpPr>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0"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grpSp>
        <p:nvGrpSpPr>
          <p:cNvPr id="2" name="グループ化 1">
            <a:extLst>
              <a:ext uri="{FF2B5EF4-FFF2-40B4-BE49-F238E27FC236}">
                <a16:creationId xmlns:a16="http://schemas.microsoft.com/office/drawing/2014/main" id="{9BDEE7DC-57BA-47A2-8323-C6F84217CDD0}"/>
              </a:ext>
            </a:extLst>
          </p:cNvPr>
          <p:cNvGrpSpPr/>
          <p:nvPr/>
        </p:nvGrpSpPr>
        <p:grpSpPr>
          <a:xfrm>
            <a:off x="4080807" y="4314668"/>
            <a:ext cx="2301065" cy="1326584"/>
            <a:chOff x="4080807" y="3036587"/>
            <a:chExt cx="2301065" cy="1326584"/>
          </a:xfrm>
        </p:grpSpPr>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006265" y="4086172"/>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4748987" y="4069455"/>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3" name="グループ化 12">
              <a:extLst>
                <a:ext uri="{FF2B5EF4-FFF2-40B4-BE49-F238E27FC236}">
                  <a16:creationId xmlns:a16="http://schemas.microsoft.com/office/drawing/2014/main" id="{78350416-965A-4440-90A3-8B054167EB75}"/>
                </a:ext>
              </a:extLst>
            </p:cNvPr>
            <p:cNvGrpSpPr/>
            <p:nvPr/>
          </p:nvGrpSpPr>
          <p:grpSpPr>
            <a:xfrm>
              <a:off x="4080807" y="3036587"/>
              <a:ext cx="2301065" cy="931951"/>
              <a:chOff x="4079472" y="3036587"/>
              <a:chExt cx="2301065" cy="931951"/>
            </a:xfrm>
          </p:grpSpPr>
          <p:sp>
            <p:nvSpPr>
              <p:cNvPr id="120" name="矢印: 下 119">
                <a:extLst>
                  <a:ext uri="{FF2B5EF4-FFF2-40B4-BE49-F238E27FC236}">
                    <a16:creationId xmlns:a16="http://schemas.microsoft.com/office/drawing/2014/main" id="{875AC749-E9CB-4D24-AA4A-236A74545E6E}"/>
                  </a:ext>
                </a:extLst>
              </p:cNvPr>
              <p:cNvSpPr/>
              <p:nvPr/>
            </p:nvSpPr>
            <p:spPr>
              <a:xfrm rot="10800000">
                <a:off x="4414965" y="3036587"/>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472" y="3289488"/>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74291" y="327388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90" name="矢印: 下 189">
                <a:extLst>
                  <a:ext uri="{FF2B5EF4-FFF2-40B4-BE49-F238E27FC236}">
                    <a16:creationId xmlns:a16="http://schemas.microsoft.com/office/drawing/2014/main" id="{31908E81-ED57-44AF-B744-9AF1363098B9}"/>
                  </a:ext>
                </a:extLst>
              </p:cNvPr>
              <p:cNvSpPr/>
              <p:nvPr/>
            </p:nvSpPr>
            <p:spPr>
              <a:xfrm rot="10800000">
                <a:off x="5626979" y="30365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 name="図 3">
            <a:extLst>
              <a:ext uri="{FF2B5EF4-FFF2-40B4-BE49-F238E27FC236}">
                <a16:creationId xmlns:a16="http://schemas.microsoft.com/office/drawing/2014/main" id="{BA84A2A4-E94C-41C4-A9FF-1CE15F1DE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84" y="2820337"/>
            <a:ext cx="3360001" cy="2772000"/>
          </a:xfrm>
          <a:prstGeom prst="rect">
            <a:avLst/>
          </a:prstGeom>
        </p:spPr>
      </p:pic>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85481"/>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顔写真を表にして横向きに置いてください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27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EE89D3E-B079-29D5-9BC5-ACBAAB32D725}"/>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07D5AE3B-8142-876B-AD04-45ECD4389C67}"/>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6401EB9-B398-90C7-0109-653B2369A87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4" name="Picture 4" descr="マイナちゃん">
            <a:extLst>
              <a:ext uri="{FF2B5EF4-FFF2-40B4-BE49-F238E27FC236}">
                <a16:creationId xmlns:a16="http://schemas.microsoft.com/office/drawing/2014/main" id="{BA81B599-103C-22D5-9826-0E536E021B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641608" y="7624399"/>
            <a:ext cx="1047744" cy="119183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54FABB5-ABFB-59A9-C210-1213D0DA2EC2}"/>
              </a:ext>
            </a:extLst>
          </p:cNvPr>
          <p:cNvSpPr txBox="1"/>
          <p:nvPr/>
        </p:nvSpPr>
        <p:spPr>
          <a:xfrm>
            <a:off x="818270" y="2505441"/>
            <a:ext cx="3815223" cy="969496"/>
          </a:xfrm>
          <a:prstGeom prst="rect">
            <a:avLst/>
          </a:prstGeom>
          <a:noFill/>
        </p:spPr>
        <p:txBody>
          <a:bodyPr wrap="square" rtlCol="0">
            <a:spAutoFit/>
          </a:bodyPr>
          <a:lstStyle/>
          <a:p>
            <a:pPr>
              <a:spcBef>
                <a:spcPts val="600"/>
              </a:spcBef>
            </a:pPr>
            <a:r>
              <a:rPr kumimoji="1" lang="ja-JP" altLang="en-US" sz="1400" dirty="0">
                <a:latin typeface="+mn-ea"/>
              </a:rPr>
              <a:t>マイナンバーカードを</a:t>
            </a:r>
            <a:br>
              <a:rPr kumimoji="1" lang="en-US" altLang="ja-JP" sz="1400" dirty="0">
                <a:latin typeface="+mn-ea"/>
              </a:rPr>
            </a:br>
            <a:r>
              <a:rPr kumimoji="1" lang="ja-JP" altLang="en-US" sz="1400" dirty="0">
                <a:latin typeface="+mn-ea"/>
              </a:rPr>
              <a:t>読み取り口に置いてください。</a:t>
            </a:r>
            <a:endParaRPr kumimoji="1" lang="en-US" altLang="ja-JP" sz="1400" dirty="0">
              <a:latin typeface="+mn-ea"/>
            </a:endParaRPr>
          </a:p>
          <a:p>
            <a:pPr>
              <a:spcBef>
                <a:spcPts val="600"/>
              </a:spcBef>
            </a:pPr>
            <a:r>
              <a:rPr kumimoji="1" lang="en-US" altLang="ja-JP" sz="1200" dirty="0">
                <a:latin typeface="+mn-ea"/>
              </a:rPr>
              <a:t>※</a:t>
            </a:r>
            <a:r>
              <a:rPr kumimoji="1" lang="ja-JP" altLang="en-US" sz="1200" dirty="0">
                <a:latin typeface="+mn-ea"/>
              </a:rPr>
              <a:t>カバー等は外してください</a:t>
            </a:r>
            <a:br>
              <a:rPr kumimoji="1" lang="en-US" altLang="ja-JP" sz="1200" dirty="0">
                <a:latin typeface="+mn-ea"/>
              </a:rPr>
            </a:br>
            <a:r>
              <a:rPr kumimoji="1" lang="en-US" altLang="ja-JP" sz="1200" dirty="0">
                <a:latin typeface="+mn-ea"/>
              </a:rPr>
              <a:t>※</a:t>
            </a:r>
            <a:r>
              <a:rPr kumimoji="1" lang="ja-JP" altLang="en-US" sz="1200" dirty="0">
                <a:latin typeface="+mn-ea"/>
              </a:rPr>
              <a:t>顔写真を表にして横向きにおいてください</a:t>
            </a:r>
          </a:p>
        </p:txBody>
      </p:sp>
      <p:sp>
        <p:nvSpPr>
          <p:cNvPr id="16" name="テキスト ボックス 15">
            <a:extLst>
              <a:ext uri="{FF2B5EF4-FFF2-40B4-BE49-F238E27FC236}">
                <a16:creationId xmlns:a16="http://schemas.microsoft.com/office/drawing/2014/main" id="{B0E6E618-9179-75D0-8083-D2D2F3A86BDA}"/>
              </a:ext>
            </a:extLst>
          </p:cNvPr>
          <p:cNvSpPr txBox="1"/>
          <p:nvPr/>
        </p:nvSpPr>
        <p:spPr>
          <a:xfrm>
            <a:off x="818270" y="3646154"/>
            <a:ext cx="4975655" cy="312306"/>
          </a:xfrm>
          <a:prstGeom prst="rect">
            <a:avLst/>
          </a:prstGeom>
          <a:noFill/>
        </p:spPr>
        <p:txBody>
          <a:bodyPr wrap="square" rtlCol="0">
            <a:spAutoFit/>
          </a:bodyPr>
          <a:lstStyle/>
          <a:p>
            <a:r>
              <a:rPr kumimoji="1" lang="ja-JP" altLang="en-US" sz="1400" dirty="0">
                <a:latin typeface="+mn-ea"/>
              </a:rPr>
              <a:t>認証方法を選択し、本人確認をします。</a:t>
            </a:r>
          </a:p>
        </p:txBody>
      </p:sp>
      <p:sp>
        <p:nvSpPr>
          <p:cNvPr id="17" name="テキスト ボックス 16">
            <a:extLst>
              <a:ext uri="{FF2B5EF4-FFF2-40B4-BE49-F238E27FC236}">
                <a16:creationId xmlns:a16="http://schemas.microsoft.com/office/drawing/2014/main" id="{AA54CB6F-37E1-06A7-DFD5-1D7A128246D1}"/>
              </a:ext>
            </a:extLst>
          </p:cNvPr>
          <p:cNvSpPr txBox="1"/>
          <p:nvPr/>
        </p:nvSpPr>
        <p:spPr>
          <a:xfrm>
            <a:off x="818270" y="7007253"/>
            <a:ext cx="4975654" cy="312306"/>
          </a:xfrm>
          <a:prstGeom prst="rect">
            <a:avLst/>
          </a:prstGeom>
          <a:noFill/>
        </p:spPr>
        <p:txBody>
          <a:bodyPr wrap="square" rtlCol="0">
            <a:spAutoFit/>
          </a:bodyPr>
          <a:lstStyle/>
          <a:p>
            <a:r>
              <a:rPr kumimoji="1" lang="ja-JP" altLang="en-US" sz="1400">
                <a:latin typeface="+mn-ea"/>
              </a:rPr>
              <a:t>案内に沿って、情報提供の同意可否を選択します。</a:t>
            </a:r>
            <a:endParaRPr kumimoji="1" lang="en-US" altLang="ja-JP" sz="1400">
              <a:latin typeface="+mn-ea"/>
            </a:endParaRPr>
          </a:p>
        </p:txBody>
      </p:sp>
      <p:sp>
        <p:nvSpPr>
          <p:cNvPr id="43" name="テキスト ボックス 42">
            <a:extLst>
              <a:ext uri="{FF2B5EF4-FFF2-40B4-BE49-F238E27FC236}">
                <a16:creationId xmlns:a16="http://schemas.microsoft.com/office/drawing/2014/main" id="{3DDB9CD0-08D9-66EE-74DD-1563E3CAFAF4}"/>
              </a:ext>
            </a:extLst>
          </p:cNvPr>
          <p:cNvSpPr txBox="1"/>
          <p:nvPr/>
        </p:nvSpPr>
        <p:spPr>
          <a:xfrm>
            <a:off x="2799145" y="7380444"/>
            <a:ext cx="2691998" cy="1289116"/>
          </a:xfrm>
          <a:prstGeom prst="wedgeRoundRectCallout">
            <a:avLst>
              <a:gd name="adj1" fmla="val 58937"/>
              <a:gd name="adj2" fmla="val -2532"/>
              <a:gd name="adj3" fmla="val 16667"/>
            </a:avLst>
          </a:prstGeom>
          <a:solidFill>
            <a:schemeClr val="bg1"/>
          </a:solidFill>
          <a:ln>
            <a:solidFill>
              <a:schemeClr val="bg1">
                <a:lumMod val="65000"/>
              </a:schemeClr>
            </a:solidFill>
          </a:ln>
          <a:effectLst/>
        </p:spPr>
        <p:txBody>
          <a:bodyPr wrap="square" rtlCol="0">
            <a:noAutofit/>
          </a:bodyPr>
          <a:lstStyle/>
          <a:p>
            <a:endParaRPr kumimoji="1" lang="ja-JP" altLang="en-US" sz="1200">
              <a:latin typeface="+mn-ea"/>
            </a:endParaRPr>
          </a:p>
        </p:txBody>
      </p:sp>
      <p:sp>
        <p:nvSpPr>
          <p:cNvPr id="44" name="テキスト ボックス 43">
            <a:extLst>
              <a:ext uri="{FF2B5EF4-FFF2-40B4-BE49-F238E27FC236}">
                <a16:creationId xmlns:a16="http://schemas.microsoft.com/office/drawing/2014/main" id="{81AFACEE-E453-A300-B2F7-55D10B0C6AA5}"/>
              </a:ext>
            </a:extLst>
          </p:cNvPr>
          <p:cNvSpPr txBox="1"/>
          <p:nvPr/>
        </p:nvSpPr>
        <p:spPr>
          <a:xfrm>
            <a:off x="2981412" y="7584805"/>
            <a:ext cx="2365284" cy="836265"/>
          </a:xfrm>
          <a:prstGeom prst="rect">
            <a:avLst/>
          </a:prstGeom>
          <a:noFill/>
          <a:ln>
            <a:noFill/>
          </a:ln>
        </p:spPr>
        <p:txBody>
          <a:bodyPr wrap="square" rtlCol="0">
            <a:noAutofit/>
          </a:bodyPr>
          <a:lstStyle/>
          <a:p>
            <a:r>
              <a:rPr kumimoji="1" lang="ja-JP" altLang="en-US" sz="1200" dirty="0">
                <a:latin typeface="+mn-ea"/>
              </a:rPr>
              <a:t>情報提供に</a:t>
            </a:r>
            <a:r>
              <a:rPr kumimoji="1" lang="ja-JP" altLang="en-US" sz="1200" b="1" dirty="0">
                <a:solidFill>
                  <a:srgbClr val="FF0000"/>
                </a:solidFill>
                <a:latin typeface="+mn-ea"/>
              </a:rPr>
              <a:t>同意する</a:t>
            </a:r>
            <a:r>
              <a:rPr kumimoji="1" lang="ja-JP" altLang="en-US" sz="1200" dirty="0">
                <a:latin typeface="+mn-ea"/>
              </a:rPr>
              <a:t>と、医師・歯科医師・薬剤師が過去の</a:t>
            </a:r>
            <a:r>
              <a:rPr kumimoji="1" lang="ja-JP" altLang="en-US" sz="1200" dirty="0"/>
              <a:t>診療情報</a:t>
            </a:r>
            <a:r>
              <a:rPr kumimoji="1" lang="ja-JP" altLang="en-US" sz="1200" dirty="0">
                <a:latin typeface="+mn-ea"/>
              </a:rPr>
              <a:t>を確認できるようになり、データに基づくよりよい医療が受けられます。</a:t>
            </a:r>
          </a:p>
        </p:txBody>
      </p:sp>
      <p:cxnSp>
        <p:nvCxnSpPr>
          <p:cNvPr id="20" name="直線矢印コネクタ 19">
            <a:extLst>
              <a:ext uri="{FF2B5EF4-FFF2-40B4-BE49-F238E27FC236}">
                <a16:creationId xmlns:a16="http://schemas.microsoft.com/office/drawing/2014/main" id="{E2D7F583-9D13-B560-0751-A1045BAD2F01}"/>
              </a:ext>
            </a:extLst>
          </p:cNvPr>
          <p:cNvCxnSpPr>
            <a:cxnSpLocks/>
          </p:cNvCxnSpPr>
          <p:nvPr/>
        </p:nvCxnSpPr>
        <p:spPr>
          <a:xfrm flipH="1">
            <a:off x="616870" y="2995600"/>
            <a:ext cx="7214" cy="49706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C210A76-00A4-5E65-3465-AB886C1EA7CB}"/>
              </a:ext>
            </a:extLst>
          </p:cNvPr>
          <p:cNvCxnSpPr>
            <a:cxnSpLocks/>
            <a:stCxn id="23" idx="2"/>
          </p:cNvCxnSpPr>
          <p:nvPr/>
        </p:nvCxnSpPr>
        <p:spPr>
          <a:xfrm flipH="1">
            <a:off x="616870" y="4003733"/>
            <a:ext cx="3607" cy="288248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55746A6-086F-F27C-F6DE-2C322DC93BC6}"/>
              </a:ext>
            </a:extLst>
          </p:cNvPr>
          <p:cNvCxnSpPr>
            <a:cxnSpLocks/>
            <a:stCxn id="24" idx="2"/>
            <a:endCxn id="25" idx="0"/>
          </p:cNvCxnSpPr>
          <p:nvPr/>
        </p:nvCxnSpPr>
        <p:spPr>
          <a:xfrm>
            <a:off x="620477" y="7397288"/>
            <a:ext cx="0" cy="146827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バッジ 単色塗りつぶし">
            <a:extLst>
              <a:ext uri="{FF2B5EF4-FFF2-40B4-BE49-F238E27FC236}">
                <a16:creationId xmlns:a16="http://schemas.microsoft.com/office/drawing/2014/main" id="{FB91BBDC-1689-103E-7651-F6146A8231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495" y="3492667"/>
            <a:ext cx="537964" cy="511066"/>
          </a:xfrm>
          <a:prstGeom prst="rect">
            <a:avLst/>
          </a:prstGeom>
        </p:spPr>
      </p:pic>
      <p:pic>
        <p:nvPicPr>
          <p:cNvPr id="24" name="グラフィックス 23" descr="バッジ 3 単色塗りつぶし">
            <a:extLst>
              <a:ext uri="{FF2B5EF4-FFF2-40B4-BE49-F238E27FC236}">
                <a16:creationId xmlns:a16="http://schemas.microsoft.com/office/drawing/2014/main" id="{0307BEE2-1189-9A9A-8A0A-022D8FD815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495" y="6886222"/>
            <a:ext cx="537964" cy="511066"/>
          </a:xfrm>
          <a:prstGeom prst="rect">
            <a:avLst/>
          </a:prstGeom>
        </p:spPr>
      </p:pic>
      <p:pic>
        <p:nvPicPr>
          <p:cNvPr id="25" name="グラフィックス 24" descr="バッジ 4 単色塗りつぶし">
            <a:extLst>
              <a:ext uri="{FF2B5EF4-FFF2-40B4-BE49-F238E27FC236}">
                <a16:creationId xmlns:a16="http://schemas.microsoft.com/office/drawing/2014/main" id="{F9578CA9-85EE-5C0D-DD2E-2EF7A8AE88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495" y="8865559"/>
            <a:ext cx="537964" cy="511066"/>
          </a:xfrm>
          <a:prstGeom prst="rect">
            <a:avLst/>
          </a:prstGeom>
        </p:spPr>
      </p:pic>
      <p:grpSp>
        <p:nvGrpSpPr>
          <p:cNvPr id="26" name="グループ化 25">
            <a:extLst>
              <a:ext uri="{FF2B5EF4-FFF2-40B4-BE49-F238E27FC236}">
                <a16:creationId xmlns:a16="http://schemas.microsoft.com/office/drawing/2014/main" id="{5E7E16E2-F7C3-2E61-6023-D99289598267}"/>
              </a:ext>
            </a:extLst>
          </p:cNvPr>
          <p:cNvGrpSpPr/>
          <p:nvPr/>
        </p:nvGrpSpPr>
        <p:grpSpPr>
          <a:xfrm>
            <a:off x="949689" y="3568254"/>
            <a:ext cx="4955276" cy="5385412"/>
            <a:chOff x="1020702" y="2710409"/>
            <a:chExt cx="5219747" cy="6154779"/>
          </a:xfrm>
        </p:grpSpPr>
        <p:cxnSp>
          <p:nvCxnSpPr>
            <p:cNvPr id="40" name="直線コネクタ 39">
              <a:extLst>
                <a:ext uri="{FF2B5EF4-FFF2-40B4-BE49-F238E27FC236}">
                  <a16:creationId xmlns:a16="http://schemas.microsoft.com/office/drawing/2014/main" id="{6C4220B9-6087-7245-6BCC-D325DBFD429E}"/>
                </a:ext>
              </a:extLst>
            </p:cNvPr>
            <p:cNvCxnSpPr>
              <a:cxnSpLocks/>
            </p:cNvCxnSpPr>
            <p:nvPr/>
          </p:nvCxnSpPr>
          <p:spPr>
            <a:xfrm>
              <a:off x="1020702" y="2710409"/>
              <a:ext cx="521974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3786B24-A57F-1A16-5B2F-2EC88CF7AE93}"/>
                </a:ext>
              </a:extLst>
            </p:cNvPr>
            <p:cNvCxnSpPr>
              <a:cxnSpLocks/>
            </p:cNvCxnSpPr>
            <p:nvPr/>
          </p:nvCxnSpPr>
          <p:spPr>
            <a:xfrm>
              <a:off x="1020702" y="6502386"/>
              <a:ext cx="521974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B96E84E-2484-480D-85CA-7A3DA23059FC}"/>
                </a:ext>
              </a:extLst>
            </p:cNvPr>
            <p:cNvCxnSpPr>
              <a:cxnSpLocks/>
            </p:cNvCxnSpPr>
            <p:nvPr/>
          </p:nvCxnSpPr>
          <p:spPr>
            <a:xfrm>
              <a:off x="1020702" y="8865188"/>
              <a:ext cx="5219747"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7122813F-3E6A-AEBA-1B09-76054E43E9EA}"/>
              </a:ext>
            </a:extLst>
          </p:cNvPr>
          <p:cNvSpPr txBox="1"/>
          <p:nvPr/>
        </p:nvSpPr>
        <p:spPr>
          <a:xfrm>
            <a:off x="818269" y="9002973"/>
            <a:ext cx="5637269" cy="738664"/>
          </a:xfrm>
          <a:prstGeom prst="rect">
            <a:avLst/>
          </a:prstGeom>
          <a:noFill/>
        </p:spPr>
        <p:txBody>
          <a:bodyPr wrap="square" rtlCol="0">
            <a:spAutoFit/>
          </a:bodyPr>
          <a:lstStyle/>
          <a:p>
            <a:r>
              <a:rPr kumimoji="1" lang="ja-JP" altLang="en-US" sz="1400" dirty="0">
                <a:latin typeface="+mn-ea"/>
              </a:rPr>
              <a:t>マイナ受付完了です。</a:t>
            </a:r>
            <a:endParaRPr kumimoji="1" lang="en-US" altLang="ja-JP" sz="1400" dirty="0">
              <a:latin typeface="+mn-ea"/>
            </a:endParaRPr>
          </a:p>
          <a:p>
            <a:r>
              <a:rPr kumimoji="1" lang="ja-JP" altLang="en-US" sz="1400" dirty="0">
                <a:solidFill>
                  <a:srgbClr val="FF0000"/>
                </a:solidFill>
                <a:latin typeface="+mn-ea"/>
              </a:rPr>
              <a:t>マイナンバーカードをカードリーダーから取り出してください。</a:t>
            </a:r>
            <a:endParaRPr kumimoji="1" lang="en-US" altLang="ja-JP" sz="1400" dirty="0">
              <a:solidFill>
                <a:srgbClr val="FF0000"/>
              </a:solidFill>
              <a:latin typeface="+mn-ea"/>
            </a:endParaRPr>
          </a:p>
          <a:p>
            <a:r>
              <a:rPr kumimoji="1" lang="ja-JP" altLang="en-US" sz="1400" dirty="0">
                <a:solidFill>
                  <a:srgbClr val="FF0000"/>
                </a:solidFill>
                <a:latin typeface="+mn-ea"/>
              </a:rPr>
              <a:t>カードの取り忘れにご注意ください。</a:t>
            </a:r>
            <a:endParaRPr kumimoji="1" lang="en-US" altLang="ja-JP" sz="1400" dirty="0">
              <a:solidFill>
                <a:srgbClr val="FF0000"/>
              </a:solidFill>
              <a:latin typeface="+mn-ea"/>
            </a:endParaRPr>
          </a:p>
        </p:txBody>
      </p:sp>
      <p:pic>
        <p:nvPicPr>
          <p:cNvPr id="28" name="グラフィックス 27" descr="バッジ 1 単色塗りつぶし">
            <a:extLst>
              <a:ext uri="{FF2B5EF4-FFF2-40B4-BE49-F238E27FC236}">
                <a16:creationId xmlns:a16="http://schemas.microsoft.com/office/drawing/2014/main" id="{A52CA869-19B0-2859-BA6A-2F3B4EA897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495" y="2484534"/>
            <a:ext cx="537964" cy="511066"/>
          </a:xfrm>
          <a:prstGeom prst="rect">
            <a:avLst/>
          </a:prstGeom>
        </p:spPr>
      </p:pic>
      <p:sp>
        <p:nvSpPr>
          <p:cNvPr id="29" name="正方形/長方形 28">
            <a:extLst>
              <a:ext uri="{FF2B5EF4-FFF2-40B4-BE49-F238E27FC236}">
                <a16:creationId xmlns:a16="http://schemas.microsoft.com/office/drawing/2014/main" id="{58033EBB-DC24-43C3-A28F-D59216566126}"/>
              </a:ext>
            </a:extLst>
          </p:cNvPr>
          <p:cNvSpPr/>
          <p:nvPr/>
        </p:nvSpPr>
        <p:spPr>
          <a:xfrm>
            <a:off x="2647452" y="4012135"/>
            <a:ext cx="421680" cy="162724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mn-ea"/>
              </a:rPr>
              <a:t>②暗証番号</a:t>
            </a:r>
          </a:p>
        </p:txBody>
      </p:sp>
      <p:sp>
        <p:nvSpPr>
          <p:cNvPr id="30" name="正方形/長方形 29">
            <a:extLst>
              <a:ext uri="{FF2B5EF4-FFF2-40B4-BE49-F238E27FC236}">
                <a16:creationId xmlns:a16="http://schemas.microsoft.com/office/drawing/2014/main" id="{6BE12FCA-BC45-C858-7CFC-FD2F61EB4525}"/>
              </a:ext>
            </a:extLst>
          </p:cNvPr>
          <p:cNvSpPr/>
          <p:nvPr/>
        </p:nvSpPr>
        <p:spPr>
          <a:xfrm>
            <a:off x="912552" y="4024068"/>
            <a:ext cx="430288" cy="164332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mn-ea"/>
              </a:rPr>
              <a:t>①顔認証</a:t>
            </a:r>
          </a:p>
        </p:txBody>
      </p:sp>
      <p:sp>
        <p:nvSpPr>
          <p:cNvPr id="31" name="四角形: 角を丸くする 30">
            <a:extLst>
              <a:ext uri="{FF2B5EF4-FFF2-40B4-BE49-F238E27FC236}">
                <a16:creationId xmlns:a16="http://schemas.microsoft.com/office/drawing/2014/main" id="{163F4C4D-A8EA-F62B-3B12-DDE316A821ED}"/>
              </a:ext>
            </a:extLst>
          </p:cNvPr>
          <p:cNvSpPr/>
          <p:nvPr/>
        </p:nvSpPr>
        <p:spPr>
          <a:xfrm>
            <a:off x="894287" y="5789240"/>
            <a:ext cx="5185591" cy="102277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テキスト ボックス 31">
            <a:extLst>
              <a:ext uri="{FF2B5EF4-FFF2-40B4-BE49-F238E27FC236}">
                <a16:creationId xmlns:a16="http://schemas.microsoft.com/office/drawing/2014/main" id="{612525A9-9B9D-BA3F-7D62-2706C60747C3}"/>
              </a:ext>
            </a:extLst>
          </p:cNvPr>
          <p:cNvSpPr txBox="1"/>
          <p:nvPr/>
        </p:nvSpPr>
        <p:spPr>
          <a:xfrm>
            <a:off x="952301" y="5889266"/>
            <a:ext cx="3898892" cy="830997"/>
          </a:xfrm>
          <a:prstGeom prst="rect">
            <a:avLst/>
          </a:prstGeom>
          <a:noFill/>
        </p:spPr>
        <p:txBody>
          <a:bodyPr wrap="square" rtlCol="0" anchor="ctr">
            <a:spAutoFit/>
          </a:bodyPr>
          <a:lstStyle/>
          <a:p>
            <a:r>
              <a:rPr kumimoji="1" lang="ja-JP" altLang="en-US" sz="1200" dirty="0">
                <a:latin typeface="+mn-ea"/>
              </a:rPr>
              <a:t>「</a:t>
            </a:r>
            <a:r>
              <a:rPr kumimoji="1" lang="ja-JP" altLang="en-US" sz="1200" b="1" dirty="0">
                <a:latin typeface="+mn-ea"/>
              </a:rPr>
              <a:t>マイナンバーカードを保険証として利用するための登録が必要です</a:t>
            </a:r>
            <a:r>
              <a:rPr kumimoji="1" lang="ja-JP" altLang="en-US" sz="1200" dirty="0">
                <a:latin typeface="+mn-ea"/>
              </a:rPr>
              <a:t>」と表示された場合は</a:t>
            </a:r>
            <a:r>
              <a:rPr kumimoji="1" lang="ja-JP" altLang="en-US" sz="1200" b="1" dirty="0">
                <a:latin typeface="+mn-ea"/>
              </a:rPr>
              <a:t>「マイナ受付」の初回登録の方法</a:t>
            </a:r>
            <a:r>
              <a:rPr kumimoji="1" lang="ja-JP" altLang="en-US" sz="1200" dirty="0">
                <a:latin typeface="+mn-ea"/>
              </a:rPr>
              <a:t>に沿って対応してください。</a:t>
            </a:r>
            <a:endParaRPr kumimoji="1" lang="en-US" altLang="ja-JP" sz="1200" dirty="0">
              <a:latin typeface="+mn-ea"/>
            </a:endParaRPr>
          </a:p>
          <a:p>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33" name="フローチャート: 組合せ 32">
            <a:extLst>
              <a:ext uri="{FF2B5EF4-FFF2-40B4-BE49-F238E27FC236}">
                <a16:creationId xmlns:a16="http://schemas.microsoft.com/office/drawing/2014/main" id="{5D097005-74C8-751B-C504-90FEE7BFAF52}"/>
              </a:ext>
            </a:extLst>
          </p:cNvPr>
          <p:cNvSpPr/>
          <p:nvPr/>
        </p:nvSpPr>
        <p:spPr>
          <a:xfrm rot="16200000">
            <a:off x="4650710" y="6254355"/>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34" name="図 33">
            <a:extLst>
              <a:ext uri="{FF2B5EF4-FFF2-40B4-BE49-F238E27FC236}">
                <a16:creationId xmlns:a16="http://schemas.microsoft.com/office/drawing/2014/main" id="{B58C3746-5017-4AA2-B363-B3C499523A10}"/>
              </a:ext>
            </a:extLst>
          </p:cNvPr>
          <p:cNvPicPr>
            <a:picLocks noChangeAspect="1"/>
          </p:cNvPicPr>
          <p:nvPr/>
        </p:nvPicPr>
        <p:blipFill>
          <a:blip r:embed="rId11"/>
          <a:stretch>
            <a:fillRect/>
          </a:stretch>
        </p:blipFill>
        <p:spPr>
          <a:xfrm>
            <a:off x="1445188" y="4021116"/>
            <a:ext cx="1027736" cy="1627249"/>
          </a:xfrm>
          <a:prstGeom prst="rect">
            <a:avLst/>
          </a:prstGeom>
          <a:ln>
            <a:solidFill>
              <a:schemeClr val="tx1"/>
            </a:solidFill>
          </a:ln>
        </p:spPr>
      </p:pic>
      <p:pic>
        <p:nvPicPr>
          <p:cNvPr id="35" name="図 34">
            <a:extLst>
              <a:ext uri="{FF2B5EF4-FFF2-40B4-BE49-F238E27FC236}">
                <a16:creationId xmlns:a16="http://schemas.microsoft.com/office/drawing/2014/main" id="{0DE9EFCE-9FB0-8708-7538-FF60BA341D9C}"/>
              </a:ext>
            </a:extLst>
          </p:cNvPr>
          <p:cNvPicPr>
            <a:picLocks noChangeAspect="1"/>
          </p:cNvPicPr>
          <p:nvPr/>
        </p:nvPicPr>
        <p:blipFill>
          <a:blip r:embed="rId12"/>
          <a:stretch>
            <a:fillRect/>
          </a:stretch>
        </p:blipFill>
        <p:spPr>
          <a:xfrm>
            <a:off x="3182533" y="4030158"/>
            <a:ext cx="1007143" cy="1594644"/>
          </a:xfrm>
          <a:prstGeom prst="rect">
            <a:avLst/>
          </a:prstGeom>
          <a:ln>
            <a:solidFill>
              <a:schemeClr val="tx1"/>
            </a:solidFill>
          </a:ln>
        </p:spPr>
      </p:pic>
      <p:pic>
        <p:nvPicPr>
          <p:cNvPr id="36" name="図 35">
            <a:extLst>
              <a:ext uri="{FF2B5EF4-FFF2-40B4-BE49-F238E27FC236}">
                <a16:creationId xmlns:a16="http://schemas.microsoft.com/office/drawing/2014/main" id="{ADE1D3E7-1BE6-58AF-8F42-A3DE1C9F8BBC}"/>
              </a:ext>
            </a:extLst>
          </p:cNvPr>
          <p:cNvPicPr>
            <a:picLocks noChangeAspect="1"/>
          </p:cNvPicPr>
          <p:nvPr/>
        </p:nvPicPr>
        <p:blipFill>
          <a:blip r:embed="rId13"/>
          <a:stretch>
            <a:fillRect/>
          </a:stretch>
        </p:blipFill>
        <p:spPr>
          <a:xfrm>
            <a:off x="1556539" y="7353653"/>
            <a:ext cx="896595" cy="1419610"/>
          </a:xfrm>
          <a:prstGeom prst="rect">
            <a:avLst/>
          </a:prstGeom>
          <a:ln>
            <a:solidFill>
              <a:schemeClr val="tx1"/>
            </a:solidFill>
          </a:ln>
        </p:spPr>
      </p:pic>
      <p:pic>
        <p:nvPicPr>
          <p:cNvPr id="37" name="図 36">
            <a:extLst>
              <a:ext uri="{FF2B5EF4-FFF2-40B4-BE49-F238E27FC236}">
                <a16:creationId xmlns:a16="http://schemas.microsoft.com/office/drawing/2014/main" id="{8560AA23-66B9-8FA0-DB3C-FD7469E426CD}"/>
              </a:ext>
            </a:extLst>
          </p:cNvPr>
          <p:cNvPicPr>
            <a:picLocks noChangeAspect="1"/>
          </p:cNvPicPr>
          <p:nvPr/>
        </p:nvPicPr>
        <p:blipFill rotWithShape="1">
          <a:blip r:embed="rId14"/>
          <a:srcRect l="14954"/>
          <a:stretch/>
        </p:blipFill>
        <p:spPr>
          <a:xfrm>
            <a:off x="4677629" y="2601261"/>
            <a:ext cx="1390971" cy="817841"/>
          </a:xfrm>
          <a:prstGeom prst="rect">
            <a:avLst/>
          </a:prstGeom>
        </p:spPr>
      </p:pic>
      <p:pic>
        <p:nvPicPr>
          <p:cNvPr id="38" name="グラフィックス 37" descr="右向き指示マーク 単色塗りつぶし">
            <a:extLst>
              <a:ext uri="{FF2B5EF4-FFF2-40B4-BE49-F238E27FC236}">
                <a16:creationId xmlns:a16="http://schemas.microsoft.com/office/drawing/2014/main" id="{C9D39718-AC04-146B-E8F1-287975C3AD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8439" y="8413272"/>
            <a:ext cx="509110" cy="483655"/>
          </a:xfrm>
          <a:prstGeom prst="rect">
            <a:avLst/>
          </a:prstGeom>
        </p:spPr>
      </p:pic>
      <p:pic>
        <p:nvPicPr>
          <p:cNvPr id="39" name="図 38">
            <a:extLst>
              <a:ext uri="{FF2B5EF4-FFF2-40B4-BE49-F238E27FC236}">
                <a16:creationId xmlns:a16="http://schemas.microsoft.com/office/drawing/2014/main" id="{53CE9B90-A378-8070-CF60-5A7BB453A3B2}"/>
              </a:ext>
            </a:extLst>
          </p:cNvPr>
          <p:cNvPicPr>
            <a:picLocks noChangeAspect="1"/>
          </p:cNvPicPr>
          <p:nvPr/>
        </p:nvPicPr>
        <p:blipFill>
          <a:blip r:embed="rId17"/>
          <a:stretch>
            <a:fillRect/>
          </a:stretch>
        </p:blipFill>
        <p:spPr>
          <a:xfrm>
            <a:off x="5217783" y="6021658"/>
            <a:ext cx="459999" cy="631220"/>
          </a:xfrm>
          <a:prstGeom prst="rect">
            <a:avLst/>
          </a:prstGeom>
          <a:ln>
            <a:solidFill>
              <a:schemeClr val="bg1">
                <a:lumMod val="65000"/>
              </a:schemeClr>
            </a:solidFill>
          </a:ln>
        </p:spPr>
      </p:pic>
      <p:sp>
        <p:nvSpPr>
          <p:cNvPr id="46" name="テキスト ボックス 45">
            <a:extLst>
              <a:ext uri="{FF2B5EF4-FFF2-40B4-BE49-F238E27FC236}">
                <a16:creationId xmlns:a16="http://schemas.microsoft.com/office/drawing/2014/main" id="{B619FD39-0D70-1318-4228-0A56F3036652}"/>
              </a:ext>
            </a:extLst>
          </p:cNvPr>
          <p:cNvSpPr txBox="1"/>
          <p:nvPr/>
        </p:nvSpPr>
        <p:spPr>
          <a:xfrm>
            <a:off x="4241244" y="4038460"/>
            <a:ext cx="2448107" cy="1200329"/>
          </a:xfrm>
          <a:prstGeom prst="rect">
            <a:avLst/>
          </a:prstGeom>
          <a:noFill/>
        </p:spPr>
        <p:txBody>
          <a:bodyPr wrap="square" rtlCol="0">
            <a:spAutoFit/>
          </a:bodyPr>
          <a:lstStyle/>
          <a:p>
            <a:pPr marL="285750" indent="-285750">
              <a:buFont typeface="Meiryo UI" panose="020B0604030504040204" pitchFamily="50" charset="-128"/>
              <a:buChar char="※"/>
            </a:pPr>
            <a:r>
              <a:rPr kumimoji="1" lang="ja-JP" altLang="en-US" sz="1200" dirty="0">
                <a:latin typeface="+mn-ea"/>
              </a:rPr>
              <a:t>暗証番号を</a:t>
            </a:r>
            <a:r>
              <a:rPr lang="ja-JP" altLang="en-US" sz="1200" b="0" i="0" dirty="0">
                <a:solidFill>
                  <a:srgbClr val="040C28"/>
                </a:solidFill>
                <a:effectLst/>
                <a:latin typeface="+mn-ea"/>
              </a:rPr>
              <a:t>連続して間違うと不正防止のためロックがかかります</a:t>
            </a:r>
            <a:endParaRPr lang="en-US" altLang="ja-JP" sz="1200" b="0" i="0" dirty="0">
              <a:solidFill>
                <a:srgbClr val="040C28"/>
              </a:solidFill>
              <a:effectLst/>
              <a:latin typeface="+mn-ea"/>
            </a:endParaRPr>
          </a:p>
          <a:p>
            <a:pPr marL="285750" indent="-285750">
              <a:buFont typeface="Meiryo UI" panose="020B0604030504040204" pitchFamily="50" charset="-128"/>
              <a:buChar char="※"/>
            </a:pPr>
            <a:endParaRPr kumimoji="1" lang="en-US" altLang="ja-JP" sz="1200" dirty="0">
              <a:latin typeface="+mn-ea"/>
            </a:endParaRPr>
          </a:p>
          <a:p>
            <a:pPr marL="285750" indent="-285750">
              <a:buFont typeface="Meiryo UI" panose="020B0604030504040204" pitchFamily="50" charset="-128"/>
              <a:buChar char="※"/>
            </a:pPr>
            <a:r>
              <a:rPr kumimoji="1" lang="ja-JP" altLang="en-US" sz="1200" dirty="0">
                <a:latin typeface="+mn-ea"/>
              </a:rPr>
              <a:t>認証がうまくいかない方は職員にお声がけください</a:t>
            </a:r>
            <a:endParaRPr kumimoji="1" lang="en-US" altLang="ja-JP" sz="1200" dirty="0">
              <a:latin typeface="+mn-ea"/>
            </a:endParaRPr>
          </a:p>
        </p:txBody>
      </p:sp>
      <p:sp>
        <p:nvSpPr>
          <p:cNvPr id="4" name="テキスト ボックス 3">
            <a:extLst>
              <a:ext uri="{FF2B5EF4-FFF2-40B4-BE49-F238E27FC236}">
                <a16:creationId xmlns:a16="http://schemas.microsoft.com/office/drawing/2014/main" id="{972F2F3B-013B-DB21-BB5F-E896A129F951}"/>
              </a:ext>
            </a:extLst>
          </p:cNvPr>
          <p:cNvSpPr txBox="1"/>
          <p:nvPr/>
        </p:nvSpPr>
        <p:spPr>
          <a:xfrm>
            <a:off x="197238" y="1977034"/>
            <a:ext cx="6463233" cy="276999"/>
          </a:xfrm>
          <a:prstGeom prst="rect">
            <a:avLst/>
          </a:prstGeom>
          <a:noFill/>
        </p:spPr>
        <p:txBody>
          <a:bodyPr wrap="square" rtlCol="0">
            <a:spAutoFit/>
          </a:bodyPr>
          <a:lstStyle/>
          <a:p>
            <a:pPr algn="ctr"/>
            <a:r>
              <a:rPr kumimoji="1" lang="en-US" altLang="ja-JP" sz="1200" dirty="0">
                <a:latin typeface="+mn-ea"/>
              </a:rPr>
              <a:t>※</a:t>
            </a:r>
            <a:r>
              <a:rPr kumimoji="1" lang="ja-JP" altLang="en-US" sz="1200" dirty="0">
                <a:latin typeface="+mn-ea"/>
              </a:rPr>
              <a:t>利用方法や画面の表示内容に不明点がある場合にはお気軽に職員までお声かけください</a:t>
            </a:r>
            <a:endParaRPr kumimoji="1" lang="en-US" altLang="ja-JP" sz="1200" dirty="0">
              <a:solidFill>
                <a:srgbClr val="FF0000"/>
              </a:solidFill>
              <a:latin typeface="+mn-ea"/>
            </a:endParaRPr>
          </a:p>
        </p:txBody>
      </p:sp>
      <p:sp>
        <p:nvSpPr>
          <p:cNvPr id="5" name="テキスト ボックス 4">
            <a:extLst>
              <a:ext uri="{FF2B5EF4-FFF2-40B4-BE49-F238E27FC236}">
                <a16:creationId xmlns:a16="http://schemas.microsoft.com/office/drawing/2014/main" id="{2AFEE7C4-8BF8-B189-EC93-93FD7703282A}"/>
              </a:ext>
            </a:extLst>
          </p:cNvPr>
          <p:cNvSpPr txBox="1"/>
          <p:nvPr/>
        </p:nvSpPr>
        <p:spPr>
          <a:xfrm>
            <a:off x="53572" y="1388050"/>
            <a:ext cx="6750566" cy="584775"/>
          </a:xfrm>
          <a:prstGeom prst="rect">
            <a:avLst/>
          </a:prstGeom>
          <a:noFill/>
        </p:spPr>
        <p:txBody>
          <a:bodyPr wrap="none" rtlCol="0">
            <a:spAutoFit/>
          </a:bodyPr>
          <a:lstStyle/>
          <a:p>
            <a:pPr algn="ctr"/>
            <a:r>
              <a:rPr kumimoji="1" lang="ja-JP" altLang="en-US" sz="1600" b="1" dirty="0">
                <a:latin typeface="+mn-ea"/>
              </a:rPr>
              <a:t>マイナ保険証で受付をする際は顔認証付きカードリーダーを使います。</a:t>
            </a:r>
            <a:endParaRPr kumimoji="1" lang="en-US" altLang="ja-JP" sz="1600" b="1" dirty="0">
              <a:latin typeface="+mn-ea"/>
            </a:endParaRPr>
          </a:p>
          <a:p>
            <a:pPr algn="ctr"/>
            <a:r>
              <a:rPr kumimoji="1" lang="ja-JP" altLang="en-US" sz="1600" b="1" dirty="0">
                <a:latin typeface="+mn-ea"/>
              </a:rPr>
              <a:t>画面の指示に沿って受付をしてください。</a:t>
            </a: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ABB4F432-F154-4D76-E3AD-8DBE964CCA41}"/>
              </a:ext>
            </a:extLst>
          </p:cNvPr>
          <p:cNvPicPr>
            <a:picLocks noChangeAspect="1"/>
          </p:cNvPicPr>
          <p:nvPr/>
        </p:nvPicPr>
        <p:blipFill rotWithShape="1">
          <a:blip r:embed="rId18">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algn="ctr"/>
            <a:r>
              <a:rPr kumimoji="1" lang="ja-JP" altLang="en-US" sz="1400" b="1" dirty="0">
                <a:solidFill>
                  <a:srgbClr val="F18101"/>
                </a:solidFill>
              </a:rPr>
              <a:t>マイナンバーカード</a:t>
            </a:r>
            <a:r>
              <a:rPr kumimoji="1" lang="ja-JP" altLang="en-US" sz="1200" b="1" dirty="0"/>
              <a:t>を</a:t>
            </a:r>
            <a:r>
              <a:rPr kumimoji="1" lang="ja-JP" altLang="en-US" sz="1400" b="1" dirty="0"/>
              <a:t>お持ちの方</a:t>
            </a:r>
            <a:r>
              <a:rPr kumimoji="1" lang="ja-JP" altLang="en-US" sz="1200" b="1" dirty="0"/>
              <a:t>は</a:t>
            </a:r>
            <a:r>
              <a:rPr kumimoji="1" lang="ja-JP" altLang="en-US" sz="1400" b="1" dirty="0"/>
              <a:t>カードリーダーで受付を！</a:t>
            </a:r>
            <a:endParaRPr kumimoji="1" lang="en-US" altLang="ja-JP" sz="1400" b="1" dirty="0"/>
          </a:p>
        </p:txBody>
      </p:sp>
    </p:spTree>
    <p:extLst>
      <p:ext uri="{BB962C8B-B14F-4D97-AF65-F5344CB8AC3E}">
        <p14:creationId xmlns:p14="http://schemas.microsoft.com/office/powerpoint/2010/main" val="18708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a:endCxn id="24" idx="0"/>
          </p:cNvCxnSpPr>
          <p:nvPr/>
        </p:nvCxnSpPr>
        <p:spPr>
          <a:xfrm>
            <a:off x="470099" y="3087991"/>
            <a:ext cx="3916" cy="1275053"/>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947122"/>
            <a:ext cx="0" cy="1509842"/>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71941" y="2626675"/>
            <a:ext cx="5402161"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「登録する」を選択してください。</a:t>
            </a:r>
            <a:endParaRPr kumimoji="1" lang="en-US" altLang="ja-JP"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621835"/>
            <a:ext cx="3896245"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マイナポータルの利用規約を確認し、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問題なければ「同意して次へ進む」を</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選択してください。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651875"/>
            <a:ext cx="5282049"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dirty="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976" y="4363044"/>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976" y="6456964"/>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2533422"/>
            <a:ext cx="584078" cy="584078"/>
          </a:xfrm>
          <a:prstGeom prst="rect">
            <a:avLst/>
          </a:prstGeom>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9">
            <a:extLst>
              <a:ext uri="{28A0092B-C50C-407E-A947-70E740481C1C}">
                <a14:useLocalDpi xmlns:a14="http://schemas.microsoft.com/office/drawing/2010/main" val="0"/>
              </a:ext>
            </a:extLst>
          </a:blip>
          <a:srcRect t="14993" r="22892" b="17705"/>
          <a:stretch/>
        </p:blipFill>
        <p:spPr>
          <a:xfrm>
            <a:off x="4776722" y="7360977"/>
            <a:ext cx="1820021" cy="2228305"/>
          </a:xfrm>
          <a:prstGeom prst="rect">
            <a:avLst/>
          </a:prstGeom>
        </p:spPr>
      </p:pic>
      <p:pic>
        <p:nvPicPr>
          <p:cNvPr id="15" name="図 14">
            <a:extLst>
              <a:ext uri="{FF2B5EF4-FFF2-40B4-BE49-F238E27FC236}">
                <a16:creationId xmlns:a16="http://schemas.microsoft.com/office/drawing/2014/main" id="{DF90CF62-03C7-DDE8-772C-B33553A0BAF0}"/>
              </a:ext>
            </a:extLst>
          </p:cNvPr>
          <p:cNvPicPr>
            <a:picLocks noChangeAspect="1"/>
          </p:cNvPicPr>
          <p:nvPr/>
        </p:nvPicPr>
        <p:blipFill>
          <a:blip r:embed="rId10"/>
          <a:stretch>
            <a:fillRect/>
          </a:stretch>
        </p:blipFill>
        <p:spPr>
          <a:xfrm>
            <a:off x="1025782" y="4538496"/>
            <a:ext cx="1152913" cy="1905971"/>
          </a:xfrm>
          <a:prstGeom prst="rect">
            <a:avLst/>
          </a:prstGeom>
        </p:spPr>
      </p:pic>
      <p:pic>
        <p:nvPicPr>
          <p:cNvPr id="5" name="図 4">
            <a:extLst>
              <a:ext uri="{FF2B5EF4-FFF2-40B4-BE49-F238E27FC236}">
                <a16:creationId xmlns:a16="http://schemas.microsoft.com/office/drawing/2014/main" id="{F111A981-BF3E-44E6-DBDF-C456251D38FC}"/>
              </a:ext>
            </a:extLst>
          </p:cNvPr>
          <p:cNvPicPr>
            <a:picLocks noChangeAspect="1"/>
          </p:cNvPicPr>
          <p:nvPr/>
        </p:nvPicPr>
        <p:blipFill>
          <a:blip r:embed="rId11"/>
          <a:stretch>
            <a:fillRect/>
          </a:stretch>
        </p:blipFill>
        <p:spPr>
          <a:xfrm>
            <a:off x="1000819" y="2475458"/>
            <a:ext cx="1199562" cy="1912636"/>
          </a:xfrm>
          <a:prstGeom prst="rect">
            <a:avLst/>
          </a:prstGeom>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2437" y="3922651"/>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5233" y="5951024"/>
            <a:ext cx="498237" cy="481456"/>
          </a:xfrm>
          <a:prstGeom prst="rect">
            <a:avLst/>
          </a:prstGeom>
        </p:spPr>
      </p:pic>
      <p:sp>
        <p:nvSpPr>
          <p:cNvPr id="49" name="テキスト ボックス 48">
            <a:extLst>
              <a:ext uri="{FF2B5EF4-FFF2-40B4-BE49-F238E27FC236}">
                <a16:creationId xmlns:a16="http://schemas.microsoft.com/office/drawing/2014/main" id="{85A3D1DD-272D-FF7D-FCE8-AFCA4A9A945F}"/>
              </a:ext>
            </a:extLst>
          </p:cNvPr>
          <p:cNvSpPr txBox="1"/>
          <p:nvPr/>
        </p:nvSpPr>
        <p:spPr>
          <a:xfrm>
            <a:off x="2271941" y="6593961"/>
            <a:ext cx="4404083"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「次へ」を選択し、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pic>
        <p:nvPicPr>
          <p:cNvPr id="9" name="Picture 2">
            <a:extLst>
              <a:ext uri="{FF2B5EF4-FFF2-40B4-BE49-F238E27FC236}">
                <a16:creationId xmlns:a16="http://schemas.microsoft.com/office/drawing/2014/main" id="{3B30E75E-A1F4-1131-4D6F-574885C08FD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36978" y="6687049"/>
            <a:ext cx="1110140" cy="1832889"/>
          </a:xfrm>
          <a:prstGeom prst="rect">
            <a:avLst/>
          </a:prstGeom>
          <a:noFill/>
          <a:ln>
            <a:noFill/>
          </a:ln>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011" y="8061835"/>
            <a:ext cx="498237" cy="481456"/>
          </a:xfrm>
          <a:prstGeom prst="rect">
            <a:avLst/>
          </a:prstGeom>
        </p:spPr>
      </p:pic>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03CA2A97-B085-C0B0-6916-F3D19AF4A2F7}"/>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A0EF08FB-DE27-AE74-BF8E-A5529570B668}"/>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88BF38F8-2394-A00F-F1E0-0C2A196F55BE}"/>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19640"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19640"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30088405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08E0B-C92D-459D-BF62-352AE832FD3A}">
  <ds:schemaRef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d5b8c9ff-c322-4cb3-897a-633a8421b986"/>
    <ds:schemaRef ds:uri="http://schemas.microsoft.com/office/infopath/2007/PartnerControls"/>
    <ds:schemaRef ds:uri="7f378564-5aaa-421d-8881-c65b058997b7"/>
    <ds:schemaRef ds:uri="http://purl.org/dc/dcmitype/"/>
    <ds:schemaRef ds:uri="http://purl.org/dc/terms/"/>
  </ds:schemaRefs>
</ds:datastoreItem>
</file>

<file path=customXml/itemProps2.xml><?xml version="1.0" encoding="utf-8"?>
<ds:datastoreItem xmlns:ds="http://schemas.openxmlformats.org/officeDocument/2006/customXml" ds:itemID="{A5ACA2F2-2D6D-4587-8CDD-DC58DD563EA0}">
  <ds:schemaRefs>
    <ds:schemaRef ds:uri="http://schemas.microsoft.com/sharepoint/v3/contenttype/forms"/>
  </ds:schemaRefs>
</ds:datastoreItem>
</file>

<file path=customXml/itemProps3.xml><?xml version="1.0" encoding="utf-8"?>
<ds:datastoreItem xmlns:ds="http://schemas.openxmlformats.org/officeDocument/2006/customXml" ds:itemID="{28E0197B-240C-47FA-B6E3-49414E79AA1C}"/>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853</Words>
  <PresentationFormat>A4 210 x 297 mm</PresentationFormat>
  <Paragraphs>73</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modified xsi:type="dcterms:W3CDTF">2024-10-08T05:38:32Z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84900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