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111" r:id="rId5"/>
    <p:sldId id="3592" r:id="rId6"/>
    <p:sldId id="3595" r:id="rId7"/>
    <p:sldId id="3596" r:id="rId8"/>
    <p:sldId id="3597" r:id="rId9"/>
    <p:sldId id="3598" r:id="rId10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8EE"/>
    <a:srgbClr val="FD5FDB"/>
    <a:srgbClr val="FF00FF"/>
    <a:srgbClr val="8C3836"/>
    <a:srgbClr val="ADC579"/>
    <a:srgbClr val="DDE7C7"/>
    <a:srgbClr val="B3C981"/>
    <a:srgbClr val="E6E6E6"/>
    <a:srgbClr val="C1D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矢田佐和子 / YATA，SAWAKO" userId="4d04e5a0-1f3c-4fb0-a3df-41a32e995bd2" providerId="ADAL" clId="{F47938FE-FB9D-40AD-953E-2200362D2D28}"/>
    <pc:docChg chg="modSld">
      <pc:chgData name="矢田佐和子 / YATA，SAWAKO" userId="4d04e5a0-1f3c-4fb0-a3df-41a32e995bd2" providerId="ADAL" clId="{F47938FE-FB9D-40AD-953E-2200362D2D28}" dt="2024-01-26T01:29:34.466" v="14" actId="20577"/>
      <pc:docMkLst>
        <pc:docMk/>
      </pc:docMkLst>
      <pc:sldChg chg="modSp mod">
        <pc:chgData name="矢田佐和子 / YATA，SAWAKO" userId="4d04e5a0-1f3c-4fb0-a3df-41a32e995bd2" providerId="ADAL" clId="{F47938FE-FB9D-40AD-953E-2200362D2D28}" dt="2024-01-26T01:29:34.466" v="14" actId="20577"/>
        <pc:sldMkLst>
          <pc:docMk/>
          <pc:sldMk cId="3895040810" sldId="3595"/>
        </pc:sldMkLst>
        <pc:graphicFrameChg chg="modGraphic">
          <ac:chgData name="矢田佐和子 / YATA，SAWAKO" userId="4d04e5a0-1f3c-4fb0-a3df-41a32e995bd2" providerId="ADAL" clId="{F47938FE-FB9D-40AD-953E-2200362D2D28}" dt="2024-01-26T01:29:34.466" v="14" actId="20577"/>
          <ac:graphicFrameMkLst>
            <pc:docMk/>
            <pc:sldMk cId="3895040810" sldId="3595"/>
            <ac:graphicFrameMk id="9" creationId="{EA775BDC-67BA-2B3B-D739-FEF9CF8D7D07}"/>
          </ac:graphicFrameMkLst>
        </pc:graphicFrameChg>
      </pc:sldChg>
    </pc:docChg>
  </pc:docChgLst>
  <pc:docChgLst>
    <pc:chgData name="竹之内翔太郎 / Takenouchi，Shotaro" userId="723b3f84-3577-4758-a170-91c37afbfbe0" providerId="ADAL" clId="{C4C6D802-ABC9-4A55-A025-345322144985}"/>
    <pc:docChg chg="custSel modSld">
      <pc:chgData name="竹之内翔太郎 / Takenouchi，Shotaro" userId="723b3f84-3577-4758-a170-91c37afbfbe0" providerId="ADAL" clId="{C4C6D802-ABC9-4A55-A025-345322144985}" dt="2023-03-15T08:16:31.803" v="31" actId="207"/>
      <pc:docMkLst>
        <pc:docMk/>
      </pc:docMkLst>
      <pc:sldChg chg="modSp mod">
        <pc:chgData name="竹之内翔太郎 / Takenouchi，Shotaro" userId="723b3f84-3577-4758-a170-91c37afbfbe0" providerId="ADAL" clId="{C4C6D802-ABC9-4A55-A025-345322144985}" dt="2023-03-15T08:16:31.803" v="31" actId="207"/>
        <pc:sldMkLst>
          <pc:docMk/>
          <pc:sldMk cId="1448125513" sldId="3597"/>
        </pc:sldMkLst>
        <pc:graphicFrameChg chg="modGraphic">
          <ac:chgData name="竹之内翔太郎 / Takenouchi，Shotaro" userId="723b3f84-3577-4758-a170-91c37afbfbe0" providerId="ADAL" clId="{C4C6D802-ABC9-4A55-A025-345322144985}" dt="2023-03-15T08:16:31.803" v="31" actId="207"/>
          <ac:graphicFrameMkLst>
            <pc:docMk/>
            <pc:sldMk cId="1448125513" sldId="3597"/>
            <ac:graphicFrameMk id="9" creationId="{EA775BDC-67BA-2B3B-D739-FEF9CF8D7D0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702258A1-9417-4717-BFE1-3A142F5BCBAA}" type="datetimeFigureOut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80A8E6CC-7544-4CD3-8242-F9F4698E59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258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19413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"/>
            <a:ext cx="2919412" cy="493713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F6CD342C-5781-4295-BA92-C3AEA63DB1FC}" type="datetimeFigureOut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4" y="4686300"/>
            <a:ext cx="5389563" cy="4440238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013"/>
            <a:ext cx="2919413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900564DB-7B66-4DA9-AAC8-09E7DBD013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0285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56196-E4E5-47E2-B66B-55A8CCE05A4E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D15D-229F-4B09-96D4-B65DC6EFAE06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19262-40C8-4D04-856A-6D5F9EC135DA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F2DBD-6A41-4ED6-A5DA-761B856DE759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6A83C-5C19-443E-8EBE-FCA3B6111B3A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CD55D-7505-4BBA-BEBA-92D52DB6820C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66BB-4A03-4B26-AF9B-389CBB3BDA84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664F3-B63C-448D-B1D4-9E6B3C4CE2C8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7FD6-D213-4F2F-907B-D2A6724920B8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43EDE-FF86-4030-B215-85B83B848849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B5FE0-38A2-416A-AE45-B59F58428386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42BE8-3AEA-4BED-9005-942EBA61CA13}" type="datetime1">
              <a:rPr kumimoji="1" lang="ja-JP" altLang="en-US" smtClean="0"/>
              <a:t>2024/1/26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A13A4C85-3BC2-4A18-9633-C309602F11A5}"/>
              </a:ext>
            </a:extLst>
          </p:cNvPr>
          <p:cNvSpPr txBox="1">
            <a:spLocks/>
          </p:cNvSpPr>
          <p:nvPr/>
        </p:nvSpPr>
        <p:spPr>
          <a:xfrm>
            <a:off x="72531" y="1650661"/>
            <a:ext cx="9034040" cy="30679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国民健康保険システム標準化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指定都市の機能要件における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帳票毎の印字する行政区情報及び出力単位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lnSpc>
                <a:spcPct val="100000"/>
              </a:lnSpc>
              <a:spcAft>
                <a:spcPts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（参考資料）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DE3CC5A-C258-9B49-49A8-D3791C0092D8}"/>
              </a:ext>
            </a:extLst>
          </p:cNvPr>
          <p:cNvSpPr txBox="1">
            <a:spLocks noChangeArrowheads="1"/>
          </p:cNvSpPr>
          <p:nvPr/>
        </p:nvSpPr>
        <p:spPr>
          <a:xfrm>
            <a:off x="7305576" y="0"/>
            <a:ext cx="1800996" cy="540336"/>
          </a:xfrm>
          <a:prstGeom prst="rect">
            <a:avLst/>
          </a:prstGeom>
        </p:spPr>
        <p:txBody>
          <a:bodyPr tIns="90000" bIns="90000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CC66"/>
              </a:buClr>
              <a:buFont typeface="Wingdings" pitchFamily="2" charset="2"/>
              <a:buChar char="n"/>
              <a:defRPr kumimoji="1" sz="14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lvl="0" indent="0">
              <a:buClr>
                <a:srgbClr val="002060"/>
              </a:buClr>
              <a:buNone/>
              <a:defRPr/>
            </a:pPr>
            <a:r>
              <a:rPr lang="ja-JP" altLang="en-US" sz="18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本紙（別添２）</a:t>
            </a:r>
            <a:endParaRPr lang="en-US" altLang="ja-JP" sz="18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237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BDF58C2-3FA9-8D8E-6D46-0071B363E9B7}"/>
              </a:ext>
            </a:extLst>
          </p:cNvPr>
          <p:cNvSpPr/>
          <p:nvPr/>
        </p:nvSpPr>
        <p:spPr>
          <a:xfrm>
            <a:off x="204178" y="48180"/>
            <a:ext cx="86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指定都市向けの機能・帳票要件等において、帳票毎に印字する行政区情報及び出力単位の案を以下に示す。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なお、本資料の内容はあくまで参考であり、この通りに機能を実装することを強制するものではない。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9388" indent="-179388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　また、指定都市がシステム調達の段階において、本資料の内容を変更して使用することを許容する。その場合、カスタマイズとはみなさない。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A7FE33B-0D01-8F12-3906-062E526B0B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668958"/>
              </p:ext>
            </p:extLst>
          </p:nvPr>
        </p:nvGraphicFramePr>
        <p:xfrm>
          <a:off x="219828" y="710941"/>
          <a:ext cx="8534337" cy="6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230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国民健康保険被保険者証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国民健康保険被保険者資格証明書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国民健康保険標準負担額減額認定証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国民健康保険限度額適用・標準負担額減額認定証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国民健康保険特定疾病療養受療証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国民健康保険限度額適用認定証（若年者）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国民健康保険限度額適用認定証（高齢者）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特定同一世帯所属者証明書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国民健康保険加入・脱退証明書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国民健康保険被保険者資格状況証明書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国民健康保険負担区分等証明書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一部負担金減免等証明書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国民健康保険被保険者証兼高齢受給者証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48984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限度額適用・標準負担額減額認定証交付申請兼入院日数届書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国民健康保険基準収入額適用申請書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国民健康保険特定疾病認定申請書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国民健康保険出産育児一時金支給申請書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国民健康保険葬祭費支給申請書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国民健康保険食事療養費標準負担額減額差額支給申請書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779822"/>
                  </a:ext>
                </a:extLst>
              </a:tr>
              <a:tr h="23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特定疾病認定申請却下通知書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限度額適用認定申請却下通知書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基準収入額適用申請勧奨通知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基準収入額適用申請却下通知書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一部負担金減免等承認決定通知書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一部負担金減免等取消通知書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標準負担額減額認定申請却下通知書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限度額適用・標準負担額減額認定申請却下通知書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納税相談通知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弁明書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国民健康保険被保険者証返還予告通知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短期被保険者証有効期限切れ通知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国民健康保険高齢受給者証の交付について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703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954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168909"/>
              </p:ext>
            </p:extLst>
          </p:nvPr>
        </p:nvGraphicFramePr>
        <p:xfrm>
          <a:off x="218102" y="394821"/>
          <a:ext cx="8534337" cy="60683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資格照会資料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448651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資格異動内容確認一覧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440961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32169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国民健康保険料（税）に関する所得申告書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649995"/>
                  </a:ext>
                </a:extLst>
              </a:tr>
              <a:tr h="277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仮納入通知書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（単票）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更正）通知書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 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国民健康保険料（税）納入通知書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国民健康保険料（税）仮徴収停止決定通知書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国民健康保険料（税）仮徴収額変更決定通知書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郵便払込票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連帳用納付書１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現年度用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国民健康保険税決定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更正）伺</a:t>
                      </a: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_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過年度用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納付書２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47.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連帳用納付書３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連帳用納付書４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35492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国民健康保険料（税）減免却下通知書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国民健康保険料（税）減免変更決定通知書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国民健康保険料（税）減免取消決定通知書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45920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国民健康保険料（税）の賦課資料について（照会）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804877"/>
                  </a:ext>
                </a:extLst>
              </a:tr>
              <a:tr h="32139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調定表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8399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保険基盤安定負担金繰入金額算出基礎表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b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普通調整交付金算出基礎表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81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504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596549"/>
              </p:ext>
            </p:extLst>
          </p:nvPr>
        </p:nvGraphicFramePr>
        <p:xfrm>
          <a:off x="218102" y="408875"/>
          <a:ext cx="8534337" cy="60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給付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国民健康保険自己負担額証明書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18.</a:t>
                      </a: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国民健康保険高額療養費（外来年間合算）自己負担額証明書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957199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国民健康保険高額療養費貸付支給申請書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国民健康保険高額療養費支給申請書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国民健康保険療養費支給申請書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高額療養費（外来年間合算）勧奨通知書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差額療養費の勧奨について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出産育児一時金の勧奨について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葬祭費の勧奨について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01457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高額介護合算療養費等支給決定通知書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高額療養費（外来年間合算）支給決定通知書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支給決定通知書（はがき）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不支給決定通知書（はがき）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524918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医療費通知（はがき）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医療費通知（汎用紙）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91939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不当利得・不正利得督促通知書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不当利得・不正利得催告通知書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負傷原因照会書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第三者行為返還通知書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資格喪失後受診に伴う返還金精算に係る申出書（委任状兼同意書）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資格区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24926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レセプトチェックリスト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05093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事業月報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306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口座振替開始通知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口座振替不能通知書１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口座振替不能通知書２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92410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完納証明書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286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06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356146"/>
              </p:ext>
            </p:extLst>
          </p:nvPr>
        </p:nvGraphicFramePr>
        <p:xfrm>
          <a:off x="218102" y="409587"/>
          <a:ext cx="8534337" cy="5878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04.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口座振替済通知兼納付額証明書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納付額証明書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407416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過誤納金還付請求書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充当通知書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還付誓約書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663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督促状（納付書兼用１）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督促状（納付書兼用２）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督促状（納付書なし）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85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催告書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8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公示送達書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078400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通知書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02.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交付要求解除通知書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分納不履行通知書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公売通知書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差押通知書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zh-TW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31.</a:t>
                      </a: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差押調書（謄本）（債権）</a:t>
                      </a:r>
                      <a:b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zh-TW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管轄郵便局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83498"/>
                  </a:ext>
                </a:extLst>
              </a:tr>
              <a:tr h="151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照会書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滞納者の実態調査について（回答）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52.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預貯金の調査について（照会）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水道料金の支払状況について（回答）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生命保険の契約事項について（回答）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預貯金の調査について（回答）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所管区</a:t>
                      </a:r>
                      <a:b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892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125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E32B28A8-140C-4A16-96DA-05E807E9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D8002D-B5B0-4BAC-B1F6-782DDCCE6D9C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EA775BDC-67BA-2B3B-D739-FEF9CF8D7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460998"/>
              </p:ext>
            </p:extLst>
          </p:nvPr>
        </p:nvGraphicFramePr>
        <p:xfrm>
          <a:off x="218102" y="392555"/>
          <a:ext cx="8534337" cy="12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585">
                  <a:extLst>
                    <a:ext uri="{9D8B030D-6E8A-4147-A177-3AD203B41FA5}">
                      <a16:colId xmlns:a16="http://schemas.microsoft.com/office/drawing/2014/main" val="4262946850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185558370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73362718"/>
                    </a:ext>
                  </a:extLst>
                </a:gridCol>
                <a:gridCol w="4212000">
                  <a:extLst>
                    <a:ext uri="{9D8B030D-6E8A-4147-A177-3AD203B41FA5}">
                      <a16:colId xmlns:a16="http://schemas.microsoft.com/office/drawing/2014/main" val="284857626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3833569273"/>
                    </a:ext>
                  </a:extLst>
                </a:gridCol>
                <a:gridCol w="594876">
                  <a:extLst>
                    <a:ext uri="{9D8B030D-6E8A-4147-A177-3AD203B41FA5}">
                      <a16:colId xmlns:a16="http://schemas.microsoft.com/office/drawing/2014/main" val="32869129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583668977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3885446576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業務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帳票種類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別紙３の帳票</a:t>
                      </a:r>
                      <a:r>
                        <a:rPr lang="en-US" altLang="ja-JP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・帳票名</a:t>
                      </a:r>
                      <a:endParaRPr lang="en-US" altLang="ja-JP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証明者名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公印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問合せ先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出力単位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0896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kumimoji="1" lang="ja-JP" altLang="en-US" sz="105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収滞納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一覧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59.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滞納明細書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賦課区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02602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徴収実績調に関する統計帳票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 </a:t>
                      </a:r>
                      <a:endParaRPr lang="en-US" altLang="ja-JP" sz="1050" b="0" i="0" u="none" strike="noStrike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b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処分区</a:t>
                      </a:r>
                      <a:endParaRPr lang="zh-CN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65787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集計表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日計表 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該当帳票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ID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なし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en-US" altLang="ja-JP" sz="1050" b="0" i="0" u="none" strike="noStrike" dirty="0">
                        <a:solidFill>
                          <a:srgbClr val="4472C4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収納区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1353" marR="1353" marT="135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1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30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8C7CDC916FC84D866043B1E8CA26A8" ma:contentTypeVersion="10" ma:contentTypeDescription="新しいドキュメントを作成します。" ma:contentTypeScope="" ma:versionID="d60c66c525c5eebdbf2f36432d056286">
  <xsd:schema xmlns:xsd="http://www.w3.org/2001/XMLSchema" xmlns:xs="http://www.w3.org/2001/XMLSchema" xmlns:p="http://schemas.microsoft.com/office/2006/metadata/properties" xmlns:ns2="8a5708f5-4b7c-4452-80db-7287babeb882" xmlns:ns3="5bb38a15-5b1a-4fc4-8c30-a46cc64cba58" targetNamespace="http://schemas.microsoft.com/office/2006/metadata/properties" ma:root="true" ma:fieldsID="80f73f07389ba70d4784a0a0b94ba202" ns2:_="" ns3:_="">
    <xsd:import namespace="8a5708f5-4b7c-4452-80db-7287babeb882"/>
    <xsd:import namespace="5bb38a15-5b1a-4fc4-8c30-a46cc64cba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_x4fee__x6b63__x306e__x6709__x7121_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5708f5-4b7c-4452-80db-7287babeb8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x4fee__x6b63__x306e__x6709__x7121_" ma:index="12" nillable="true" ma:displayName="修正の有無" ma:default="なし" ma:description="4/1以降に反映が必要な修正の有無" ma:format="Dropdown" ma:internalName="_x4fee__x6b63__x306e__x6709__x7121_">
      <xsd:simpleType>
        <xsd:restriction base="dms:Choice">
          <xsd:enumeration value="なし"/>
          <xsd:enumeration value="あり"/>
          <xsd:enumeration value="選択肢 3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38a15-5b1a-4fc4-8c30-a46cc64cba5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4fee__x6b63__x306e__x6709__x7121_ xmlns="8a5708f5-4b7c-4452-80db-7287babeb882">なし</_x4fee__x6b63__x306e__x6709__x7121_>
  </documentManagement>
</p:properties>
</file>

<file path=customXml/itemProps1.xml><?xml version="1.0" encoding="utf-8"?>
<ds:datastoreItem xmlns:ds="http://schemas.openxmlformats.org/officeDocument/2006/customXml" ds:itemID="{72F52176-7389-4638-9804-BDBFD8E8748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88EDC8-9732-4EA6-884A-A06E4F85DB35}"/>
</file>

<file path=customXml/itemProps3.xml><?xml version="1.0" encoding="utf-8"?>
<ds:datastoreItem xmlns:ds="http://schemas.openxmlformats.org/officeDocument/2006/customXml" ds:itemID="{4CBE61BF-8676-4C87-8781-47F4DF985F79}">
  <ds:schemaRefs>
    <ds:schemaRef ds:uri="http://schemas.microsoft.com/office/2006/metadata/properties"/>
    <ds:schemaRef ds:uri="b99998fb-10e3-408c-a036-282b210bae51"/>
    <ds:schemaRef ds:uri="http://purl.org/dc/terms/"/>
    <ds:schemaRef ds:uri="36aa6b61-6875-499d-baac-75d67abe0f3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1831</Words>
  <PresentationFormat>画面に合わせる (4:3)</PresentationFormat>
  <Paragraphs>278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Meiryo UI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2021-08-20T08:07:01Z</cp:lastPrinted>
  <dcterms:created xsi:type="dcterms:W3CDTF">2017-02-28T14:15:35Z</dcterms:created>
  <dcterms:modified xsi:type="dcterms:W3CDTF">2024-01-26T01:29:42Z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0x0101000E8C7CDC916FC84D866043B1E8CA26A8</vt:lpwstr>
  </property>
</Properties>
</file>