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4"/>
  </p:sldMasterIdLst>
  <p:notesMasterIdLst>
    <p:notesMasterId r:id="rId7"/>
  </p:notesMasterIdLst>
  <p:handoutMasterIdLst>
    <p:handoutMasterId r:id="rId8"/>
  </p:handoutMasterIdLst>
  <p:sldIdLst>
    <p:sldId id="3111" r:id="rId5"/>
    <p:sldId id="3449" r:id="rId6"/>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8EE"/>
    <a:srgbClr val="FD5FDB"/>
    <a:srgbClr val="FF00FF"/>
    <a:srgbClr val="8C3836"/>
    <a:srgbClr val="ADC579"/>
    <a:srgbClr val="DDE7C7"/>
    <a:srgbClr val="B3C981"/>
    <a:srgbClr val="E6E6E6"/>
    <a:srgbClr val="C1D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6995C2-F718-41A3-A7CB-C04C639D86EE}" v="1" dt="2023-03-22T01:19:45.90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1344" y="4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野澤美雪 / NOZAWA，MIYUKI" userId="95949a39-c9f2-4281-972e-c60c6cc37300" providerId="ADAL" clId="{396995C2-F718-41A3-A7CB-C04C639D86EE}"/>
    <pc:docChg chg="undo custSel modSld">
      <pc:chgData name="野澤美雪 / NOZAWA，MIYUKI" userId="95949a39-c9f2-4281-972e-c60c6cc37300" providerId="ADAL" clId="{396995C2-F718-41A3-A7CB-C04C639D86EE}" dt="2023-03-22T08:05:14.272" v="421" actId="20577"/>
      <pc:docMkLst>
        <pc:docMk/>
      </pc:docMkLst>
      <pc:sldChg chg="addSp modSp mod">
        <pc:chgData name="野澤美雪 / NOZAWA，MIYUKI" userId="95949a39-c9f2-4281-972e-c60c6cc37300" providerId="ADAL" clId="{396995C2-F718-41A3-A7CB-C04C639D86EE}" dt="2023-03-22T08:05:14.272" v="421" actId="20577"/>
        <pc:sldMkLst>
          <pc:docMk/>
          <pc:sldMk cId="432259569" sldId="3449"/>
        </pc:sldMkLst>
        <pc:spChg chg="add mod">
          <ac:chgData name="野澤美雪 / NOZAWA，MIYUKI" userId="95949a39-c9f2-4281-972e-c60c6cc37300" providerId="ADAL" clId="{396995C2-F718-41A3-A7CB-C04C639D86EE}" dt="2023-03-22T08:05:14.272" v="421" actId="20577"/>
          <ac:spMkLst>
            <pc:docMk/>
            <pc:sldMk cId="432259569" sldId="3449"/>
            <ac:spMk id="3" creationId="{60BD9FBF-1B09-3FE5-157C-0222564ED04D}"/>
          </ac:spMkLst>
        </pc:spChg>
        <pc:spChg chg="mod">
          <ac:chgData name="野澤美雪 / NOZAWA，MIYUKI" userId="95949a39-c9f2-4281-972e-c60c6cc37300" providerId="ADAL" clId="{396995C2-F718-41A3-A7CB-C04C639D86EE}" dt="2023-03-22T01:19:44.607" v="1" actId="1036"/>
          <ac:spMkLst>
            <pc:docMk/>
            <pc:sldMk cId="432259569" sldId="3449"/>
            <ac:spMk id="7" creationId="{8E231AFD-2E9B-4159-8C06-3742381DD86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9413" cy="493713"/>
          </a:xfrm>
          <a:prstGeom prst="rect">
            <a:avLst/>
          </a:prstGeom>
        </p:spPr>
        <p:txBody>
          <a:bodyPr vert="horz" lIns="91409" tIns="45705" rIns="91409"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4"/>
            <a:ext cx="2919412" cy="493713"/>
          </a:xfrm>
          <a:prstGeom prst="rect">
            <a:avLst/>
          </a:prstGeom>
        </p:spPr>
        <p:txBody>
          <a:bodyPr vert="horz" lIns="91409" tIns="45705" rIns="91409" bIns="45705" rtlCol="0"/>
          <a:lstStyle>
            <a:lvl1pPr algn="r">
              <a:defRPr sz="1200"/>
            </a:lvl1pPr>
          </a:lstStyle>
          <a:p>
            <a:fld id="{702258A1-9417-4717-BFE1-3A142F5BCBAA}" type="datetimeFigureOut">
              <a:rPr kumimoji="1" lang="ja-JP" altLang="en-US" smtClean="0"/>
              <a:t>2023/3/22</a:t>
            </a:fld>
            <a:endParaRPr kumimoji="1" lang="ja-JP" altLang="en-US"/>
          </a:p>
        </p:txBody>
      </p:sp>
      <p:sp>
        <p:nvSpPr>
          <p:cNvPr id="4" name="フッター プレースホルダー 3"/>
          <p:cNvSpPr>
            <a:spLocks noGrp="1"/>
          </p:cNvSpPr>
          <p:nvPr>
            <p:ph type="ftr" sz="quarter" idx="2"/>
          </p:nvPr>
        </p:nvSpPr>
        <p:spPr>
          <a:xfrm>
            <a:off x="5" y="9371013"/>
            <a:ext cx="2919413" cy="493712"/>
          </a:xfrm>
          <a:prstGeom prst="rect">
            <a:avLst/>
          </a:prstGeom>
        </p:spPr>
        <p:txBody>
          <a:bodyPr vert="horz" lIns="91409" tIns="45705" rIns="91409"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09" tIns="45705" rIns="91409" bIns="45705" rtlCol="0" anchor="b"/>
          <a:lstStyle>
            <a:lvl1pPr algn="r">
              <a:defRPr sz="1200"/>
            </a:lvl1pPr>
          </a:lstStyle>
          <a:p>
            <a:fld id="{80A8E6CC-7544-4CD3-8242-F9F4698E59C7}" type="slidenum">
              <a:rPr kumimoji="1" lang="ja-JP" altLang="en-US" smtClean="0"/>
              <a:t>‹#›</a:t>
            </a:fld>
            <a:endParaRPr kumimoji="1" lang="ja-JP" altLang="en-US"/>
          </a:p>
        </p:txBody>
      </p:sp>
    </p:spTree>
    <p:extLst>
      <p:ext uri="{BB962C8B-B14F-4D97-AF65-F5344CB8AC3E}">
        <p14:creationId xmlns:p14="http://schemas.microsoft.com/office/powerpoint/2010/main" val="38632580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9413" cy="493713"/>
          </a:xfrm>
          <a:prstGeom prst="rect">
            <a:avLst/>
          </a:prstGeom>
        </p:spPr>
        <p:txBody>
          <a:bodyPr vert="horz" lIns="91409" tIns="45705" rIns="91409"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4"/>
            <a:ext cx="2919412" cy="493713"/>
          </a:xfrm>
          <a:prstGeom prst="rect">
            <a:avLst/>
          </a:prstGeom>
        </p:spPr>
        <p:txBody>
          <a:bodyPr vert="horz" lIns="91409" tIns="45705" rIns="91409" bIns="45705" rtlCol="0"/>
          <a:lstStyle>
            <a:lvl1pPr algn="r">
              <a:defRPr sz="1200"/>
            </a:lvl1pPr>
          </a:lstStyle>
          <a:p>
            <a:fld id="{F6CD342C-5781-4295-BA92-C3AEA63DB1FC}" type="datetimeFigureOut">
              <a:rPr kumimoji="1" lang="ja-JP" altLang="en-US" smtClean="0"/>
              <a:t>2023/3/22</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09" tIns="45705" rIns="91409" bIns="45705" rtlCol="0" anchor="ctr"/>
          <a:lstStyle/>
          <a:p>
            <a:endParaRPr lang="ja-JP" altLang="en-US"/>
          </a:p>
        </p:txBody>
      </p:sp>
      <p:sp>
        <p:nvSpPr>
          <p:cNvPr id="5" name="ノート プレースホルダー 4"/>
          <p:cNvSpPr>
            <a:spLocks noGrp="1"/>
          </p:cNvSpPr>
          <p:nvPr>
            <p:ph type="body" sz="quarter" idx="3"/>
          </p:nvPr>
        </p:nvSpPr>
        <p:spPr>
          <a:xfrm>
            <a:off x="673104" y="4686300"/>
            <a:ext cx="5389563" cy="4440238"/>
          </a:xfrm>
          <a:prstGeom prst="rect">
            <a:avLst/>
          </a:prstGeom>
        </p:spPr>
        <p:txBody>
          <a:bodyPr vert="horz" lIns="91409" tIns="45705" rIns="91409"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013"/>
            <a:ext cx="2919413" cy="493712"/>
          </a:xfrm>
          <a:prstGeom prst="rect">
            <a:avLst/>
          </a:prstGeom>
        </p:spPr>
        <p:txBody>
          <a:bodyPr vert="horz" lIns="91409" tIns="45705" rIns="91409"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09" tIns="45705" rIns="91409" bIns="45705" rtlCol="0" anchor="b"/>
          <a:lstStyle>
            <a:lvl1pPr algn="r">
              <a:defRPr sz="1200"/>
            </a:lvl1pPr>
          </a:lstStyle>
          <a:p>
            <a:fld id="{900564DB-7B66-4DA9-AAC8-09E7DBD0131A}" type="slidenum">
              <a:rPr kumimoji="1" lang="ja-JP" altLang="en-US" smtClean="0"/>
              <a:t>‹#›</a:t>
            </a:fld>
            <a:endParaRPr kumimoji="1" lang="ja-JP" altLang="en-US"/>
          </a:p>
        </p:txBody>
      </p:sp>
    </p:spTree>
    <p:extLst>
      <p:ext uri="{BB962C8B-B14F-4D97-AF65-F5344CB8AC3E}">
        <p14:creationId xmlns:p14="http://schemas.microsoft.com/office/powerpoint/2010/main" val="361802851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74F56196-E4E5-47E2-B66B-55A8CCE05A4E}" type="datetime1">
              <a:rPr kumimoji="1" lang="ja-JP" altLang="en-US" smtClean="0"/>
              <a:t>2023/3/22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0D6D15D-229F-4B09-96D4-B65DC6EFAE06}" type="datetime1">
              <a:rPr kumimoji="1" lang="ja-JP" altLang="en-US" smtClean="0"/>
              <a:t>2023/3/22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A2819262-40C8-4D04-856A-6D5F9EC135DA}" type="datetime1">
              <a:rPr kumimoji="1" lang="ja-JP" altLang="en-US" smtClean="0"/>
              <a:t>2023/3/22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65F2DBD-6A41-4ED6-A5DA-761B856DE759}" type="datetime1">
              <a:rPr kumimoji="1" lang="ja-JP" altLang="en-US" smtClean="0"/>
              <a:t>2023/3/22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C106A83C-5C19-443E-8EBE-FCA3B6111B3A}" type="datetime1">
              <a:rPr kumimoji="1" lang="ja-JP" altLang="en-US" smtClean="0"/>
              <a:t>2023/3/22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BD5CD55D-7505-4BBA-BEBA-92D52DB6820C}" type="datetime1">
              <a:rPr kumimoji="1" lang="ja-JP" altLang="en-US" smtClean="0"/>
              <a:t>2023/3/22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E4066BB-4A03-4B26-AF9B-389CBB3BDA84}" type="datetime1">
              <a:rPr kumimoji="1" lang="ja-JP" altLang="en-US" smtClean="0"/>
              <a:t>2023/3/22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F35664F3-B63C-448D-B1D4-9E6B3C4CE2C8}" type="datetime1">
              <a:rPr kumimoji="1" lang="ja-JP" altLang="en-US" smtClean="0"/>
              <a:t>2023/3/22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BA57FD6-D213-4F2F-907B-D2A6724920B8}" type="datetime1">
              <a:rPr kumimoji="1" lang="ja-JP" altLang="en-US" smtClean="0"/>
              <a:t>2023/3/22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6E43EDE-FF86-4030-B215-85B83B848849}" type="datetime1">
              <a:rPr kumimoji="1" lang="ja-JP" altLang="en-US" smtClean="0"/>
              <a:t>2023/3/22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D1B5FE0-38A2-416A-AE45-B59F58428386}" type="datetime1">
              <a:rPr kumimoji="1" lang="ja-JP" altLang="en-US" smtClean="0"/>
              <a:t>2023/3/22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D42BE8-3AEA-4BED-9005-942EBA61CA13}" type="datetime1">
              <a:rPr kumimoji="1" lang="ja-JP" altLang="en-US" smtClean="0"/>
              <a:t>2023/3/22</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A13A4C85-3BC2-4A18-9633-C309602F11A5}"/>
              </a:ext>
            </a:extLst>
          </p:cNvPr>
          <p:cNvSpPr txBox="1">
            <a:spLocks/>
          </p:cNvSpPr>
          <p:nvPr/>
        </p:nvSpPr>
        <p:spPr>
          <a:xfrm>
            <a:off x="72531" y="1650661"/>
            <a:ext cx="9034040" cy="3067957"/>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国民健康保険システム標準化</a:t>
            </a: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endParaRPr lang="en-US" altLang="ja-JP" sz="2800" dirty="0">
              <a:latin typeface="Meiryo UI" panose="020B0604030504040204" pitchFamily="50" charset="-128"/>
              <a:ea typeface="Meiryo UI" panose="020B0604030504040204" pitchFamily="50" charset="-128"/>
            </a:endParaRPr>
          </a:p>
          <a:p>
            <a:pPr fontAlgn="auto">
              <a:lnSpc>
                <a:spcPct val="100000"/>
              </a:lnSpc>
              <a:spcAft>
                <a:spcPts val="0"/>
              </a:spcAft>
            </a:pPr>
            <a:r>
              <a:rPr lang="ja-JP" altLang="en-US" sz="2800" dirty="0">
                <a:latin typeface="Meiryo UI" panose="020B0604030504040204" pitchFamily="50" charset="-128"/>
                <a:ea typeface="Meiryo UI" panose="020B0604030504040204" pitchFamily="50" charset="-128"/>
              </a:rPr>
              <a:t>指定都市の機能要件における区の情報の定義</a:t>
            </a:r>
            <a:endParaRPr lang="en-US" altLang="ja-JP" sz="2800" dirty="0">
              <a:latin typeface="Meiryo UI" panose="020B0604030504040204" pitchFamily="50" charset="-128"/>
              <a:ea typeface="Meiryo UI" panose="020B0604030504040204" pitchFamily="50" charset="-128"/>
            </a:endParaRPr>
          </a:p>
        </p:txBody>
      </p:sp>
      <p:sp>
        <p:nvSpPr>
          <p:cNvPr id="2" name="Rectangle 5">
            <a:extLst>
              <a:ext uri="{FF2B5EF4-FFF2-40B4-BE49-F238E27FC236}">
                <a16:creationId xmlns:a16="http://schemas.microsoft.com/office/drawing/2014/main" id="{C3F24D6C-D148-9E56-B79A-C687BB3B3500}"/>
              </a:ext>
            </a:extLst>
          </p:cNvPr>
          <p:cNvSpPr txBox="1">
            <a:spLocks noChangeArrowheads="1"/>
          </p:cNvSpPr>
          <p:nvPr/>
        </p:nvSpPr>
        <p:spPr>
          <a:xfrm>
            <a:off x="7305576" y="0"/>
            <a:ext cx="1800996" cy="540336"/>
          </a:xfrm>
          <a:prstGeom prst="rect">
            <a:avLst/>
          </a:prstGeom>
        </p:spPr>
        <p:txBody>
          <a:bodyPr tIns="90000" bIns="90000" anchor="ctr"/>
          <a:lstStyle>
            <a:lvl1pPr marL="342900" indent="-3429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cs typeface="+mn-cs"/>
              </a:defRPr>
            </a:lvl1pPr>
            <a:lvl2pPr marL="742950" indent="-28575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2pPr>
            <a:lvl3pPr marL="11430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3pPr>
            <a:lvl4pPr marL="16002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4pPr>
            <a:lvl5pPr marL="2057400" indent="-228600" algn="l" rtl="0" eaLnBrk="0" fontAlgn="base" hangingPunct="0">
              <a:spcBef>
                <a:spcPct val="20000"/>
              </a:spcBef>
              <a:spcAft>
                <a:spcPct val="0"/>
              </a:spcAft>
              <a:buClr>
                <a:srgbClr val="FFCC66"/>
              </a:buClr>
              <a:buFont typeface="Wingdings" pitchFamily="2" charset="2"/>
              <a:buChar char="n"/>
              <a:defRPr kumimoji="1" sz="1400">
                <a:solidFill>
                  <a:schemeClr val="tx1"/>
                </a:solidFill>
                <a:latin typeface="+mn-lt"/>
                <a:ea typeface="+mn-ea"/>
              </a:defRPr>
            </a:lvl5pPr>
            <a:lvl6pPr marL="25146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6pPr>
            <a:lvl7pPr marL="29718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7pPr>
            <a:lvl8pPr marL="34290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8pPr>
            <a:lvl9pPr marL="3886200" indent="-228600" algn="l" rtl="0" fontAlgn="base">
              <a:spcBef>
                <a:spcPct val="20000"/>
              </a:spcBef>
              <a:spcAft>
                <a:spcPct val="0"/>
              </a:spcAft>
              <a:buClr>
                <a:srgbClr val="FFCC66"/>
              </a:buClr>
              <a:buFont typeface="Wingdings" pitchFamily="2" charset="2"/>
              <a:buChar char="n"/>
              <a:defRPr kumimoji="1" sz="1400">
                <a:solidFill>
                  <a:schemeClr val="tx1"/>
                </a:solidFill>
                <a:latin typeface="+mn-lt"/>
                <a:ea typeface="+mn-ea"/>
              </a:defRPr>
            </a:lvl9pPr>
          </a:lstStyle>
          <a:p>
            <a:pPr marL="0" lvl="0" indent="0">
              <a:buClr>
                <a:srgbClr val="002060"/>
              </a:buClr>
              <a:buNone/>
              <a:defRPr/>
            </a:pPr>
            <a:r>
              <a:rPr lang="ja-JP" altLang="en-US" sz="1800" kern="0" dirty="0">
                <a:latin typeface="Meiryo UI" panose="020B0604030504040204" pitchFamily="50" charset="-128"/>
                <a:ea typeface="Meiryo UI" panose="020B0604030504040204" pitchFamily="50" charset="-128"/>
              </a:rPr>
              <a:t>本紙（別添１）</a:t>
            </a:r>
            <a:endParaRPr lang="en-US" altLang="ja-JP" sz="1800" kern="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62372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4">
            <a:extLst>
              <a:ext uri="{FF2B5EF4-FFF2-40B4-BE49-F238E27FC236}">
                <a16:creationId xmlns:a16="http://schemas.microsoft.com/office/drawing/2014/main" id="{E32B28A8-140C-4A16-96DA-05E807E9170D}"/>
              </a:ext>
            </a:extLst>
          </p:cNvPr>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20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7" name="正方形/長方形 6">
            <a:extLst>
              <a:ext uri="{FF2B5EF4-FFF2-40B4-BE49-F238E27FC236}">
                <a16:creationId xmlns:a16="http://schemas.microsoft.com/office/drawing/2014/main" id="{8E231AFD-2E9B-4159-8C06-3742381DD86A}"/>
              </a:ext>
            </a:extLst>
          </p:cNvPr>
          <p:cNvSpPr/>
          <p:nvPr/>
        </p:nvSpPr>
        <p:spPr>
          <a:xfrm>
            <a:off x="204178" y="211417"/>
            <a:ext cx="8672400" cy="27699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〇　指定都市向け機能・帳票要件において記載している</a:t>
            </a:r>
            <a:r>
              <a:rPr lang="ja-JP" altLang="en-US" sz="1200" b="1" u="sng" dirty="0">
                <a:latin typeface="Meiryo UI" panose="020B0604030504040204" pitchFamily="50" charset="-128"/>
                <a:ea typeface="Meiryo UI" panose="020B0604030504040204" pitchFamily="50" charset="-128"/>
              </a:rPr>
              <a:t>区の情報（以下「区情報」という。）の定義</a:t>
            </a:r>
            <a:r>
              <a:rPr lang="ja-JP" altLang="en-US" sz="1200" dirty="0">
                <a:latin typeface="Meiryo UI" panose="020B0604030504040204" pitchFamily="50" charset="-128"/>
                <a:ea typeface="Meiryo UI" panose="020B0604030504040204" pitchFamily="50" charset="-128"/>
              </a:rPr>
              <a:t>は以下の通り。</a:t>
            </a:r>
            <a:endParaRPr lang="en-US" altLang="ja-JP" sz="1200" dirty="0">
              <a:latin typeface="Meiryo UI" panose="020B0604030504040204" pitchFamily="50" charset="-128"/>
              <a:ea typeface="Meiryo UI" panose="020B0604030504040204" pitchFamily="50" charset="-128"/>
            </a:endParaRPr>
          </a:p>
        </p:txBody>
      </p:sp>
      <p:graphicFrame>
        <p:nvGraphicFramePr>
          <p:cNvPr id="2" name="表 3">
            <a:extLst>
              <a:ext uri="{FF2B5EF4-FFF2-40B4-BE49-F238E27FC236}">
                <a16:creationId xmlns:a16="http://schemas.microsoft.com/office/drawing/2014/main" id="{1A20A0FB-CD1F-7F41-2991-2A7EE9F336E0}"/>
              </a:ext>
            </a:extLst>
          </p:cNvPr>
          <p:cNvGraphicFramePr>
            <a:graphicFrameLocks noGrp="1"/>
          </p:cNvGraphicFramePr>
          <p:nvPr>
            <p:extLst>
              <p:ext uri="{D42A27DB-BD31-4B8C-83A1-F6EECF244321}">
                <p14:modId xmlns:p14="http://schemas.microsoft.com/office/powerpoint/2010/main" val="704969060"/>
              </p:ext>
            </p:extLst>
          </p:nvPr>
        </p:nvGraphicFramePr>
        <p:xfrm>
          <a:off x="252000" y="811812"/>
          <a:ext cx="8689242" cy="3038445"/>
        </p:xfrm>
        <a:graphic>
          <a:graphicData uri="http://schemas.openxmlformats.org/drawingml/2006/table">
            <a:tbl>
              <a:tblPr firstRow="1" bandRow="1">
                <a:tableStyleId>{5940675A-B579-460E-94D1-54222C63F5DA}</a:tableStyleId>
              </a:tblPr>
              <a:tblGrid>
                <a:gridCol w="377796">
                  <a:extLst>
                    <a:ext uri="{9D8B030D-6E8A-4147-A177-3AD203B41FA5}">
                      <a16:colId xmlns:a16="http://schemas.microsoft.com/office/drawing/2014/main" val="3132768546"/>
                    </a:ext>
                  </a:extLst>
                </a:gridCol>
                <a:gridCol w="533986">
                  <a:extLst>
                    <a:ext uri="{9D8B030D-6E8A-4147-A177-3AD203B41FA5}">
                      <a16:colId xmlns:a16="http://schemas.microsoft.com/office/drawing/2014/main" val="4185124954"/>
                    </a:ext>
                  </a:extLst>
                </a:gridCol>
                <a:gridCol w="649605">
                  <a:extLst>
                    <a:ext uri="{9D8B030D-6E8A-4147-A177-3AD203B41FA5}">
                      <a16:colId xmlns:a16="http://schemas.microsoft.com/office/drawing/2014/main" val="3103025063"/>
                    </a:ext>
                  </a:extLst>
                </a:gridCol>
                <a:gridCol w="4195980">
                  <a:extLst>
                    <a:ext uri="{9D8B030D-6E8A-4147-A177-3AD203B41FA5}">
                      <a16:colId xmlns:a16="http://schemas.microsoft.com/office/drawing/2014/main" val="3407381910"/>
                    </a:ext>
                  </a:extLst>
                </a:gridCol>
                <a:gridCol w="2931875">
                  <a:extLst>
                    <a:ext uri="{9D8B030D-6E8A-4147-A177-3AD203B41FA5}">
                      <a16:colId xmlns:a16="http://schemas.microsoft.com/office/drawing/2014/main" val="3147665916"/>
                    </a:ext>
                  </a:extLst>
                </a:gridCol>
              </a:tblGrid>
              <a:tr h="478125">
                <a:tc>
                  <a:txBody>
                    <a:bodyPr/>
                    <a:lstStyle/>
                    <a:p>
                      <a:pPr algn="ctr"/>
                      <a:r>
                        <a:rPr kumimoji="1" lang="en-US" altLang="ja-JP" sz="1100" dirty="0">
                          <a:latin typeface="Meiryo UI" panose="020B0604030504040204" pitchFamily="50" charset="-128"/>
                          <a:ea typeface="Meiryo UI" panose="020B0604030504040204" pitchFamily="50" charset="-128"/>
                        </a:rPr>
                        <a:t>No.</a:t>
                      </a:r>
                      <a:endParaRPr kumimoji="1" lang="ja-JP" altLang="en-US" sz="1100"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関連</a:t>
                      </a:r>
                      <a:endParaRPr kumimoji="1" lang="en-US" altLang="ja-JP" sz="1100" dirty="0">
                        <a:latin typeface="Meiryo UI" panose="020B0604030504040204" pitchFamily="50" charset="-128"/>
                        <a:ea typeface="Meiryo UI" panose="020B0604030504040204" pitchFamily="50" charset="-128"/>
                      </a:endParaRPr>
                    </a:p>
                    <a:p>
                      <a:pPr algn="ctr"/>
                      <a:r>
                        <a:rPr kumimoji="1" lang="ja-JP" altLang="en-US" sz="1100" dirty="0">
                          <a:latin typeface="Meiryo UI" panose="020B0604030504040204" pitchFamily="50" charset="-128"/>
                          <a:ea typeface="Meiryo UI" panose="020B0604030504040204" pitchFamily="50" charset="-128"/>
                        </a:rPr>
                        <a:t>業務</a:t>
                      </a:r>
                    </a:p>
                  </a:txBody>
                  <a:tcPr anchor="ctr">
                    <a:solidFill>
                      <a:schemeClr val="accent5">
                        <a:lumMod val="40000"/>
                        <a:lumOff val="6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区情報</a:t>
                      </a:r>
                    </a:p>
                  </a:txBody>
                  <a:tcPr anchor="ctr">
                    <a:solidFill>
                      <a:schemeClr val="accent5">
                        <a:lumMod val="40000"/>
                        <a:lumOff val="60000"/>
                      </a:schemeClr>
                    </a:solidFill>
                  </a:tcPr>
                </a:tc>
                <a:tc>
                  <a:txBody>
                    <a:bodyPr/>
                    <a:lstStyle/>
                    <a:p>
                      <a:pPr algn="ctr"/>
                      <a:r>
                        <a:rPr kumimoji="1" lang="ja-JP" altLang="en-US" sz="1100" b="1" u="sng" dirty="0">
                          <a:latin typeface="Meiryo UI" panose="020B0604030504040204" pitchFamily="50" charset="-128"/>
                          <a:ea typeface="Meiryo UI" panose="020B0604030504040204" pitchFamily="50" charset="-128"/>
                        </a:rPr>
                        <a:t>区情報の定義</a:t>
                      </a:r>
                    </a:p>
                  </a:txBody>
                  <a:tcPr anchor="ctr">
                    <a:solidFill>
                      <a:schemeClr val="accent5">
                        <a:lumMod val="40000"/>
                        <a:lumOff val="60000"/>
                      </a:schemeClr>
                    </a:solidFill>
                  </a:tcPr>
                </a:tc>
                <a:tc>
                  <a:txBody>
                    <a:bodyPr/>
                    <a:lstStyle/>
                    <a:p>
                      <a:pPr algn="ctr"/>
                      <a:r>
                        <a:rPr kumimoji="1" lang="ja-JP" altLang="en-US" sz="1100" dirty="0">
                          <a:latin typeface="Meiryo UI" panose="020B0604030504040204" pitchFamily="50" charset="-128"/>
                          <a:ea typeface="Meiryo UI" panose="020B0604030504040204" pitchFamily="50" charset="-128"/>
                        </a:rPr>
                        <a:t>用途</a:t>
                      </a:r>
                      <a:endParaRPr kumimoji="1" lang="en-US" altLang="ja-JP" sz="1100" dirty="0">
                        <a:latin typeface="Meiryo UI" panose="020B0604030504040204" pitchFamily="50" charset="-128"/>
                        <a:ea typeface="Meiryo UI" panose="020B0604030504040204" pitchFamily="50" charset="-128"/>
                      </a:endParaRPr>
                    </a:p>
                  </a:txBody>
                  <a:tcPr anchor="ctr">
                    <a:solidFill>
                      <a:schemeClr val="accent5">
                        <a:lumMod val="40000"/>
                        <a:lumOff val="60000"/>
                      </a:schemeClr>
                    </a:solidFill>
                  </a:tcPr>
                </a:tc>
                <a:extLst>
                  <a:ext uri="{0D108BD9-81ED-4DB2-BD59-A6C34878D82A}">
                    <a16:rowId xmlns:a16="http://schemas.microsoft.com/office/drawing/2014/main" val="2644008172"/>
                  </a:ext>
                </a:extLst>
              </a:tr>
              <a:tr h="215525">
                <a:tc>
                  <a:txBody>
                    <a:bodyPr/>
                    <a:lstStyle/>
                    <a:p>
                      <a:pPr algn="ctr"/>
                      <a:r>
                        <a:rPr kumimoji="1" lang="en-US" altLang="ja-JP" sz="1050">
                          <a:latin typeface="Meiryo UI" panose="020B0604030504040204" pitchFamily="50" charset="-128"/>
                          <a:ea typeface="Meiryo UI" panose="020B0604030504040204" pitchFamily="50" charset="-128"/>
                        </a:rPr>
                        <a:t>1</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宛名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所管区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被保険者の最新の居住地が属する行政区</a:t>
                      </a:r>
                    </a:p>
                  </a:txBody>
                  <a:tcPr/>
                </a:tc>
                <a:tc>
                  <a:txBody>
                    <a:bodyPr/>
                    <a:lstStyle/>
                    <a:p>
                      <a:r>
                        <a:rPr kumimoji="1" lang="ja-JP" altLang="en-US" sz="1050">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437780576"/>
                  </a:ext>
                </a:extLst>
              </a:tr>
              <a:tr h="324105">
                <a:tc>
                  <a:txBody>
                    <a:bodyPr/>
                    <a:lstStyle/>
                    <a:p>
                      <a:pPr algn="ctr"/>
                      <a:r>
                        <a:rPr kumimoji="1" lang="en-US" altLang="ja-JP" sz="1050">
                          <a:latin typeface="Meiryo UI" panose="020B0604030504040204" pitchFamily="50" charset="-128"/>
                          <a:ea typeface="Meiryo UI" panose="020B0604030504040204" pitchFamily="50" charset="-128"/>
                        </a:rPr>
                        <a:t>2</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資格</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資格区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被保険者の資格に係る行政処理を行う行政区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証などの証明者がいずれの行政区であるかを明確にするため。</a:t>
                      </a:r>
                    </a:p>
                  </a:txBody>
                  <a:tcPr/>
                </a:tc>
                <a:extLst>
                  <a:ext uri="{0D108BD9-81ED-4DB2-BD59-A6C34878D82A}">
                    <a16:rowId xmlns:a16="http://schemas.microsoft.com/office/drawing/2014/main" val="393524301"/>
                  </a:ext>
                </a:extLst>
              </a:tr>
              <a:tr h="200657">
                <a:tc>
                  <a:txBody>
                    <a:bodyPr/>
                    <a:lstStyle/>
                    <a:p>
                      <a:pPr algn="ctr"/>
                      <a:r>
                        <a:rPr kumimoji="1" lang="en-US" altLang="ja-JP" sz="1050">
                          <a:latin typeface="Meiryo UI" panose="020B0604030504040204" pitchFamily="50" charset="-128"/>
                          <a:ea typeface="Meiryo UI" panose="020B0604030504040204" pitchFamily="50" charset="-128"/>
                        </a:rPr>
                        <a:t>3</a:t>
                      </a:r>
                      <a:endParaRPr kumimoji="1" lang="ja-JP" altLang="en-US" sz="105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賦課</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賦課区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被保険者の賦課に係る行政処理を行う行政区</a:t>
                      </a:r>
                    </a:p>
                  </a:txBody>
                  <a:tcPr/>
                </a:tc>
                <a:tc>
                  <a:txBody>
                    <a:bodyPr/>
                    <a:lstStyle/>
                    <a:p>
                      <a:r>
                        <a:rPr kumimoji="1" lang="ja-JP" altLang="en-US" sz="1050">
                          <a:latin typeface="Meiryo UI" panose="020B0604030504040204" pitchFamily="50" charset="-128"/>
                          <a:ea typeface="Meiryo UI" panose="020B0604030504040204" pitchFamily="50" charset="-128"/>
                        </a:rPr>
                        <a:t>通知書などの証明者がいずれの行政区であるかを明確にするため。</a:t>
                      </a:r>
                    </a:p>
                  </a:txBody>
                  <a:tcPr/>
                </a:tc>
                <a:extLst>
                  <a:ext uri="{0D108BD9-81ED-4DB2-BD59-A6C34878D82A}">
                    <a16:rowId xmlns:a16="http://schemas.microsoft.com/office/drawing/2014/main" val="1578255914"/>
                  </a:ext>
                </a:extLst>
              </a:tr>
              <a:tr h="0">
                <a:tc>
                  <a:txBody>
                    <a:bodyPr/>
                    <a:lstStyle/>
                    <a:p>
                      <a:pPr algn="ctr"/>
                      <a:r>
                        <a:rPr kumimoji="1" lang="en-US" altLang="ja-JP" sz="1050">
                          <a:latin typeface="Meiryo UI" panose="020B0604030504040204" pitchFamily="50" charset="-128"/>
                          <a:ea typeface="Meiryo UI" panose="020B0604030504040204" pitchFamily="50" charset="-128"/>
                        </a:rPr>
                        <a:t>4</a:t>
                      </a:r>
                      <a:endParaRPr kumimoji="1" lang="ja-JP" altLang="en-US" sz="1050">
                        <a:latin typeface="Meiryo UI" panose="020B0604030504040204" pitchFamily="50" charset="-128"/>
                        <a:ea typeface="Meiryo UI" panose="020B0604030504040204" pitchFamily="50" charset="-128"/>
                      </a:endParaRPr>
                    </a:p>
                  </a:txBody>
                  <a:tcPr anchor="ctr"/>
                </a:tc>
                <a:tc rowSpan="2">
                  <a:txBody>
                    <a:bodyPr/>
                    <a:lstStyle/>
                    <a:p>
                      <a:pPr algn="ctr"/>
                      <a:r>
                        <a:rPr kumimoji="1" lang="ja-JP" altLang="en-US" sz="1050">
                          <a:latin typeface="Meiryo UI" panose="020B0604030504040204" pitchFamily="50" charset="-128"/>
                          <a:ea typeface="Meiryo UI" panose="020B0604030504040204" pitchFamily="50" charset="-128"/>
                        </a:rPr>
                        <a:t>給付</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診療区</a:t>
                      </a:r>
                    </a:p>
                  </a:txBody>
                  <a:tcPr anchor="ctr"/>
                </a:tc>
                <a:tc>
                  <a:txBody>
                    <a:bodyPr/>
                    <a:lstStyle/>
                    <a:p>
                      <a:r>
                        <a:rPr kumimoji="1" lang="ja-JP" altLang="en-US" sz="1050">
                          <a:latin typeface="Meiryo UI" panose="020B0604030504040204" pitchFamily="50" charset="-128"/>
                          <a:ea typeface="Meiryo UI" panose="020B0604030504040204" pitchFamily="50" charset="-128"/>
                        </a:rPr>
                        <a:t>各種レセプトに対し事務処理を行う行政区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医療機関等の受診時点の世帯主の資格区を把握し、レセプトのエラー対応に利用するため。</a:t>
                      </a:r>
                    </a:p>
                  </a:txBody>
                  <a:tcPr/>
                </a:tc>
                <a:extLst>
                  <a:ext uri="{0D108BD9-81ED-4DB2-BD59-A6C34878D82A}">
                    <a16:rowId xmlns:a16="http://schemas.microsoft.com/office/drawing/2014/main" val="96749570"/>
                  </a:ext>
                </a:extLst>
              </a:tr>
              <a:tr h="139443">
                <a:tc>
                  <a:txBody>
                    <a:bodyPr/>
                    <a:lstStyle/>
                    <a:p>
                      <a:pPr algn="ctr"/>
                      <a:r>
                        <a:rPr kumimoji="1" lang="en-US" altLang="ja-JP" sz="1050">
                          <a:latin typeface="Meiryo UI" panose="020B0604030504040204" pitchFamily="50" charset="-128"/>
                          <a:ea typeface="Meiryo UI" panose="020B0604030504040204" pitchFamily="50" charset="-128"/>
                        </a:rPr>
                        <a:t>5</a:t>
                      </a:r>
                      <a:endParaRPr kumimoji="1" lang="ja-JP" altLang="en-US" sz="105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a:p>
                  </a:txBody>
                  <a:tcPr/>
                </a:tc>
                <a:tc>
                  <a:txBody>
                    <a:bodyPr/>
                    <a:lstStyle/>
                    <a:p>
                      <a:pPr algn="ctr"/>
                      <a:r>
                        <a:rPr kumimoji="1" lang="ja-JP" altLang="en-US" sz="1050">
                          <a:latin typeface="Meiryo UI" panose="020B0604030504040204" pitchFamily="50" charset="-128"/>
                          <a:ea typeface="Meiryo UI" panose="020B0604030504040204" pitchFamily="50" charset="-128"/>
                        </a:rPr>
                        <a:t>受付区</a:t>
                      </a:r>
                    </a:p>
                  </a:txBody>
                  <a:tcPr anchor="ctr"/>
                </a:tc>
                <a:tc>
                  <a:txBody>
                    <a:bodyPr/>
                    <a:lstStyle/>
                    <a:p>
                      <a:r>
                        <a:rPr kumimoji="1" lang="ja-JP" altLang="en-US" sz="1050">
                          <a:solidFill>
                            <a:schemeClr val="tx1"/>
                          </a:solidFill>
                          <a:latin typeface="Meiryo UI" panose="020B0604030504040204" pitchFamily="50" charset="-128"/>
                          <a:ea typeface="Meiryo UI" panose="020B0604030504040204" pitchFamily="50" charset="-128"/>
                        </a:rPr>
                        <a:t>被保険者が給付申請を行った際に、申請から支給までの対応を行う行政区</a:t>
                      </a:r>
                      <a:endParaRPr kumimoji="1" lang="en-US" altLang="ja-JP" sz="1050">
                        <a:latin typeface="Meiryo UI" panose="020B0604030504040204" pitchFamily="50" charset="-128"/>
                        <a:ea typeface="Meiryo UI" panose="020B0604030504040204" pitchFamily="50" charset="-128"/>
                      </a:endParaRPr>
                    </a:p>
                  </a:txBody>
                  <a:tcPr/>
                </a:tc>
                <a:tc>
                  <a:txBody>
                    <a:bodyPr/>
                    <a:lstStyle/>
                    <a:p>
                      <a:r>
                        <a:rPr kumimoji="1" lang="ja-JP" altLang="en-US" sz="1050">
                          <a:latin typeface="Meiryo UI" panose="020B0604030504040204" pitchFamily="50" charset="-128"/>
                          <a:ea typeface="Meiryo UI" panose="020B0604030504040204" pitchFamily="50" charset="-128"/>
                        </a:rPr>
                        <a:t>申請ごとに一つの行政区が一貫した対応を行うため。</a:t>
                      </a:r>
                    </a:p>
                  </a:txBody>
                  <a:tcPr/>
                </a:tc>
                <a:extLst>
                  <a:ext uri="{0D108BD9-81ED-4DB2-BD59-A6C34878D82A}">
                    <a16:rowId xmlns:a16="http://schemas.microsoft.com/office/drawing/2014/main" val="659814006"/>
                  </a:ext>
                </a:extLst>
              </a:tr>
              <a:tr h="281752">
                <a:tc>
                  <a:txBody>
                    <a:bodyPr/>
                    <a:lstStyle/>
                    <a:p>
                      <a:pPr algn="ctr"/>
                      <a:r>
                        <a:rPr kumimoji="1" lang="en-US" altLang="ja-JP" sz="1050" dirty="0">
                          <a:latin typeface="Meiryo UI" panose="020B0604030504040204" pitchFamily="50" charset="-128"/>
                          <a:ea typeface="Meiryo UI" panose="020B0604030504040204" pitchFamily="50" charset="-128"/>
                        </a:rPr>
                        <a:t>6</a:t>
                      </a: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収納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収納区</a:t>
                      </a:r>
                    </a:p>
                  </a:txBody>
                  <a:tcPr anchor="ctr"/>
                </a:tc>
                <a:tc>
                  <a:txBody>
                    <a:bodyPr/>
                    <a:lstStyle/>
                    <a:p>
                      <a:r>
                        <a:rPr kumimoji="1" lang="ja-JP" altLang="en-US" sz="1050" dirty="0">
                          <a:latin typeface="Meiryo UI" panose="020B0604030504040204" pitchFamily="50" charset="-128"/>
                          <a:ea typeface="Meiryo UI" panose="020B0604030504040204" pitchFamily="50" charset="-128"/>
                        </a:rPr>
                        <a:t>被保険者から納付された保険料（税）が財務管理上、計上される行政区</a:t>
                      </a:r>
                    </a:p>
                  </a:txBody>
                  <a:tcPr/>
                </a:tc>
                <a:tc>
                  <a:txBody>
                    <a:bodyPr/>
                    <a:lstStyle/>
                    <a:p>
                      <a:r>
                        <a:rPr kumimoji="1" lang="ja-JP" altLang="en-US" sz="1050" dirty="0">
                          <a:latin typeface="Meiryo UI" panose="020B0604030504040204" pitchFamily="50" charset="-128"/>
                          <a:ea typeface="Meiryo UI" panose="020B0604030504040204" pitchFamily="50" charset="-128"/>
                        </a:rPr>
                        <a:t>財務管理上、いずれの行政区で計上されるべき保険料（税）かを明確にするため。</a:t>
                      </a:r>
                    </a:p>
                  </a:txBody>
                  <a:tcPr/>
                </a:tc>
                <a:extLst>
                  <a:ext uri="{0D108BD9-81ED-4DB2-BD59-A6C34878D82A}">
                    <a16:rowId xmlns:a16="http://schemas.microsoft.com/office/drawing/2014/main" val="1283105021"/>
                  </a:ext>
                </a:extLst>
              </a:tr>
              <a:tr h="281752">
                <a:tc>
                  <a:txBody>
                    <a:bodyPr/>
                    <a:lstStyle/>
                    <a:p>
                      <a:pPr algn="ctr"/>
                      <a:r>
                        <a:rPr kumimoji="1" lang="en-US" altLang="ja-JP" sz="1050" dirty="0">
                          <a:latin typeface="Meiryo UI" panose="020B0604030504040204" pitchFamily="50" charset="-128"/>
                          <a:ea typeface="Meiryo UI" panose="020B0604030504040204" pitchFamily="50" charset="-128"/>
                        </a:rPr>
                        <a:t>7</a:t>
                      </a: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滞納</a:t>
                      </a:r>
                    </a:p>
                  </a:txBody>
                  <a:tcPr anchor="ctr"/>
                </a:tc>
                <a:tc>
                  <a:txBody>
                    <a:bodyPr/>
                    <a:lstStyle/>
                    <a:p>
                      <a:pPr algn="ctr"/>
                      <a:r>
                        <a:rPr kumimoji="1" lang="ja-JP" altLang="en-US" sz="1050">
                          <a:latin typeface="Meiryo UI" panose="020B0604030504040204" pitchFamily="50" charset="-128"/>
                          <a:ea typeface="Meiryo UI" panose="020B0604030504040204" pitchFamily="50" charset="-128"/>
                        </a:rPr>
                        <a:t>処分区</a:t>
                      </a:r>
                    </a:p>
                  </a:txBody>
                  <a:tcPr anchor="ctr"/>
                </a:tc>
                <a:tc>
                  <a:txBody>
                    <a:bodyPr/>
                    <a:lstStyle/>
                    <a:p>
                      <a:r>
                        <a:rPr kumimoji="1" lang="ja-JP" altLang="en-US" sz="1050">
                          <a:latin typeface="Meiryo UI" panose="020B0604030504040204" pitchFamily="50" charset="-128"/>
                          <a:ea typeface="Meiryo UI" panose="020B0604030504040204" pitchFamily="50" charset="-128"/>
                        </a:rPr>
                        <a:t>被保険者の処分に係る行政処理を行う行政区</a:t>
                      </a:r>
                    </a:p>
                  </a:txBody>
                  <a:tcPr/>
                </a:tc>
                <a:tc>
                  <a:txBody>
                    <a:bodyPr/>
                    <a:lstStyle/>
                    <a:p>
                      <a:r>
                        <a:rPr kumimoji="1" lang="ja-JP" altLang="en-US" sz="1050" dirty="0">
                          <a:latin typeface="Meiryo UI" panose="020B0604030504040204" pitchFamily="50" charset="-128"/>
                          <a:ea typeface="Meiryo UI" panose="020B0604030504040204" pitchFamily="50" charset="-128"/>
                        </a:rPr>
                        <a:t>行政</a:t>
                      </a:r>
                      <a:r>
                        <a:rPr kumimoji="1" lang="ja-JP" altLang="en-US" sz="1050" strike="noStrike" dirty="0">
                          <a:solidFill>
                            <a:schemeClr val="tx1"/>
                          </a:solidFill>
                          <a:latin typeface="Meiryo UI" panose="020B0604030504040204" pitchFamily="50" charset="-128"/>
                          <a:ea typeface="Meiryo UI" panose="020B0604030504040204" pitchFamily="50" charset="-128"/>
                        </a:rPr>
                        <a:t>処分</a:t>
                      </a:r>
                      <a:r>
                        <a:rPr kumimoji="1" lang="ja-JP" altLang="en-US" sz="1050" dirty="0">
                          <a:latin typeface="Meiryo UI" panose="020B0604030504040204" pitchFamily="50" charset="-128"/>
                          <a:ea typeface="Meiryo UI" panose="020B0604030504040204" pitchFamily="50" charset="-128"/>
                        </a:rPr>
                        <a:t>をいずれの行政区が行うかを明確にするため。</a:t>
                      </a:r>
                    </a:p>
                  </a:txBody>
                  <a:tcPr/>
                </a:tc>
                <a:extLst>
                  <a:ext uri="{0D108BD9-81ED-4DB2-BD59-A6C34878D82A}">
                    <a16:rowId xmlns:a16="http://schemas.microsoft.com/office/drawing/2014/main" val="1139695562"/>
                  </a:ext>
                </a:extLst>
              </a:tr>
            </a:tbl>
          </a:graphicData>
        </a:graphic>
      </p:graphicFrame>
      <p:sp>
        <p:nvSpPr>
          <p:cNvPr id="3" name="正方形/長方形 2">
            <a:extLst>
              <a:ext uri="{FF2B5EF4-FFF2-40B4-BE49-F238E27FC236}">
                <a16:creationId xmlns:a16="http://schemas.microsoft.com/office/drawing/2014/main" id="{60BD9FBF-1B09-3FE5-157C-0222564ED04D}"/>
              </a:ext>
            </a:extLst>
          </p:cNvPr>
          <p:cNvSpPr/>
          <p:nvPr/>
        </p:nvSpPr>
        <p:spPr>
          <a:xfrm>
            <a:off x="200713" y="4156495"/>
            <a:ext cx="8672400"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〇　なお、行政区とする範囲については、行政区と同等の権限を設定して事務を行っている支所及び出張所も含める。行政区の管理については、「本紙（別添３）指定都市向け機能要件の策定における行政区関連の検討過程について」の「４．行政区への保険者番号の付番に関する機能」において整理し、具体的な管理方法を示している。</a:t>
            </a:r>
          </a:p>
        </p:txBody>
      </p:sp>
    </p:spTree>
    <p:extLst>
      <p:ext uri="{BB962C8B-B14F-4D97-AF65-F5344CB8AC3E}">
        <p14:creationId xmlns:p14="http://schemas.microsoft.com/office/powerpoint/2010/main" val="43225956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x4fee__x6b63__x306e__x6709__x7121_ xmlns="8a5708f5-4b7c-4452-80db-7287babeb882">なし</_x4fee__x6b63__x306e__x6709__x7121_>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0E8C7CDC916FC84D866043B1E8CA26A8" ma:contentTypeVersion="10" ma:contentTypeDescription="新しいドキュメントを作成します。" ma:contentTypeScope="" ma:versionID="d60c66c525c5eebdbf2f36432d056286">
  <xsd:schema xmlns:xsd="http://www.w3.org/2001/XMLSchema" xmlns:xs="http://www.w3.org/2001/XMLSchema" xmlns:p="http://schemas.microsoft.com/office/2006/metadata/properties" xmlns:ns2="8a5708f5-4b7c-4452-80db-7287babeb882" xmlns:ns3="5bb38a15-5b1a-4fc4-8c30-a46cc64cba58" targetNamespace="http://schemas.microsoft.com/office/2006/metadata/properties" ma:root="true" ma:fieldsID="80f73f07389ba70d4784a0a0b94ba202" ns2:_="" ns3:_="">
    <xsd:import namespace="8a5708f5-4b7c-4452-80db-7287babeb882"/>
    <xsd:import namespace="5bb38a15-5b1a-4fc4-8c30-a46cc64cba5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_x4fee__x6b63__x306e__x6709__x7121_"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5708f5-4b7c-4452-80db-7287babeb8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x4fee__x6b63__x306e__x6709__x7121_" ma:index="12" nillable="true" ma:displayName="修正の有無" ma:default="なし" ma:description="4/1以降に反映が必要な修正の有無" ma:format="Dropdown" ma:internalName="_x4fee__x6b63__x306e__x6709__x7121_">
      <xsd:simpleType>
        <xsd:restriction base="dms:Choice">
          <xsd:enumeration value="なし"/>
          <xsd:enumeration value="あり"/>
          <xsd:enumeration value="選択肢 3"/>
        </xsd:restriction>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earchProperties" ma:index="1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bb38a15-5b1a-4fc4-8c30-a46cc64cba58"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F52176-7389-4638-9804-BDBFD8E8748F}">
  <ds:schemaRefs>
    <ds:schemaRef ds:uri="http://schemas.microsoft.com/sharepoint/v3/contenttype/forms"/>
  </ds:schemaRefs>
</ds:datastoreItem>
</file>

<file path=customXml/itemProps2.xml><?xml version="1.0" encoding="utf-8"?>
<ds:datastoreItem xmlns:ds="http://schemas.openxmlformats.org/officeDocument/2006/customXml" ds:itemID="{4CBE61BF-8676-4C87-8781-47F4DF985F79}">
  <ds:schemaRefs>
    <ds:schemaRef ds:uri="http://purl.org/dc/elements/1.1/"/>
    <ds:schemaRef ds:uri="http://schemas.microsoft.com/office/2006/metadata/properties"/>
    <ds:schemaRef ds:uri="b99998fb-10e3-408c-a036-282b210bae51"/>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72F056AE-D180-40D1-A17D-5519F309AB74}"/>
</file>

<file path=docProps/app.xml><?xml version="1.0" encoding="utf-8"?>
<Properties xmlns="http://schemas.openxmlformats.org/officeDocument/2006/extended-properties" xmlns:vt="http://schemas.openxmlformats.org/officeDocument/2006/docPropsVTypes">
  <TotalTime>825</TotalTime>
  <Words>391</Words>
  <PresentationFormat>画面に合わせる (4:3)</PresentationFormat>
  <Paragraphs>47</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Arial</vt:lpstr>
      <vt:lpstr>Calibri</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2021-08-20T08:07:01Z</cp:lastPrinted>
  <dcterms:created xsi:type="dcterms:W3CDTF">2017-02-28T14:15:35Z</dcterms:created>
  <dcterms:modified xsi:type="dcterms:W3CDTF">2023-03-22T08:05:24Z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0x0101000E8C7CDC916FC84D866043B1E8CA26A8</vt:lpwstr>
  </property>
</Properties>
</file>