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88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1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73" userDrawn="1">
          <p15:clr>
            <a:srgbClr val="A4A3A4"/>
          </p15:clr>
        </p15:guide>
        <p15:guide id="5" pos="4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188"/>
    <a:srgbClr val="50AAFF"/>
    <a:srgbClr val="F7A4B8"/>
    <a:srgbClr val="FBA87A"/>
    <a:srgbClr val="C7A3F7"/>
    <a:srgbClr val="869ACD"/>
    <a:srgbClr val="FFCC66"/>
    <a:srgbClr val="FF9966"/>
    <a:srgbClr val="DB4D6D"/>
    <a:srgbClr val="FFA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A8D56-CB39-45D7-821D-37A8C5230F3D}" v="21" dt="2023-11-17T05:04:38.825"/>
    <p1510:client id="{392C3CD2-571D-4B41-8149-118336463DE0}" v="8" dt="2023-11-17T02:43:22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4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34" y="96"/>
      </p:cViewPr>
      <p:guideLst>
        <p:guide orient="horz" pos="4231"/>
        <p:guide pos="2160"/>
        <p:guide orient="horz" pos="3120"/>
        <p:guide pos="73"/>
        <p:guide pos="424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巻 智奈(fujimaki-tomona)" userId="a26f8014-c4e8-4926-b174-0cab7154e36e" providerId="ADAL" clId="{392C3CD2-571D-4B41-8149-118336463DE0}"/>
    <pc:docChg chg="undo redo custSel modSld">
      <pc:chgData name="藤巻 智奈(fujimaki-tomona)" userId="a26f8014-c4e8-4926-b174-0cab7154e36e" providerId="ADAL" clId="{392C3CD2-571D-4B41-8149-118336463DE0}" dt="2023-11-17T02:44:46.960" v="14" actId="207"/>
      <pc:docMkLst>
        <pc:docMk/>
      </pc:docMkLst>
      <pc:sldChg chg="modSp mod">
        <pc:chgData name="藤巻 智奈(fujimaki-tomona)" userId="a26f8014-c4e8-4926-b174-0cab7154e36e" providerId="ADAL" clId="{392C3CD2-571D-4B41-8149-118336463DE0}" dt="2023-11-17T02:44:46.960" v="14" actId="207"/>
        <pc:sldMkLst>
          <pc:docMk/>
          <pc:sldMk cId="2720203451" sldId="880"/>
        </pc:sldMkLst>
        <pc:spChg chg="mod">
          <ac:chgData name="藤巻 智奈(fujimaki-tomona)" userId="a26f8014-c4e8-4926-b174-0cab7154e36e" providerId="ADAL" clId="{392C3CD2-571D-4B41-8149-118336463DE0}" dt="2023-11-17T02:44:46.960" v="14" actId="207"/>
          <ac:spMkLst>
            <pc:docMk/>
            <pc:sldMk cId="2720203451" sldId="880"/>
            <ac:spMk id="55" creationId="{DE6A6EAC-1BA9-26ED-8EAF-53FE857B3C05}"/>
          </ac:spMkLst>
        </pc:spChg>
        <pc:spChg chg="mod">
          <ac:chgData name="藤巻 智奈(fujimaki-tomona)" userId="a26f8014-c4e8-4926-b174-0cab7154e36e" providerId="ADAL" clId="{392C3CD2-571D-4B41-8149-118336463DE0}" dt="2023-11-17T02:43:40.840" v="10" actId="1036"/>
          <ac:spMkLst>
            <pc:docMk/>
            <pc:sldMk cId="2720203451" sldId="880"/>
            <ac:spMk id="56" creationId="{EB8370CE-00E1-FC99-1B34-33ECFCCB7D07}"/>
          </ac:spMkLst>
        </pc:spChg>
        <pc:picChg chg="mod">
          <ac:chgData name="藤巻 智奈(fujimaki-tomona)" userId="a26f8014-c4e8-4926-b174-0cab7154e36e" providerId="ADAL" clId="{392C3CD2-571D-4B41-8149-118336463DE0}" dt="2023-11-17T02:43:22.880" v="6"/>
          <ac:picMkLst>
            <pc:docMk/>
            <pc:sldMk cId="2720203451" sldId="880"/>
            <ac:picMk id="33" creationId="{C47FA758-5AAE-8324-7963-6021902E7387}"/>
          </ac:picMkLst>
        </pc:picChg>
      </pc:sldChg>
    </pc:docChg>
  </pc:docChgLst>
  <pc:docChgLst>
    <pc:chgData name="藤巻 智奈(fujimaki-tomona)" userId="a26f8014-c4e8-4926-b174-0cab7154e36e" providerId="ADAL" clId="{0F7A8D56-CB39-45D7-821D-37A8C5230F3D}"/>
    <pc:docChg chg="modSld">
      <pc:chgData name="藤巻 智奈(fujimaki-tomona)" userId="a26f8014-c4e8-4926-b174-0cab7154e36e" providerId="ADAL" clId="{0F7A8D56-CB39-45D7-821D-37A8C5230F3D}" dt="2023-11-17T05:04:38.825" v="108"/>
      <pc:docMkLst>
        <pc:docMk/>
      </pc:docMkLst>
      <pc:sldChg chg="modSp mod">
        <pc:chgData name="藤巻 智奈(fujimaki-tomona)" userId="a26f8014-c4e8-4926-b174-0cab7154e36e" providerId="ADAL" clId="{0F7A8D56-CB39-45D7-821D-37A8C5230F3D}" dt="2023-11-17T05:04:38.825" v="108"/>
        <pc:sldMkLst>
          <pc:docMk/>
          <pc:sldMk cId="2720203451" sldId="880"/>
        </pc:sldMkLst>
        <pc:spChg chg="mod">
          <ac:chgData name="藤巻 智奈(fujimaki-tomona)" userId="a26f8014-c4e8-4926-b174-0cab7154e36e" providerId="ADAL" clId="{0F7A8D56-CB39-45D7-821D-37A8C5230F3D}" dt="2023-11-17T05:04:38.825" v="108"/>
          <ac:spMkLst>
            <pc:docMk/>
            <pc:sldMk cId="2720203451" sldId="880"/>
            <ac:spMk id="8" creationId="{B2EA0FD1-8E59-F3AE-A8BB-A828979079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F0624D1-1DF9-4FC7-9CE2-C9CDCA0CE585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6C7B35F-3056-491F-A6EF-D29CD261C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9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3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4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31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27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23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2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11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95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87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9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3F1B-D8AE-491F-A8F2-27000FE5C10E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C139-A2E7-4606-8750-FE554D6B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0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440BC51A-8452-27FE-0710-630991DA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0" y="564438"/>
            <a:ext cx="6548942" cy="602940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B37E8F6-9822-15FB-2B04-3EE719B108C5}"/>
              </a:ext>
            </a:extLst>
          </p:cNvPr>
          <p:cNvSpPr txBox="1"/>
          <p:nvPr/>
        </p:nvSpPr>
        <p:spPr>
          <a:xfrm>
            <a:off x="307902" y="9155583"/>
            <a:ext cx="6347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kumimoji="0" lang="ja-JP" altLang="en-US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年度障害者総合福祉推進事業を参考に厚生労働省</a:t>
            </a:r>
            <a:r>
              <a:rPr kumimoji="0" lang="en-US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社会・援護局</a:t>
            </a:r>
            <a:r>
              <a:rPr kumimoji="0" lang="en-US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障害保健福祉部</a:t>
            </a:r>
            <a:r>
              <a:rPr kumimoji="0" lang="en-US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精神・障害保健課作成</a:t>
            </a:r>
          </a:p>
        </p:txBody>
      </p:sp>
      <p:pic>
        <p:nvPicPr>
          <p:cNvPr id="6" name="図 5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7CE14033-4935-F79D-A59E-98B81EAD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89" y="9292886"/>
            <a:ext cx="1637470" cy="537553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6F6CE5B-EC47-9E01-18F1-9FC68C177B15}"/>
              </a:ext>
            </a:extLst>
          </p:cNvPr>
          <p:cNvSpPr txBox="1"/>
          <p:nvPr/>
        </p:nvSpPr>
        <p:spPr>
          <a:xfrm>
            <a:off x="212846" y="8132770"/>
            <a:ext cx="6347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※業務従事者とは、医師や看護師等の医療従事者だけではなく、精神科病院で勤務している全ての方を指します</a:t>
            </a:r>
            <a:r>
              <a:rPr kumimoji="0" lang="ja-JP" altLang="en-US" sz="800" b="0" i="0" u="none" strike="noStrike" kern="100" cap="none" spc="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kumimoji="0" lang="en-US" altLang="ja-JP" sz="800" b="0" i="0" u="none" strike="noStrike" kern="100" cap="none" spc="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E6A6EAC-1BA9-26ED-8EAF-53FE857B3C05}"/>
              </a:ext>
            </a:extLst>
          </p:cNvPr>
          <p:cNvSpPr/>
          <p:nvPr/>
        </p:nvSpPr>
        <p:spPr>
          <a:xfrm>
            <a:off x="1" y="-4931"/>
            <a:ext cx="6858000" cy="472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B8370CE-00E1-FC99-1B34-33ECFCCB7D07}"/>
              </a:ext>
            </a:extLst>
          </p:cNvPr>
          <p:cNvSpPr txBox="1"/>
          <p:nvPr/>
        </p:nvSpPr>
        <p:spPr>
          <a:xfrm>
            <a:off x="-1" y="55141"/>
            <a:ext cx="6857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2000" b="1" i="0" u="none" strike="noStrike" kern="1200" cap="none" spc="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精神科病院における「虐待通報が</a:t>
            </a:r>
            <a:r>
              <a:rPr kumimoji="1" lang="ja-JP" altLang="en-US" sz="2000" b="1" spc="200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義務化」</a:t>
            </a:r>
            <a:r>
              <a:rPr kumimoji="1" lang="ja-JP" altLang="en-US" sz="2000" b="1" i="0" u="none" strike="noStrike" kern="1200" cap="none" spc="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されます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D57A0A5-F48E-C961-2C27-1395D293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09" y="8352277"/>
            <a:ext cx="6276982" cy="7739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自治体の連絡先（電話番号や電子メール等）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83184E-07DE-1C1B-B161-C8BB312D5090}"/>
              </a:ext>
            </a:extLst>
          </p:cNvPr>
          <p:cNvSpPr txBox="1"/>
          <p:nvPr/>
        </p:nvSpPr>
        <p:spPr>
          <a:xfrm>
            <a:off x="2622187" y="1853705"/>
            <a:ext cx="175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身体的虐待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A2AD8C1-96C2-1C02-768F-7A52676AC29C}"/>
              </a:ext>
            </a:extLst>
          </p:cNvPr>
          <p:cNvSpPr txBox="1"/>
          <p:nvPr/>
        </p:nvSpPr>
        <p:spPr>
          <a:xfrm>
            <a:off x="4802295" y="3234799"/>
            <a:ext cx="1107997" cy="36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2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  <a:sym typeface="Arial"/>
              </a:rPr>
              <a:t>性的虐待</a:t>
            </a:r>
            <a:endParaRPr kumimoji="0" lang="en-US" altLang="ja-JP" sz="16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8B3CA56-C33E-2C15-9AA7-6E28497C0E6E}"/>
              </a:ext>
            </a:extLst>
          </p:cNvPr>
          <p:cNvSpPr txBox="1"/>
          <p:nvPr/>
        </p:nvSpPr>
        <p:spPr>
          <a:xfrm>
            <a:off x="3610115" y="5438836"/>
            <a:ext cx="190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心理的虐待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A64895-F286-D297-E893-5A8324C12C57}"/>
              </a:ext>
            </a:extLst>
          </p:cNvPr>
          <p:cNvSpPr txBox="1"/>
          <p:nvPr/>
        </p:nvSpPr>
        <p:spPr>
          <a:xfrm>
            <a:off x="1401758" y="5440106"/>
            <a:ext cx="195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放棄・放置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1089966-BC58-90C6-54EF-C6C0854CCC8F}"/>
              </a:ext>
            </a:extLst>
          </p:cNvPr>
          <p:cNvSpPr txBox="1"/>
          <p:nvPr/>
        </p:nvSpPr>
        <p:spPr>
          <a:xfrm>
            <a:off x="628045" y="3255754"/>
            <a:ext cx="190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経済的虐待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B27606D-D2B9-AD91-A2E0-07ADB98CFCCC}"/>
              </a:ext>
            </a:extLst>
          </p:cNvPr>
          <p:cNvSpPr txBox="1"/>
          <p:nvPr/>
        </p:nvSpPr>
        <p:spPr>
          <a:xfrm>
            <a:off x="680607" y="3513929"/>
            <a:ext cx="1909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障害者の財産を不当に処分したり、障害者から不当に財産上の利益を得ること。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67ED855-77CD-D5A7-EE59-5F94EA06FA50}"/>
              </a:ext>
            </a:extLst>
          </p:cNvPr>
          <p:cNvSpPr txBox="1"/>
          <p:nvPr/>
        </p:nvSpPr>
        <p:spPr>
          <a:xfrm>
            <a:off x="2714563" y="2091260"/>
            <a:ext cx="1640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障害者の身体に外傷が生じる、もしくは生じるおそれのある暴行を加えること。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BF0F540-FC5E-D436-E867-1DC67BE51EF2}"/>
              </a:ext>
            </a:extLst>
          </p:cNvPr>
          <p:cNvSpPr txBox="1"/>
          <p:nvPr/>
        </p:nvSpPr>
        <p:spPr>
          <a:xfrm>
            <a:off x="3632939" y="5688383"/>
            <a:ext cx="1909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障害者に対する著しい暴言や、不当な差別的な言動を行うこと。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B1A165B-7CAC-DE64-5EF7-2A22C11EF2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7681" r="1009" b="10941"/>
          <a:stretch/>
        </p:blipFill>
        <p:spPr>
          <a:xfrm>
            <a:off x="2704202" y="1013362"/>
            <a:ext cx="1494322" cy="79806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C04C6AC-18FC-D49E-DC76-875875C294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 b="7107"/>
          <a:stretch/>
        </p:blipFill>
        <p:spPr>
          <a:xfrm>
            <a:off x="4598897" y="2379467"/>
            <a:ext cx="1527599" cy="842133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2" name="図 11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ECA466DA-453F-A4D0-6464-44F2E46DBE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r="550"/>
          <a:stretch/>
        </p:blipFill>
        <p:spPr>
          <a:xfrm>
            <a:off x="795172" y="2379467"/>
            <a:ext cx="1526400" cy="83721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5" name="図 1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634DCB1-14D2-7FFE-6F79-7871925B7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08" y="4573807"/>
            <a:ext cx="1764000" cy="82676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8EE616-C5D0-2EA6-7441-C8948B132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01" y="4573807"/>
            <a:ext cx="1765669" cy="828723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7ACC3A-3C82-81AD-53B4-0B543077EAFC}"/>
              </a:ext>
            </a:extLst>
          </p:cNvPr>
          <p:cNvSpPr txBox="1"/>
          <p:nvPr/>
        </p:nvSpPr>
        <p:spPr>
          <a:xfrm>
            <a:off x="215351" y="6724677"/>
            <a:ext cx="64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令和６年４月から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精神保健福祉法が改正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され、都道府県等への虐待通報が義務化されました。精神科病院における業務従事者</a:t>
            </a:r>
            <a:r>
              <a:rPr kumimoji="1" lang="en-US" altLang="ja-JP" sz="1400" b="0" i="0" u="none" strike="noStrike" kern="1200" cap="none" spc="100" normalizeH="0" baseline="3000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による虐待を受けたと思われる精神障害者を発見した</a:t>
            </a:r>
            <a:r>
              <a:rPr kumimoji="1" lang="ja-JP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際には、以下の連絡先に通報してください。業務従事者は、通報したことを理由として、解雇その他不利益な取扱いを受けないと定められています。また、業務従事者による虐待を受けた精神障害者は、その旨を都道府県に届け出ることができ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AA70DB-5452-B108-28D7-C9AA71D8319D}"/>
              </a:ext>
            </a:extLst>
          </p:cNvPr>
          <p:cNvSpPr txBox="1"/>
          <p:nvPr/>
        </p:nvSpPr>
        <p:spPr>
          <a:xfrm>
            <a:off x="6256480" y="52664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別添１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FBCE672-99BA-38B6-18A1-3630D4F925EA}"/>
              </a:ext>
            </a:extLst>
          </p:cNvPr>
          <p:cNvSpPr txBox="1"/>
          <p:nvPr/>
        </p:nvSpPr>
        <p:spPr>
          <a:xfrm>
            <a:off x="2492617" y="3438161"/>
            <a:ext cx="1950950" cy="825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虐待</a:t>
            </a:r>
            <a:r>
              <a:rPr kumimoji="1" lang="ja-JP" altLang="en-US" sz="13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kumimoji="1" lang="ja-JP" altLang="en-US" sz="15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発見</a:t>
            </a:r>
            <a:r>
              <a:rPr kumimoji="1" lang="ja-JP" altLang="en-US" sz="13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したら</a:t>
            </a:r>
            <a:endParaRPr kumimoji="1" lang="en-US" altLang="ja-JP" sz="1300" b="1" i="0" u="none" strike="noStrike" kern="1200" cap="none" spc="150" normalizeH="0" baseline="0" noProof="0" dirty="0">
              <a:ln>
                <a:noFill/>
              </a:ln>
              <a:solidFill>
                <a:srgbClr val="DB4D6D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通報</a:t>
            </a:r>
            <a:r>
              <a:rPr kumimoji="1" lang="ja-JP" altLang="en-US" sz="1400" b="1" i="0" u="none" strike="noStrike" kern="1200" cap="none" spc="15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を！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6B10871-09F5-C11C-A46A-E1DB200EA310}"/>
              </a:ext>
            </a:extLst>
          </p:cNvPr>
          <p:cNvSpPr txBox="1"/>
          <p:nvPr/>
        </p:nvSpPr>
        <p:spPr>
          <a:xfrm>
            <a:off x="1442050" y="5689653"/>
            <a:ext cx="1885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障害者を衰弱させるような著しい減食または長時間の放置等、職務上の義務を著しく怠ること。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95239D1-B346-1FFA-59E8-AF6CA0B2F81D}"/>
              </a:ext>
            </a:extLst>
          </p:cNvPr>
          <p:cNvSpPr txBox="1"/>
          <p:nvPr/>
        </p:nvSpPr>
        <p:spPr>
          <a:xfrm>
            <a:off x="4392751" y="3513929"/>
            <a:ext cx="1909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障害者にわいせつな行為をしたり、障害者にわいせつな行為をさせること。</a:t>
            </a:r>
          </a:p>
        </p:txBody>
      </p:sp>
    </p:spTree>
    <p:extLst>
      <p:ext uri="{BB962C8B-B14F-4D97-AF65-F5344CB8AC3E}">
        <p14:creationId xmlns:p14="http://schemas.microsoft.com/office/powerpoint/2010/main" val="208861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288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航太(suzuki-kouta.4x0)</dc:creator>
  <cp:lastModifiedBy>鈴木 航太(suzuki-kouta.4x0)</cp:lastModifiedBy>
  <cp:revision>102</cp:revision>
  <cp:lastPrinted>2023-12-13T05:08:07Z</cp:lastPrinted>
  <dcterms:created xsi:type="dcterms:W3CDTF">2023-10-10T12:06:56Z</dcterms:created>
  <dcterms:modified xsi:type="dcterms:W3CDTF">2023-12-14T07:10:44Z</dcterms:modified>
</cp:coreProperties>
</file>